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zamykająca cykl. Wyniki Lighthouse (wersja 13.5) zmierzono w środowisku testowym dla dwóch wersji tej samej strony; rozmiary plików po kompresji i konwersji obrazów także są prawdziwymi pomiarami. Skrypt z konfiguracją uruchomiono w PHP 8.3. Przykłady .htaccess (Apache) i Docker są zgodne z dokumentacją, ale nie były uruchamiane — w środowisku przygotowania nie było Apache ani Dockera.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małych projektach szkolnych środowiskiem testowym bywa podkatalog lub subdomena (test.mojastrona.pl). Pytanie do klasy: co może pójść źle, gdy poprawiamy plik na serwerze przez FTP „na żywo”?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błędy: zostawiony w kodzie root bez hasła (na hostingu nie zadziała), stare adresy localhost w bazie (szczególnie w WordPressie — siteurl w wp_options), polskie znaki jako „krzaki” po imporcie w złym kodowaniu.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po prawej to pełny wynik dwóch uruchomień tego skryptu w PHP 8.3 (drugie ze zmiennymi środowiskowymi ustawionymi w wierszu poleceń). Na hostingu współdzielonym zmienne środowiskowe nie zawsze da się ustawić — wtedy plik config.php poza public_html z innymi wartościami niż lokalnie.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Kod 301 = przekierowanie trwałe (dobre dla SEO). HSTS włączamy dopiero, gdy HTTPS działa poprawnie na całej domenie — przeglądarka zapamięta go na rok. Wiele paneli hostingowych ma przełącznik „wymuś HTTPS”, który robi to samo. Plik nie był testowany w środowisku przygotowania (brak Apache).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Prawdziwe wyniki Lighthouse 13.5 (tryb mobilny z symulowanym spowolnieniem) dla dwóch wersji jednej strony na lokalnym serwerze. Wyniki zmieniają się nieco między uruchomieniami — porównujemy trendy, nie pojedyncze punkty. Ćwiczenie: niech uczniowie zmierzą własną stronę z roku 1 i poprawią trzy pierwsze uwagi.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Progi „dobrych” wartości wg web.dev dla 75% wizyt. INP zastąpił FID w 2024 r. INP mierzy się u prawdziwych użytkowników — Lighthouse w laboratorium pokazuje zamiast niego Total Blocking Time. Google uwzględnia Core Web Vitals w ocenie stron (SEO).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Rozmiary zmierzone w środowisku testowym (Pillow) dla zrzutu ekranu z lekcji o WordPressie; dla zdjęć różnice są podobne. Podgląd to prawdziwe zachowanie Chromium: z trzech wersji wybrał AVIF. Narzędzie do ręcznej konwersji: squoosh.app; w Vite i WordPressie konwersję robią wtyczki.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Rozmiary zmierzone: gzip -9 i Brotli dla prawdziwych plików używanych w lekcjach 2.15 i 2.16. Długi czas cache jest bezpieczny tylko dla plików, których nazwa zmienia się przy każdej zmianie treści (hash z Vite). no-cache nie znaczy „nie zapisuj”, tylko „zawsze zapytaj serwer, czy jest nowsza wersja”.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Polsce dostępność stron podmiotów publicznych reguluje ustawa z 2019 r. (szkoła też musi mieć deklarację dostępności), a od 2025 r. ustawa wdrażająca Europejski akt o dostępności obejmuje wybrane usługi komercyjne, w tym e-handel. Dostępność i SEO w dużej części wymagają tego samego: poprawnego, semantycznego HTML.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Plik zgodny z dokumentacją Docker Compose (nazwa compose.yaml, bez pola version), nie był uruchamiany w środowisku przygotowania. Oficjalny obraz php nie ma domyślnie rozszerzenia mysqli/pdo_mysql — w praktyce dopisuje się krótki Dockerfile z docker-php-ext-install. Hasło w pliku compose tylko dla środowiska deweloperskiego. To jedynie zapowiedź — Docker nie jest wymagany na egzaminie INF.03.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Dane o części pisemnej i progach: komunikaty CKE dla formuły 2019 (40 zadań, 60 min, 50% / 75%). Czas części praktycznej podaje arkusz — warto pokazać uczniom aktualny arkusz z ostatniej sesji (termin główny INF.03 latem 2026: 10 czerwca). Ten slajd można uzupełnić zadaniem z ostatniego arkusza rozwiązanym na tablicy.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Zaproponować uczniom pełną próbę egzaminacyjną na czas w ramach zajęć praktycznych. Przypomnieć: na egzaminie liczy się działanie zgodne z poleceniem, a nie „ładniej, niż kazano”.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 najlepiej jako osobne zajęcia w warunkach egzaminacyjnych (bez internetu). Po zadaniu 2 warto zebrać wyniki „przed/po” całej klasy na tablicy.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3: LCP ≤ 2,5 s, INP ≤ 200 ms, CLS ≤ 0,1. Odp. 4: nowoczesny format (WebP/AVIF), rozmiar dopasowany do wyświetlania, width/height i loading=lazy dla obrazów poniżej ekranu.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Wdrożenie, wydajność i powtórka INF.03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Środowiska, publikacja PHP + MySQL na hostingu, HTTPS, konfiguracja, Lighthouse i Core Web Vitals, obrazy i cache, Docker — i plan na egzamin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WDROŻENIE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Trzy środowiska: dev, test, prod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812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73584"/>
                <a:gridCol w="3064173"/>
                <a:gridCol w="3064173"/>
                <a:gridCol w="306447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Deweloperskie (dev)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Testowe (test / staging)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Produkcyjne (prod)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twój komputer (XAMPP, php -S, npm run dev)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jak produkcja, adres testowy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hosting, prawdziwa domena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przykładowe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kopia lub dane testowe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prawdziwi użytkownicy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wyświetlane na ekranie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logu + widoczne dla zespołu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w logu, użytkownik widzi przyjazną stronę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kto zmienia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programista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testerzy, 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proces wdrożenia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722985"/>
            <a:ext cx="10566400" cy="760710"/>
          </a:xfrm>
          <a:prstGeom prst="roundRect">
            <a:avLst>
              <a:gd name="adj" fmla="val 1001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722985"/>
            <a:ext cx="50800" cy="76071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87538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091285"/>
            <a:ext cx="101473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Nigdy nie poprawiaj kodu bezpośrednio na produkcji. Zmiana idzie drogą: dev → Git → test → prod.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PUBLIKACJA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Aplikacja PHP + MySQL na hostingu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Eksport bazy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phpMyAdmin → Eksport (plik .sql) albo mysqldump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Baza na hostingu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utwórz bazę i użytkownika w panelu, zaimportuj .sql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Pliki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wyślij przez SFTP (np. FileZilla, WinSCP) do katalogu WWW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Konfiguracja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dane bazy, tryb produkcyjny, wersja PHP w panelu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Test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przejdź po stronach, formularzach, logowaniu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41400" y="3025477"/>
            <a:ext cx="4940300" cy="15335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SFTP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(przez SSH) lub FTPS — szyfrowane; zwykły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FTP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wysyła hasło jawnym tekstem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dane bazy na hostingu są inne niż w XAMPP: host, nazwa bazy z prefiksem, osobny użytkownik z hasłem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kodowanie: baza i tabele w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utf8mb4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eksport i import w tym samym kodowaniu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7000" y="3025477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katalog publiczny (public_html) zawiera tylko to, co ma być dostępne z przeglądarki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config z hasłami —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poziom wyżej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poza public_html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ustaw w panelu aktualną wersję PHP (8.3 lub 8.4)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Ustawienia poza kodem: zmienne środowiskowe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09638"/>
          </a:xfrm>
          <a:prstGeom prst="roundRect">
            <a:avLst>
              <a:gd name="adj" fmla="val 44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0963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config.php — poza public_html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[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'env'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=&gt;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getenv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'APP_ENV'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?: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'local'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getenv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?: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'db_name'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getenv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'DB_NAME'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?: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'sklep'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'db_pass'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getenv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'DB_PASS'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?: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15519"/>
            <a:ext cx="5130800" cy="2031603"/>
          </a:xfrm>
          <a:prstGeom prst="roundRect">
            <a:avLst>
              <a:gd name="adj" fmla="val 37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15519"/>
            <a:ext cx="50800" cy="203160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54100" y="366156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public/index.php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5484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'/../config.php'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4812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$prod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'env'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'production'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4140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'display_errors'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'0'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468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'log_errors'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2795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Środowisko: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'env'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, baza: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2123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'db_name'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@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'db_host'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1451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0779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'display_errors =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ini_get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'display_errors'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Ten sam kod, dwa środowiska (PHP 8.3)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48400" y="1894780"/>
            <a:ext cx="5130800" cy="1716881"/>
          </a:xfrm>
          <a:prstGeom prst="roundRect">
            <a:avLst>
              <a:gd name="adj" fmla="val 443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248400" y="1894780"/>
            <a:ext cx="50800" cy="171688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502400" y="2053530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$ php public/index.php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2228453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Środowisko: local, baza: sklep@localhost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2403376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display_errors =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2578298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02400" y="2753221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$ APP_ENV=production DB_HOST=mysql.hosting.example \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02400" y="2928144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  DB_NAME=s123_sklep php public/index.php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2400" y="3103066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Środowisko: production, baza: s123_sklep@mysql.hosting.example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02400" y="3277989"/>
            <a:ext cx="47053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display_errors = 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77000" y="3764062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ten sam kod w Gicie, inne ustawienia na każdym serwerze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hasła nie trafiają do repozytorium (.gitignore, lekcja 2.16)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Laravel robi to samo plikiem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.env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(lekcja 2.14)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HTTPS na serwerze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9800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certyfikat TLS: bezpłatnie 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Let's Encrypt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większość hostingów włącza go jednym kliknięciem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 włączeniu: przekierowanie całego ruchu z http:// na https://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nagłówek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Strict-Transport-Security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(HSTS): przeglądarka zawsze używa HTTPS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„mixed content” — obrazki i skrypty też muszą iść przez https://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ciasteczka sesji z atrybutem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Secure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(lekcja 2.09)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2133600"/>
          </a:xfrm>
          <a:prstGeom prst="roundRect">
            <a:avLst>
              <a:gd name="adj" fmla="val 35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21336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89700" y="17995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667085"/>
                </a:solidFill>
                <a:latin typeface="Courier New"/>
              </a:rPr>
              <a:t># .htaccess (Apache, mod_rewrite i mod_headers)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89700" y="19836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RewriteEngine 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9700" y="21678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RewriteCond %{HTTPS} off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89700" y="23519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RewriteRule ^ https://%{HTTP_HOST}%{REQUEST_URI} [L,R=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301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89700" y="25361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9700" y="27202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Header always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Strict-Transport-Security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\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89700" y="29044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"max-age=31536000"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89700" y="30885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Header always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X-Content-Type-Options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"nosniff"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9700" y="32727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Header always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Referrer-Policy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\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9700" y="34568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"strict-origin-when-cross-origin"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Lighthouse: pomiar przed i po poprawkach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32886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73276"/>
                <a:gridCol w="1128712"/>
                <a:gridCol w="112881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Kategoria / metryka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Wydajność (Performance)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Dostępność (Accessibility)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Sprawdzone metody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Largest Contentful Paint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3,5 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1,0 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First Contentful Paint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1,4 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0,7 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Cumulative Layout Shift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77000" y="1653480"/>
            <a:ext cx="4940300" cy="125720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przed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: obraz PNG 3840×2280 (468 kB) skalowany CSS-em, bez alt, width/height, lang, doctype, meta description; link „kliknij tutaj”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po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: WebP 800×475 (8 kB) z width/height i alt, &lt;!doctype&gt;, lang="pl", meta viewport i description, &lt;main&gt;, opisowy link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F12 → zakładka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Lighthouse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w Chrome lub Edge — tryb mobilny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Core Web Vitals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≤ 2,5 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66853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LCP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Largest Contentful Paint: kiedy widać największy element (baner, nagłówek)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≤ 200 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INP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Interaction to Next Paint: jak szybko strona reaguje na kliknięcie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≤ 0,1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CLS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Cumulative Layout Shift: czy treść „skacze” podczas ładowania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452316"/>
          <a:ext cx="105664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8875812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Metryka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poprawki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LCP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mniejsze obrazy (WebP/AVIF), szybki serwer i cache, mniej blokujących CSS/JS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mniej ciężkiego JavaScriptu, krótkie funkcje obsługi zdarzeń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CLS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width i height przy obrazach, zarezerwowane miejsce na reklamy i banery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Obrazy: format, rozmiar, leniwe ładowanie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34941"/>
                <a:gridCol w="17958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Ten sam zrzut 1920×1140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Rozmiar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160 kB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JPEG (jakość 80)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76 kB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WebP (jakość 80)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 kB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AVIF (jakość 60)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 kB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265785"/>
            <a:ext cx="5130800" cy="1451769"/>
          </a:xfrm>
          <a:prstGeom prst="roundRect">
            <a:avLst>
              <a:gd name="adj" fmla="val 52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65785"/>
            <a:ext cx="50800" cy="145176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41183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60511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"baner.avif"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"image/avif"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379839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"baner.webp"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"image/webp"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399167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"baner.jpg"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"480"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"285"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418494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"Strona główna sklepu"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loading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"lazy"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437822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457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localhost/obrazy.html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841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477000" y="4231580"/>
            <a:ext cx="4940300" cy="103624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przeglądarka bierze pierwszy obsługiwany format z &lt;source&gt;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loading="lazy"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obrazy poniżej ekranu dopiero przy przewijaniu (nie dla banera na górze!)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plik w rozmiarze, w jakim jest wyświetlany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Kompresja i pamięć podręczna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799" cy="84316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923528"/>
                <a:gridCol w="923528"/>
                <a:gridCol w="923627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Plik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Oryginał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gzip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Brotli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bootstrap.min.css 5.3.8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232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31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23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pakiet React z lekcji 2.15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220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68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58 kB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400" y="2652216"/>
            <a:ext cx="494030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tekst (HTML, CSS, JS, JSON) kompresuje się kilkukrotnie — serwer robi to sam, jeśli jest włączone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sprawdzisz w F12 → Sieć → nagłówek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Content-Encoding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obrazy JPEG/WebP/AVIF są już skompresowane — gzip nic im nie da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48400" y="1653480"/>
            <a:ext cx="5130800" cy="2418159"/>
          </a:xfrm>
          <a:prstGeom prst="roundRect">
            <a:avLst>
              <a:gd name="adj" fmla="val 31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248400" y="1653480"/>
            <a:ext cx="50800" cy="24181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897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# .htaccess — pamięć podręczna dla plików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97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# z hashem w nazwie (np. z npm run build)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897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&lt;FilesMatch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\.(css|js|webp|avif|woff2)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$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897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Header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Cache-Control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97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"public, max-age=31536000, immutable"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897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&lt;/FilesMatch&gt;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897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97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# strony HTML — zawsze sprawdzaj aktualność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97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&lt;FilesMatch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\.(html|php)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$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897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Header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Cache-Control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"no-cache"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897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&lt;/FilesMatch&gt;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JAKOŚĆ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Dostępność i SEO w praktyce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Dostępność (WCAG 2.2)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alt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przy obrazach, kontrast tekstu,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label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przy polach, obsługa klawiaturą (Tab, widoczny focus), nagłówki h1–h6 po kolei,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lang="pl"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opisowe linki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148211"/>
            <a:ext cx="5130800" cy="1160661"/>
          </a:xfrm>
          <a:prstGeom prst="roundRect">
            <a:avLst>
              <a:gd name="adj" fmla="val 656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812800" y="3148211"/>
            <a:ext cx="50800" cy="11606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66800" y="330061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3516511"/>
            <a:ext cx="47117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Od 28 czerwca 2025 r. wymagania dostępności (Europejski akt o dostępności) obejmują też m.in. sklepy internetowe — to nie tylko „dobra praktyka”.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653480"/>
            <a:ext cx="51308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SEO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57950" y="2144911"/>
            <a:ext cx="4749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unikalny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title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meta description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na każdej stronie, semantyczne znaczniki (main, nav, article), ładne adresy, szybkość i wersja mobilna, mapa witryny sitemap.xml i robots.txt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314821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57950" y="333236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Narzędzia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57950" y="363964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Lighthouse, walidator W3C (validator.w3.org), Google Search Console, czytnik ekranu NVDA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KONTENERY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Docker w skrócie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924671"/>
          </a:xfrm>
          <a:prstGeom prst="roundRect">
            <a:avLst>
              <a:gd name="adj" fmla="val 260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2467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compose.yaml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services: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www: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image: php:8.4-apache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ports: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-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"8080:80"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volumes: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- ./public:/var/www/html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db: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image: mariadb:11.4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environment: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MARIADB_ROOT_PASSWORD: haslo_dev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MARIADB_DATABASE: sklep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77000" y="1653480"/>
            <a:ext cx="494030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obraz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gotowy „szablon” systemu z oprogramowaniem (np. PHP 8.4 + Apache)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kontener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uruchomiony obraz, odizolowany od reszty systemu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docker compose up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uruchamia całe środowisko jednym poleceniem; każdy w zespole ma identyczne wersje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ten sam zestaw kontenerów może działać na serwerze — koniec z „u mnie działa”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EGZAMIN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Kwalifikacja INF.03 — jak wygląda egzamin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638800" cy="10531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40532"/>
                <a:gridCol w="3383260"/>
                <a:gridCol w="101500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Część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Forma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Próg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pisemna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 pytań testowych, 60 minut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zadanie na komputerze, wynik w folderze egzaminacyjnym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75%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2862163"/>
          <a:ext cx="5638800" cy="24318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66056"/>
                <a:gridCol w="4172744"/>
              </a:tblGrid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 arkusza praktycznego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trzeba umieć (lekcje)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6260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import pliku SQL w phpMyAdmin, zapytania SELECT / INSERT / UPDATE / ALTER, zrzuty ekranu lub plik z kwerendami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witryna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 i CSS według opisu i zrzutu: bloki, tabele, listy, formularz, obrazy (rok 1)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skrypt PHP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mysqli_connect, mysqli_query, pętla fetch, wypisanie w HTML (2.04–2.07)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skrypt JS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zdarzenia, formularz, obliczenia, zmiana DOM (rok 1, 2.01–2.02)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6761460" y="1653480"/>
            <a:ext cx="4617740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761460" y="1653480"/>
            <a:ext cx="50800" cy="11874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015460" y="1805880"/>
            <a:ext cx="4198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15460" y="2021780"/>
            <a:ext cx="419864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Arkusz jest „przepisem”: nazwy plików, folderów, kolorów, identyfikatorów i kolejność elementów trzeba odwzorować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dokładnie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— egzaminator sprawdza je punkt po punkcie.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90060" y="2993330"/>
            <a:ext cx="442724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nie ma frameworków, Laravela, Reacta ani Bootstrapa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nie ma internetu — dokumentacji trzeba nie potrzebować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sprawdzane są też: poprawność kodu, komentarze, zrzuty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EGZAMIN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Strategia na część praktyczną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Czytaj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cały arkusz, zaznacz nazwy plików i wymagane zrzuty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Baza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59880"/>
            <a:ext cx="1488480" cy="7540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import i zapytania na start — szybkie punkty, wyniki potrzebne w skrypcie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Szkielet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59880"/>
            <a:ext cx="148848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pliki, struktura HTML i CSS zgodne z opisem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Skrypty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PHP z mysqli, potem JS; testuj po każdym kroku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nazwy, zrzuty, walidacja, zapis w folderze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213993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398143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Przećwiczone wzorce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705423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połączenie mysqli, pętla while z fetch, wypisanie tabeli — pisane z pamięci w 5 minut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385766" y="3213993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4595316" y="3398143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Częste straty punktów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316" y="3705423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zła nazwa pliku, brak zrzutu, zapytanie zwracające inne kolumny niż w poleceniu, polskie znaki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958733" y="3213993"/>
            <a:ext cx="3420566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168283" y="3398143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Czas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68283" y="3705423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nie utknij na jednym punkcie; wróć do niego na końcu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01923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29023" y="1653480"/>
            <a:ext cx="10188277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Przenieś swoją aplikację PHP + MySQL na hosting szkolny lub drugi komputer: eksport/import bazy, SFTP, konfiguracja poza katalogiem publicznym.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74791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Zmierz stronę w Lighthouse (tryb mobilny), popraw trzy najważniejsze uwagi i porównaj wyniki.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709394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Skonwertuj obrazy strony do WebP lub AVIF, dodaj width, height i alt — zmierz zysk w kB.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58089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Rozwiąż na czas arkusz INF.03 z ostatniej sesji (baza + witryna + skrypt).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55140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chętnych: uruchom projekt w Docker Compose (PHP + MariaDB).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18 · Wdrożenie i INF.03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71331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środowiska deweloperskie, testowe i produkcyjne?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3495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do przesyłania plików używa się SFTP zamiast FTP?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73213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mierzą LCP, INP i CLS i jakie są ich dobre wartości?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3167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trzy rzeczy poprawisz w obrazach, aby strona ładowała się szybciej?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666621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Z jakich elementów składa się arkusz praktyczny INF.03 i od czego zaczniesz?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web.dev (Core Web Vitals), developer.chrome.com (Lighthouse), MDN, php.net, docs.docker.com, CKE (egzamin zawodowy)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2.18 Wdrożenie, wydajność i powtórka INF.03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