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Połączenie dawnych lekcji 'Nierelacyjne bazy danych' i 'Mongo DB'. Poprawione nieaktualne informacje z dawnej prezentacji: MongoDB od wersji 3.6 domyślnie nasłuchuje tylko na localhost (głośne wycieki z 2017 r. dotyczyły serwerów wystawionych bez hasła); od wersji 4.0 obsługuje transakcje wielodokumentowe, a od 5.0 domyślnie potwierdza zapis większością węzłów (writeConcern majority); dokumenty BSON przechowują tekst w UTF-8 — twierdzenie o słabej obsłudze UTF-8 było błędne. Przykłady zapytań sprawdzone przez sterownik pymongo na serwerze zgodnym z MongoDB (FerretDB) na serwerze testowym; w mongosh składnia jest taka sama.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definicja: baza zapewniająca mechanizm przechowywania i pobierania danych modelowanych inaczej niż w postaci relacji tabelarycznych. Przykład architektury sklepu: zamówienia i płatności w MySQL, koszyk i sesje w Redis, katalog z wyszukiwarką w Elasticsearch.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 wymieniała dziesiątki systemów w każdej kategorii (Aerospike, BerkeleyDB, CouchDB, Accumulo, AllegroGraph…). Zostawiamy najpopularniejsze. Valkey to otwarty fork Redisa z 2024 roku. Bazy wielomodelowe (ArangoDB, Couchbase) łączą kilka rodzin.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Dokumenty są przechowywane w formacie BSON (binarny JSON z dodatkowymi typami, np. data, liczba dziesiętna). Dane odczytywane razem przechowujemy razem — to główna zasada projektowania w MongoDB.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Operatory porównania: $eq, $ne, $gt, $gte, $lt, $lte, $in. Kolekcja powstaje sama przy pierwszym wstawieniu — nie ma CREATE TABLE. Dokument bez pola parametry (mysz) jest w tej samej kolekcji co laptopy.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Wyniki z serwera testowego. Pola z kropką w nazwie muszą być w cudzysłowie.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Wyniki z serwera testowego (wartość 3428 = 3299 + 129, każda pozycja ma ilość 1 — w prawdziwym sklepie trzeba pomnożyć: { $multiply: ['$pozycje.ilosc', '$pozycje.cena'] }). Usunięty został laptop ze stanem 4. Indeks tworzymy poleceniem db.produkty.createIndex({ kategoria: 1 }) — nazwa indeksu: kategoria_1.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Twierdzenie CAP: system rozproszony przy podziale sieci musi wybrać między spójnością a dostępnością. Bazy NoSQL często wybierają dostępność i spójność ostateczną (eventual consistency), ale wiele z nich (w tym MongoDB z writeConcern majority) można ustawić na silną spójność. Dawna uwaga, że NoSQL wymaga wielu zapytań zamiast JOIN, nadal bywa prawdziwa przy źle zaprojektowanych dokumentach.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Zdarzenie opisane w dawnej prezentacji. Warto połączyć z przedmiotem o sieciach: zapora, nasłuch tylko na 127.0.0.1 lub w sieci wewnętrznej, dostęp administracyjny przez VPN lub tunel SSH.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pracowni najprościej: Atlas M0 albo kontener Docker. Od 2018 roku MongoDB używa licencji SSPL, która nie jest uznawana za w pełni otwartą (OSI) — dlatego powstały zgodne alternatywy, np. FerretDB (przechowuje dane w PostgreSQL lub SQLite), na którym sprawdzono przykłady z tej lekcji.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5 to dobry temat na dyskusję podsumowującą cały rok: spójność i raporty (SQL) kontra elastyczność i odczyt całego obiektu naraz (dokumenty).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db.kolekcja.find({ cena: { $lt: 2000 } }).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18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Bazy NoSQL i MongoDB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Cztery rodziny baz nierelacyjnych, dokumenty zamiast tabel i podstawy pracy z MongoDB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DLACZEGO NOSQL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Kiedy tabele przestają wystarczać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Skala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miliardy rekordów i miliony zapytań na sekundę rozłożone na setki serwerów (sharding)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Zmienna struktura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każdy rekord może mieć inne pola — bez ALTER TABLE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3622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Szybkość prostych operacji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3505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odczyt po kluczu w ułamku milisekundy (cache, sesje)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3622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Dane o specjalnym kształcie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3505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sieci powiązań, szeregi czasowe, dokumenty z zagnieżdżeniami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4104283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NoSQL =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„Not only SQL”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. To nie zamiennik baz relacyjnych, tylko narzędzia do konkretnych zadań. Duże systemy często łączą oba światy.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18 · NoSQL i MongoDB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Cztery rodziny baz NoSQL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8123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13260"/>
                <a:gridCol w="2958505"/>
                <a:gridCol w="2747169"/>
                <a:gridCol w="2747466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Rodzina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Typowe użycie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klucz–wartość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słownik: klucz → wartość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Redis, Valkey, DynamoDB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sesje, koszyk, cache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dokumentowa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dokumenty JSON w kolekcjach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MongoDB, Couchbase, Firestore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katalogi produktów, CMS, aplikacje mobilne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kolumnowa (szerokie kolumny)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rodziny kolumn rozproszone na wiele serwerów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Cassandra, HBase, ScyllaDB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logi, pomiary, ogromne zapisy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grafowa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węzły i krawędzie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Neo4j, Amazon Neptune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sieci znajomych, rekomendacje, trasy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18 · NoSQL i MongoDB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MODEL DOKUMENTOWY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Zamówienie jako jeden dokument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152577"/>
          </a:xfrm>
          <a:prstGeom prst="roundRect">
            <a:avLst>
              <a:gd name="adj" fmla="val 241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152577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"_id"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"klient"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{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"imie"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"Anna"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"nazwisko"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"Nowak"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"miasto"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"Kraków"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"data"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"2026-02-10"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"status"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"wyslane"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"pozycje"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[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{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"produkt"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"Laptop Vertex 14"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"ilosc"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"cena"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3299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},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37285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{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"produkt"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"Mysz bezprzewodowa"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03979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"ilosc"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"cena"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129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24229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]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44480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6248400" y="1653480"/>
          <a:ext cx="5130800" cy="21145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08820"/>
                <a:gridCol w="2821980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SQL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MongoDB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baza danych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baza danych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tabela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kolekcja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wiersz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dokument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kolumna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pole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JOIN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dokument zagnieżdżony lub $lookup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główny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_id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6248400" y="3923605"/>
            <a:ext cx="51689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 bazie sklep to samo zamówienie zajmuje wiersze w trzech tabelach: zamowienia, klienci i pozycje_zamowienia.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18 · NoSQL i MongoDB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MONGODB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Wstawianie i wyszukiwanie dokumentów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3023394"/>
          </a:xfrm>
          <a:prstGeom prst="roundRect">
            <a:avLst>
              <a:gd name="adj" fmla="val 252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02339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db.produkty.insertMany([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05509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 _id: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nazwa: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"Laptop Vertex 14"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98787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kategoria: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"Laptopy"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cena: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3299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stan: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92065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parametry: { ram_gb: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85343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     porty: 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"USB-C"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"HDMI"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 } },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78621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 _id: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nazwa: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"Mysz bezprzewodowa"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71899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kategoria: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"Akcesoria"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cena: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129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stan: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60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65177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/* … */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58455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])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51734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745012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db.produkty.find(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38290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 cena: { $lt: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2000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} },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131568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 _id: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nazwa: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cena: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324846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).sort({ cena: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})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56400" y="1653480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find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756400" y="1894780"/>
            <a:ext cx="4622800" cy="1127522"/>
          </a:xfrm>
          <a:prstGeom prst="roundRect">
            <a:avLst>
              <a:gd name="adj" fmla="val 675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756400" y="1894780"/>
            <a:ext cx="50800" cy="1127522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010400" y="2053530"/>
            <a:ext cx="4197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[ { nazwa: 'Mysz bezprzewodowa',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0400" y="2256036"/>
            <a:ext cx="4197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cena: 129 },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0400" y="2458541"/>
            <a:ext cx="4197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{ nazwa: 'Monitor 27" IPS 165 Hz',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10400" y="2661047"/>
            <a:ext cx="4197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cena: 1149 } ]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6756400" y="3174702"/>
          <a:ext cx="4622800" cy="110410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2480"/>
                <a:gridCol w="2080320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MongoDB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SQL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7682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{ cena: { $lt: 2000 } }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WHERE cena &lt; 2000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{ _id: 0, nazwa: 1 }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SELECT nazwa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.sort({ cena: 1 })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ORDER BY cena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18 · NoSQL i MongoDB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ZAPYTANIA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Szukanie w polach zagnieżdżonych i tablicach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223095"/>
          </a:xfrm>
          <a:prstGeom prst="roundRect">
            <a:avLst>
              <a:gd name="adj" fmla="val 34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23095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// laptopy z co najmniej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32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GB RAM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239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db.produkty.find(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356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{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"parametry.ram_gb"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 { $gte: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32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} },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474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{ _id: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 nazwa: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})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5916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70895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// produkty z portem HDMI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82627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db.produkty.find(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9436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{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"parametry.porty"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"HDMI"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},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0609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{ _id: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 nazwa: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})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Wyniki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5130800" cy="1376164"/>
          </a:xfrm>
          <a:prstGeom prst="roundRect">
            <a:avLst>
              <a:gd name="adj" fmla="val 55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248400" y="1894780"/>
            <a:ext cx="50800" cy="1376164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502400" y="20535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[ { nazwa: 'Laptop Vertex 16 Pro' } ]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2652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4769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26887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[ { nazwa: 'Laptop Vertex 14' },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290046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{ nazwa: 'Laptop Vertex 16 Pro' } ]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4130576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Kropka wchodzi do zagnieżdżonego obiektu, a warunek na tablicy jest spełniony, gdy pasuje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dowolny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jej element. To samo w MySQL wymagało funkcji JSON z lekcji 2.16.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18 · NoSQL i MongoDB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ZMIANY I AGREGACJA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updateOne, deleteMany i potok agregacji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39180"/>
            <a:ext cx="5130800" cy="1937544"/>
          </a:xfrm>
          <a:prstGeom prst="roundRect">
            <a:avLst>
              <a:gd name="adj" fmla="val 39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39180"/>
            <a:ext cx="50800" cy="193754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979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db.produkty.updateOne(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004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{ _id: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029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{ $inc: { stan: -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054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$set: { promocja: true } })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079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{ matchedCount: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modifiedCount: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104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129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db.produkty.deleteMany({ stan: { $lt: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 })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154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{ deletedCount: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539180"/>
            <a:ext cx="5130800" cy="2747566"/>
          </a:xfrm>
          <a:prstGeom prst="roundRect">
            <a:avLst>
              <a:gd name="adj" fmla="val 27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248400" y="1539180"/>
            <a:ext cx="50800" cy="274756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02400" y="16979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wartość zamówienia z tablicy pozycji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19004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db.zamowienia.aggregate([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1029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{ $unwind: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"$pozycje"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},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3054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{ $group: {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5079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_id: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"$_id"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27104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wartosc: { $sum: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"$pozycje.cena"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 } }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29129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])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31154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[ { _id: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wartosc: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3428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 ]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331797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352048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db.produkty.aggregate([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3722985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{ $group: { _id: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"$kategoria"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392549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  liczba: { $sum: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} } } ])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4426446"/>
            <a:ext cx="106045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Potok agregacji to ciąg etapów: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$match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≈ WHERE,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$group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≈ GROUP BY,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$sort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$project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≈ lista kolumn,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$lookup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≈ LEFT JOIN,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$unwind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rozpakowuje tablicę na osobne dokumenty.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18 · NoSQL i MongoDB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SQL CZY NOSQL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Porównanie bez marketingu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203815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90588"/>
                <a:gridCol w="4437856"/>
                <a:gridCol w="443795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Relacyjna (MySQL)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Dokumentowa (MongoDB)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schemat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ustalony z góry, pilnowany przez bazę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elastyczny; walidację można włączyć ($jsonSchema)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powiązania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klucze obce, JOIN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zagnieżdżanie lub odwołania + $lookup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transakcje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ACID od zawsze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 jednym dokumencie zawsze; wielodokumentowe od 4.0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skalowanie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głównie pionowe + repliki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wbudowany sharding na wiele serwerów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język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SQL — standard od 1986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własne API i potok agregacji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dobre do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finanse, zamówienia, magazyn, egzamin INF.03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katalogi, treści, profile, dane z aplikacji mobilnych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18 · NoSQL i MongoDB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UWAGA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Lekcja z 2017 roku: baza bez hasła w internecie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564580"/>
          </a:xfrm>
          <a:prstGeom prst="roundRect">
            <a:avLst>
              <a:gd name="adj" fmla="val 649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 się stało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889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dziesiątki tysięcy serwerów MongoDB wystawionych do internetu bez uwierzytelniania zostały skasowane, a ich właścicielom zostawiono żądanie okupu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564580"/>
          </a:xfrm>
          <a:prstGeom prst="roundRect">
            <a:avLst>
              <a:gd name="adj" fmla="val 649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Dlaczego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stare wersje domyślnie nasłuchiwały na wszystkich adresach; administratorzy nie włączali haseł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564580"/>
          </a:xfrm>
          <a:prstGeom prst="roundRect">
            <a:avLst>
              <a:gd name="adj" fmla="val 649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Dziś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od wersji 3.6 domyślnie tylko localhost; nadal trzeba włączyć uwierzytelnianie, zaporę i kopie zapasowe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472061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Ta sama zasada dotyczy MySQL, Redis czy Elasticsearch: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serwer bazy nie powinien być dostępny z internetu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a każde konto ma mieć hasło i minimalne uprawnienia (lekcje 1.16 i 2.12).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18 · NoSQL i MongoDB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NA START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spróbować MongoDB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8129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92512"/>
                <a:gridCol w="6973888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Sposób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MongoDB Atlas (chmura)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darmowy klaster M0 — konto w przeglądarce, bez instalacji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MongoDB Community Server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instalacja lokalna na Windows, Linux, macOS; licencja SSPL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Docker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docker run -d -p 27017:27017 mongo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Narzędzia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mongosh (konsola), MongoDB Compass (okienkowe, jak phpMyAdmin)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 PHP / JavaScript / Pythona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sterowniki: mongodb/mongodb (Composer), mongodb (npm), pymongo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18 · NoSQL i MongoDB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07057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Załóż darmową bazę w MongoDB Atlas (albo uruchom kontener Docker) i połącz się przez Compass lub mongosh.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43805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kolekcję produkty z pięcioma dokumentami o różnych polach i wyszukaj produkty tańsze niż 500 zł.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475942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Wyszukaj produkty mające w tablicy porty wartość „USB-C”.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81360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Zapisz zamówienie z zagnieżdżonym klientem i tablicą pozycji, a potem policz jego wartość potokiem agregacji.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984478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Porównaj: zapisz te same dane w MySQL (3 tabele) i w MongoDB (1 dokument). Kiedy które rozwiązanie jest wygodniejsze?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18 · NoSQL i MongoDB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01620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Wymień cztery rodziny baz NoSQL i podaj przykład każdej.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16748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w MongoDB są kolekcja, dokument i pole?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87183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w MongoDB zapisać warunek WHERE cena &lt; 2000?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00449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Kiedy lepiej wybrać bazę relacyjną, a kiedy dokumentową?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MongoDB 8: CRUD Operations, Aggregation Pipeline, Security Checklist; Redis, Cassandra, Neo4j — dokumentacja; dawne materiały lekcji 'Nierelacyjne bazy danych' i 'Mongo DB'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2.18: NoSQL i MongoDB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