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właściwościach, które są w każdym poleceniu egzaminacyjnym dotyczącym stylu: tło, krój, rozmiar, marginesy, obramowanie. Po lekcji uczeń zamienia opis słowny z arkusza na poprawną deklarację CSS.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Pokaż w F12 → Elements → Computed: na dole jest rysunek pudełka z wartościami. Zapytaj: gdzie kończy się kolor tła — na paddingu czy na marginesie? Na egzaminie „margines wewnętrzny” = padding, „margines zewnętrzny” = margin.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najczęstsza przyczyna, że trzy kolumny po 33% „nie mieszczą się” w jednym rzędzie: doliczony padding i ramka. Margines nie wlicza się do width w żadnym trybie.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Kolejność czterech wartości jak wskazówki zegara od godziny 12: top, right, bottom, left. Łączenie dotyczy tylko marginesów pionowych elementów blokowych; nie występuje we flexboxie i gridzie (lekcje 10–11).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Wartość font-size: 120% (częsta w arkuszach) działa jak 1.2em. Uwaga na 100vw — na komputerze z paskiem przewijania bywa szersze niż obszar strony i pojawia się poziomy pasek.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arkuszach INF.03 kolory podaje się nazwą (np. MistyRose, SteelBlue) albo w hex — przepisujemy dokładnie. HSL jest wygodny do tworzenia odcieni: zmieniamy tylko jasność. Pokaż próbnik koloru w F12 po kliknięciu kwadracika przy wartości.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Typowy błąd: font-family: "Tahoma, Verdana" — całość w jednym cudzysłowie oznacza jeden krój o dziwnej nazwie. Rodziny ogólne piszemy bez cudzysłowu.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Sam link do fonts.googleapis.com jest wygodny, ale przy każdym wejściu przeglądarka łączy się z serwerem Google. Kroje z Google Fonts mają zwykle licencję SIL Open Font License — wolno je hostować samemu. Format woff2 jest najmniejszy i obsługiwany przez wszystkie współczesne przeglądarki.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line-height bez jednostki (1.5) to mnożnik rozmiaru tekstu — tak zapisujemy najczęściej. „Pogrubienie” = font-weight: bold, „pochylenie / kursywa” = font-style: italic, „kapitaliki” = font-variant: small-caps — wszystkie trzy pojawiały się w arkuszach.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Gradient to też obraz tła — dlatego używamy background-image. W arkuszach typowe polecenie: „tło banera — obraz baner.jpg, niepowtarzający się”. Ścieżka w url() liczy się względem pliku CSS, nie HTML — częsty błąd, gdy styl leży w podfolderze.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Kolejność w skrócie border jest dowolna, ale styl (solid) jest wymagany — bez niego ramki nie widać. Polecenie „zaokrąglenie narożników 10px” i „cień” często pojawia się przy obrazach w arkuszach.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Odpowiedź: B. Margin to odstęp na zewnątrz ramki, border-spacing dotyczy komórek tabeli, outline to obrys poza ramką niezajmujący miejsca. Przypomnij: w części praktycznej punkt dostaje się za każdą poprawną deklarację — dokładne przepisanie wartości to łatwe punkty.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2: content-box — 350 px, border-box — 300 px. Zad. 4 łączy temat z prywatnością — wróćmy do niego przy publikacji strony (lekcja 18).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1: content, padding, border, margin.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Relationship Id="rId3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Model pudełkowy, kolory i typografia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Marginesy, ramki, jednostki, kolory i kroje pisma — wszystko, co pojawia się w każdym arkuszu INF.03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MODEL PUDEŁKOWY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Każdy element to prostokątne pudełko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76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Warstwy pudełka od środka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727700" cy="3009900"/>
          </a:xfrm>
          <a:prstGeom prst="roundRect">
            <a:avLst>
              <a:gd name="adj" fmla="val 2531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819150" y="1901130"/>
            <a:ext cx="571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920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1073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12255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1428750" y="1964630"/>
            <a:ext cx="500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517650" y="1977330"/>
            <a:ext cx="486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localhost/pudelko.html</a:t>
            </a:r>
          </a:p>
        </p:txBody>
      </p:sp>
      <p:pic>
        <p:nvPicPr>
          <p:cNvPr id="12" name="Picture 1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2231330"/>
            <a:ext cx="5715000" cy="2667000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7531100" y="1653480"/>
            <a:ext cx="3848100" cy="1727994"/>
          </a:xfrm>
          <a:prstGeom prst="roundRect">
            <a:avLst>
              <a:gd name="adj" fmla="val 44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7531100" y="1653480"/>
            <a:ext cx="50800" cy="1727994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7772400" y="1799530"/>
            <a:ext cx="34480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72400" y="2038846"/>
            <a:ext cx="34480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width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300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772400" y="2278162"/>
            <a:ext cx="34480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padding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20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772400" y="2517477"/>
            <a:ext cx="34480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border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solid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teal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772400" y="2756793"/>
            <a:ext cx="34480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margin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16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auto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772400" y="2996109"/>
            <a:ext cx="34480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759700" y="3533874"/>
            <a:ext cx="3657600" cy="11096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padding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ma tło elementu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margin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jest zawsze przezroczysty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margin: 0 auto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wyśrodkowanie bloku o ustalonej szerokości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8 · Pudełka, kolory, tekst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BOX-SIZING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Ile naprawdę ma szerokość element?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967309"/>
          </a:xfrm>
          <a:prstGeom prst="roundRect">
            <a:avLst>
              <a:gd name="adj" fmla="val 387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67309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38846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width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300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78162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padding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20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517477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border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solid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56793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96109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a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box-sizing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content-box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235424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b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box-sizing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border-box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812800" y="3773190"/>
          <a:ext cx="5130800" cy="908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60116"/>
                <a:gridCol w="2770684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Szerokość na ekranie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content-box (domyślne)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300 + 2·20 + 2·5 = </a:t>
                      </a: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350 px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border-box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300 px</a:t>
                      </a: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 (treść ma 250)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248400" y="1653480"/>
            <a:ext cx="462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48400" y="1894780"/>
            <a:ext cx="4584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254750" y="1901130"/>
            <a:ext cx="457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864350" y="1964630"/>
            <a:ext cx="386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953250" y="1977330"/>
            <a:ext cx="372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localhost/box-sizing.html</a:t>
            </a:r>
          </a:p>
        </p:txBody>
      </p:sp>
      <p:pic>
        <p:nvPicPr>
          <p:cNvPr id="22" name="Picture 2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572000" cy="2095500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6248400" y="4485580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6248400" y="4485580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502400" y="46379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02400" y="4853880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Na początku arkusza często piszemy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* { box-sizing: border-box; }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wtedy width oznacza całą szerokość pudełka i łatwiej liczyć układ.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8 · Pudełka, kolory, tekst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SKRÓTY I PUŁAPKI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Zapis marginesów i ich łączenie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17474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667992"/>
                <a:gridCol w="246280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Zapis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margin: 10px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wszystkie 4 strony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margin: 10px 20px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góra/dół · lewo/prawo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margin: 5px 10px 15px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góra · lewo/prawo · dół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margin: 1px 2px 3px 4px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góra, prawo, dół, lewo (zegar)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margin-top: 8px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jedna strona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556496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556496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708896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3924796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Pionowe marginesy sąsiadów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łączą się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(margin collapsing): zamiast 30 + 20 = 50 px odstęp wynosi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30 px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większy z nich.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48400" y="1653480"/>
            <a:ext cx="5130800" cy="752475"/>
          </a:xfrm>
          <a:prstGeom prst="roundRect">
            <a:avLst>
              <a:gd name="adj" fmla="val 1012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6248400" y="1653480"/>
            <a:ext cx="50800" cy="752475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489700" y="17995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a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margin-bottom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30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89700" y="20297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b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margin-top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20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8400" y="2558355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2799655"/>
            <a:ext cx="4838700" cy="1485900"/>
          </a:xfrm>
          <a:prstGeom prst="roundRect">
            <a:avLst>
              <a:gd name="adj" fmla="val 512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254750" y="2806005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356350" y="2926655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508750" y="2926655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661150" y="2926655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864350" y="2869505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953250" y="2882205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localhost/marginesy.html</a:t>
            </a:r>
          </a:p>
        </p:txBody>
      </p:sp>
      <p:pic>
        <p:nvPicPr>
          <p:cNvPr id="21" name="Picture 20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3136205"/>
            <a:ext cx="4826000" cy="11430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8 · Pudełka, kolory, tekst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JEDNOSTKI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px, %, em, rem, vw, vh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19252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936625"/>
                <a:gridCol w="2250281"/>
                <a:gridCol w="1943894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Jednostka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Względem czego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Typowe użycie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stała (piksel CSS)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ramki, cienie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%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rozmiaru rodzica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szerokość kolumn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font-size elementu / rodzica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padding przycisku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font-size elementu html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rozmiar tekstu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vw / vh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1% szerokości / wysokości okna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pełny ekran: 100vh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734296"/>
            <a:ext cx="5130800" cy="982662"/>
          </a:xfrm>
          <a:prstGeom prst="roundRect">
            <a:avLst>
              <a:gd name="adj" fmla="val 77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734296"/>
            <a:ext cx="50800" cy="9826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3880346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D5FD0"/>
                </a:solidFill>
                <a:latin typeface="Courier New"/>
              </a:rPr>
              <a:t>html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font-size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16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4110534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em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font-size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1.5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em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4340721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rem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font-size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1.5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rem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48400" y="1653480"/>
            <a:ext cx="462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48400" y="1894780"/>
            <a:ext cx="4584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6254750" y="1901130"/>
            <a:ext cx="457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864350" y="1964630"/>
            <a:ext cx="386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953250" y="1977330"/>
            <a:ext cx="372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localhost/jednostki.html</a:t>
            </a:r>
          </a:p>
        </p:txBody>
      </p:sp>
      <p:pic>
        <p:nvPicPr>
          <p:cNvPr id="18" name="Picture 17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572000" cy="2095500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6248400" y="4485580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248400" y="4485580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502400" y="46379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4853880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em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mnoży się przy zagnieżdżaniu,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rem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nie. Do rozmiaru tekstu wybieraj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rem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lub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%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: szanują ustawienia użytkownika w przeglądarce.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8 · Pudełka, kolory, tekst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KOLORY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Nazwy, hex, rgb, hsl i przezroczystość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46799" cy="1774230"/>
          </a:xfrm>
          <a:prstGeom prst="roundRect">
            <a:avLst>
              <a:gd name="adj" fmla="val 429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77423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46749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teal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             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nazwa */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946749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#0f766e;           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hex RRGGBB */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946749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#0f766e80;         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hex + alfa */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946749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rgb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15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118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110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   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0–255 */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946749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rgb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15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118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110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/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50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%);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946749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hsl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175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77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%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26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%);  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barwa, nasyc., jasność */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4946749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opacity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.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5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cały element z treścią! */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80110"/>
            <a:ext cx="5346799" cy="1187450"/>
          </a:xfrm>
          <a:prstGeom prst="roundRect">
            <a:avLst>
              <a:gd name="adj" fmla="val 641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80110"/>
            <a:ext cx="50800" cy="118745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3732510"/>
            <a:ext cx="4927699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948410"/>
            <a:ext cx="4927699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Zapis z przecinkami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rgba(15, 118, 110, 0.5)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 też jest poprawny i często występuje w arkuszach. Przezroczystość w kolorze dotyczy tylko tła lub tekstu,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opacity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 — całego elementu.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64399" y="1653480"/>
            <a:ext cx="462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464399" y="1894780"/>
            <a:ext cx="4584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470749" y="1901130"/>
            <a:ext cx="457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572349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724749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77149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7080349" y="1964630"/>
            <a:ext cx="386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169249" y="1977330"/>
            <a:ext cx="372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localhost/kolory.html</a:t>
            </a:r>
          </a:p>
        </p:txBody>
      </p:sp>
      <p:pic>
        <p:nvPicPr>
          <p:cNvPr id="25" name="Picture 24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0749" y="2231330"/>
            <a:ext cx="4572000" cy="209550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8 · Pudełka, kolory, tekst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TYPOGRAFIA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font-family — kaskada krojów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673225"/>
          </a:xfrm>
          <a:prstGeom prst="roundRect">
            <a:avLst>
              <a:gd name="adj" fmla="val 45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73225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D5FD0"/>
                </a:solidFill>
                <a:latin typeface="Courier New"/>
              </a:rPr>
              <a:t>body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97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font-family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Tahoma, Verdana,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99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             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"Segoe UI"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sans-serif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900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2028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font-family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Georgia,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serif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5046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D5FD0"/>
                </a:solidFill>
                <a:latin typeface="Courier New"/>
              </a:rPr>
              <a:t>code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font-family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Consolas,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monospace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1400" y="3479105"/>
            <a:ext cx="4940300" cy="870347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przeglądarka bierze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pierwszy dostępny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krój z listy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nazwy ze spacją w cudzysłowie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 końcu zawsze rodzina ogólna: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serif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sans-serif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monospace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1894780"/>
            <a:ext cx="4838700" cy="1612900"/>
          </a:xfrm>
          <a:prstGeom prst="roundRect">
            <a:avLst>
              <a:gd name="adj" fmla="val 472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localhost/kroje.html</a:t>
            </a:r>
          </a:p>
        </p:txBody>
      </p:sp>
      <p:pic>
        <p:nvPicPr>
          <p:cNvPr id="21" name="Picture 20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1270000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6248400" y="3660080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248400" y="3660080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502400" y="38124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02400" y="4028380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Arkusz INF.03 podaje np.: „krój czcionki Tahoma, a gdy niedostępny — Verdana, a gdy niedostępny — dowolny bezszeryfowy”. To dokładnie lista w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font-family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8 · Pudełka, kolory, tekst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KROJE Z SIECI A RODO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Google Fonts — pobierz i podłącz lokalnie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280741"/>
          </a:xfrm>
          <a:prstGeom prst="roundRect">
            <a:avLst>
              <a:gd name="adj" fmla="val 33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2807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/* pliki .woff2 w folderze fonts/ */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@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font-face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font-family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"Rubik"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src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url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"fonts/rubik.woff2"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format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"woff2"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font-weight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400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700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font-display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swap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body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font-family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"Rubik"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sans-serif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48400" y="1653480"/>
            <a:ext cx="5130800" cy="1409700"/>
          </a:xfrm>
          <a:prstGeom prst="roundRect">
            <a:avLst>
              <a:gd name="adj" fmla="val 5405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6248400" y="1653480"/>
            <a:ext cx="50800" cy="14097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502400" y="18058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Dlaczego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021780"/>
            <a:ext cx="4711700" cy="8890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Wyrok sądu w Monachium (LG München I, 20.01.2022, 3 O 17493/20): pobieranie krojów z serwerów Google przekazuje adres IP odwiedzającego bez jego zgody — naruszenie RODO, zasądzono 100 € odszkodowania.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248400" y="3215580"/>
            <a:ext cx="1422400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248400" y="3215580"/>
            <a:ext cx="142240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407150" y="3393380"/>
            <a:ext cx="11430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Pobierz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07150" y="3641030"/>
            <a:ext cx="114300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pliki krojów (licencja OFL)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759700" y="356413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102600" y="3215580"/>
            <a:ext cx="1422400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8102600" y="3215580"/>
            <a:ext cx="142240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8261350" y="3393380"/>
            <a:ext cx="11430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Wgraj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261350" y="3641030"/>
            <a:ext cx="114300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 własny serwer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613900" y="356413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9956800" y="3215580"/>
            <a:ext cx="1422400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ectangle 29"/>
          <p:cNvSpPr/>
          <p:nvPr/>
        </p:nvSpPr>
        <p:spPr>
          <a:xfrm>
            <a:off x="9956800" y="3215580"/>
            <a:ext cx="142240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10115550" y="3393380"/>
            <a:ext cx="11430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@font-face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115550" y="3641030"/>
            <a:ext cx="1143000" cy="2056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 arkuszu CSS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8 · Pudełka, kolory, tekst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TYPOGRAFIA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Rozmiar, interlinia, wyrównanie, dekoracja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02680"/>
            <a:ext cx="4104680" cy="2621161"/>
          </a:xfrm>
          <a:prstGeom prst="roundRect">
            <a:avLst>
              <a:gd name="adj" fmla="val 29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02680"/>
            <a:ext cx="50800" cy="26211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48730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font-size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rem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60463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text-transform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uppercase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72196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letter-spacing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83929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font-size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120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%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95662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line-height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1.5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07395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text-align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justify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9127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text-decoration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none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30860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font-weight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bold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42593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em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font-style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italic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54326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przekreslone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66059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text-decoration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line-through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22280" y="16026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222280" y="1843980"/>
            <a:ext cx="4838700" cy="2628900"/>
          </a:xfrm>
          <a:prstGeom prst="roundRect">
            <a:avLst>
              <a:gd name="adj" fmla="val 289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5228630" y="18503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5330230" y="19709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5482630" y="19709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5635030" y="19709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5838230" y="19138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5927130" y="19265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localhost/tekst.html</a:t>
            </a:r>
          </a:p>
        </p:txBody>
      </p:sp>
      <p:pic>
        <p:nvPicPr>
          <p:cNvPr id="25" name="Picture 24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630" y="2180530"/>
            <a:ext cx="4826000" cy="228600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812800" y="4676080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text-align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: left · center · right · justify |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text-decoration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: none · underline · line-through · overline |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text-transform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: uppercase · lowercase · capitalize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8 · Pudełka, kolory, tekst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TŁO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background: kolor, obraz, powtarzanie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317155"/>
          </a:xfrm>
          <a:prstGeom prst="roundRect">
            <a:avLst>
              <a:gd name="adj" fmla="val 32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17155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D5FD0"/>
                </a:solidFill>
                <a:latin typeface="Courier New"/>
              </a:rPr>
              <a:t>header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background-color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#134e4a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background-image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url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"baner.jpg"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background-repeat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no-repeat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background-size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cover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background-position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center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/* skrót: */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D5FD0"/>
                </a:solidFill>
                <a:latin typeface="Courier New"/>
              </a:rPr>
              <a:t>header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background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#134e4a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url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"baner.jpg"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center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/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cover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no-repeat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4123035"/>
            <a:ext cx="5130800" cy="965200"/>
          </a:xfrm>
          <a:prstGeom prst="roundRect">
            <a:avLst>
              <a:gd name="adj" fmla="val 789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4123035"/>
            <a:ext cx="50800" cy="9652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66800" y="4275435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491335"/>
            <a:ext cx="47117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Kolor tła podaj zawsze, nawet przy obrazie — pojawi się, zanim obraz się wczyta, i zapewni kontrast tekstu.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48400" y="1653480"/>
            <a:ext cx="462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248400" y="1894780"/>
            <a:ext cx="4584700" cy="1993900"/>
          </a:xfrm>
          <a:prstGeom prst="roundRect">
            <a:avLst>
              <a:gd name="adj" fmla="val 3821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254750" y="1901130"/>
            <a:ext cx="457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864350" y="1964630"/>
            <a:ext cx="386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953250" y="1977330"/>
            <a:ext cx="372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localhost/tlo.html</a:t>
            </a:r>
          </a:p>
        </p:txBody>
      </p:sp>
      <p:pic>
        <p:nvPicPr>
          <p:cNvPr id="28" name="Picture 27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572000" cy="1651000"/>
          </a:xfrm>
          <a:prstGeom prst="rect">
            <a:avLst/>
          </a:prstGeom>
        </p:spPr>
      </p:pic>
      <p:graphicFrame>
        <p:nvGraphicFramePr>
          <p:cNvPr id="29" name="Table 28"/>
          <p:cNvGraphicFramePr>
            <a:graphicFrameLocks noGrp="1"/>
          </p:cNvGraphicFramePr>
          <p:nvPr/>
        </p:nvGraphicFramePr>
        <p:xfrm>
          <a:off x="6248400" y="4041080"/>
          <a:ext cx="5130800" cy="87530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52241"/>
                <a:gridCol w="307855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background-size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Efekt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cover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wypełnia, może przyciąć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contain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cały obraz, mogą być pasy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8 · Pudełka, kolory, tekst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RAMKI I CIENIE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border, border-radius, box-shadow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501702"/>
          </a:xfrm>
          <a:prstGeom prst="roundRect">
            <a:avLst>
              <a:gd name="adj" fmla="val 30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0170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img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border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solid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#0f766e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border-radius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avatar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border-radius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%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karta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border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solid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#ddd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border-left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solid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orange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box-shadow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rgb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/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25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%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4307582"/>
            <a:ext cx="51689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box-shadow: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przesunięcie X, przesunięcie Y, rozmycie, [rozciągnięcie], kolor. Słowo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inset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rysuje cień do środka.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48400" y="1894780"/>
            <a:ext cx="4838700" cy="1739900"/>
          </a:xfrm>
          <a:prstGeom prst="roundRect">
            <a:avLst>
              <a:gd name="adj" fmla="val 437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localhost/ramki.html</a:t>
            </a:r>
          </a:p>
        </p:txBody>
      </p:sp>
      <p:pic>
        <p:nvPicPr>
          <p:cNvPr id="25" name="Picture 24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1397000"/>
          </a:xfrm>
          <a:prstGeom prst="rect">
            <a:avLst/>
          </a:prstGeom>
        </p:spPr>
      </p:pic>
      <p:graphicFrame>
        <p:nvGraphicFramePr>
          <p:cNvPr id="26" name="Table 25"/>
          <p:cNvGraphicFramePr>
            <a:graphicFrameLocks noGrp="1"/>
          </p:cNvGraphicFramePr>
          <p:nvPr/>
        </p:nvGraphicFramePr>
        <p:xfrm>
          <a:off x="6248400" y="3787080"/>
          <a:ext cx="513080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52241"/>
                <a:gridCol w="307855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Styl ramki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Wygląd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solid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ciągła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dashed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kreskowana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dotted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kropkowana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double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podwójna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8 · Pudełka, kolory, tekst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EGZAMIN 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 opisu w arkuszu do deklaracji CSS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6153150" cy="25231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99606"/>
                <a:gridCol w="2953544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Polecenie w arkuszu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Deklaracja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8317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kolor tła MintCream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background-color: MintCream;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krój Garamond, gdy brak — szeryfowy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font-family: Garamond, serif;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rozmiar czcionki 130%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font-size: 130%;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marginesy wewnętrzne 20 px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padding: 20px;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marginesy zewnętrzne 10 px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margin: 10px;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obramowanie 1 px ciągłe, czarne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border: 1px solid black;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zaokrąglenie narożników 15 px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border-radius: 15px;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tekst wyśrodkowany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text-align: center;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270750" y="1653480"/>
            <a:ext cx="414655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1" i="0" u="none">
                <a:solidFill>
                  <a:srgbClr val="142033"/>
                </a:solidFill>
                <a:latin typeface="Arial"/>
              </a:rPr>
              <a:t>Test: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odstęp między treścią a ramką elementu określa właściwość: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270750" y="2285901"/>
          <a:ext cx="410845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75171"/>
                <a:gridCol w="3533279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Właściwość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margin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padding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border-spacing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outline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8 · Pudełka, kolory, tekst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672514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Ustaw dla body krój Verdana (zapasowo bezszeryfowy), rozmiar 110% i interlinię 1.5.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988079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trzy bloki o szerokości 300 px, paddingu 20 px i ramce 5 px; sprawdź w F12 ich szerokość z content-box i border-box.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70711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Zrób kartę produktu: zaokrąglone narożniki, cień, kolor tła w zapisie hsl i przekreśloną starą cenę.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007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69107" y="2781002"/>
            <a:ext cx="10148193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Podłącz lokalnie jeden krój (plik .woff2) przez @font-face i sprawdź w F12 Network, że nie ma żądań do zewnętrznych serwerów.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05684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405684"/>
            <a:ext cx="710386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Sprawdź na dwóch akapitach łączenie marginesów: zmierz odstęp w F12 i wyjaśnij wynik.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8 · Pudełka, kolory, tekst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34114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Wymień warstwy modelu pudełkowego od środka na zewnątrz.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634890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zmienia się szerokość elementu po ustawieniu box-sizing: border-box?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322490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jednostka em od rem?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25859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na końcu listy font-family podajemy rodzinę ogólną?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Web Docs (Box model, CSS values and units, font-family, @font-face), W3C CSS Box Model, wyrok LG München I 3 O 17493/20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1.08 Model pudełkowy, kolory i typografia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