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Wstęp do frameworków (lekcje 2.13–2.14): Laravel jest w całości obiektowy i zbudowany na Composerze. Przykłady uruchomiono na PHP 8.3; autoload wygenerowano lokalnie poleceniem composer dump-autoload (Composer 2.8). Instalacji biblioteki z Packagist nie dało się wykonać w środowisku przygotowania (brak dostępu do repozytorium) — ten fragment opisano według dokumentacji.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Wynik 119 a nie 119.00 — echo liczby float nie dopisuje zer; do cen używamy number_format lub sprintf('%.2f'). Zapytaj: jakie inne obiekty widzicie w sklepie? (Klient, Zamowienie, Koszyk, Kategoria).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Pełny skrypt testowy łapał każdy z trzech błędów osobnym try/catch (DomainException oraz Error) — na slajdzie skrócono. Konstruktor z promocją właściwości jest w PHP od 8.0, readonly od 8.1.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Hermetyzacja (enkapsulacja) to jeden z filarów programowania obiektowego obok dziedziczenia, polimorfizmu i abstrakcji. Składnia PHP 8.4 nie była uruchamiana w środowisku testowym (PHP 8.3) — tylko wzmianka.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Ksiazka JEST Produktem: nadpisana stawkaVat() działa też w odziedziczonej opis(), a parent:: wywołuje wersję z klasy bazowej. Skrypt testowy miał formatowanie zgodne z PSR-12 (metody w kilku liniach); na slajdzie krótkie metody zapisano w jednej linii, by zmieścić kod — tę wersję też uruchomiono. Książki w Polsce mają 5% VAT, gry 23% — dlatego ceny brutto wychodzą jak w bazie sklepu. To przykład polimorfizmu: ta sama metoda opis(), różne zachowanie.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Klasa może implementować wiele interfejsów, ale dziedziczyć tylko po jednej klasie. Klasa abstrakcyjna (abstract class) to coś pomiędzy: może mieć gotowe metody i metody abstrakcyjne bez treści.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declare(strict_types=1) wyłącza automatyczne zamienianie typów (np. tekst „5” przekazany do parametru int zgłosi TypeError). Słowo final oznacza, że po klasie nie można dziedziczyć.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Reguła PSR-4: prefiks Sklep\ odpowiada katalogowi src/, a dalsza część nazwy — podkatalogom i nazwie pliku: Sklep\Wysylka\Kurier → src/Wysylka/Kurier.php. Koniec z dziesiątkami require. Po dodaniu nowej przestrzeni nazw w composer.json trzeba ponownie uruchomić composer dump-autoload.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Najnowsza stabilna wersja phpdotenv według Packagist (sprawdzone w październiku 2026): 5.7.0 z sierpnia 2026. Instalacji nie uruchomiono w środowisku testowym (brak dostępu do Packagist), kod zgodny z dokumentacją biblioteki. Podobnie instaluje się PHPMailer (composer require phpmailer/phpmailer, obecnie seria 7.x) do wysyłania e-maili przez SMTP.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Typowy błąd: composer update na serwerze produkcyjnym — może wciągnąć nowe, nieprzetestowane wersje. Na produkcji: composer install --no-dev --optimize-autoloader.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PSR (PHP Standards Recommendations) publikuje grupa PHP-FIG. Następcą PSR-12 jest rozwijany na bieżąco PER Coding Style, w praktyce zgodny z PSR-12 w podstawach. Plik z przykładu sprawdzono składniowo (php -l).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Zad. 4: najczęstszy błąd to niezgodność wielkości liter między namespace a katalogiem — na Linuksie (serwer) src/model ≠ src/Model, choć na Windowsie działa.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5: zapisuje dokładne zainstalowane wersje; tak — dzięki temu composer install daje wszystkim identyczne zależności.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7C3AED"/>
                </a:solidFill>
                <a:latin typeface="Arial"/>
              </a:rPr>
              <a:t>Witryny i aplikacje internetowe · Rok 2 · Lekcja 12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660055"/>
            <a:ext cx="10604500" cy="6933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PHP obiektowy i Composer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556595"/>
            <a:ext cx="106045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Klasy, hermetyzacja, dziedziczenie i interfejsy, a potem przestrzenie nazw, autoload PSR-4 i biblioteki z Packagist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kwalifikacja INF.03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PODSTAWY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Klasa to przepis, obiekt to wypiek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537200" cy="3891558"/>
          </a:xfrm>
          <a:prstGeom prst="roundRect">
            <a:avLst>
              <a:gd name="adj" fmla="val 195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891558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1371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667085"/>
                </a:solidFill>
                <a:latin typeface="Courier New"/>
              </a:rPr>
              <a:t>&lt;?php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11263"/>
            <a:ext cx="51371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7C3AED"/>
                </a:solidFill>
                <a:latin typeface="Courier New"/>
              </a:rPr>
              <a:t>class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1D4ED8"/>
                </a:solidFill>
                <a:latin typeface="Courier New"/>
              </a:rPr>
              <a:t>Produkt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22996"/>
            <a:ext cx="51371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{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34729"/>
            <a:ext cx="51371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50" b="1" i="0" u="none">
                <a:solidFill>
                  <a:srgbClr val="7C3AED"/>
                </a:solidFill>
                <a:latin typeface="Courier New"/>
              </a:rPr>
              <a:t>public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string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$nazwa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46462"/>
            <a:ext cx="51371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50" b="1" i="0" u="none">
                <a:solidFill>
                  <a:srgbClr val="7C3AED"/>
                </a:solidFill>
                <a:latin typeface="Courier New"/>
              </a:rPr>
              <a:t>public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float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$cenaNetto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58195"/>
            <a:ext cx="51371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69927"/>
            <a:ext cx="51371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50" b="1" i="0" u="none">
                <a:solidFill>
                  <a:srgbClr val="7C3AED"/>
                </a:solidFill>
                <a:latin typeface="Courier New"/>
              </a:rPr>
              <a:t>public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1D4ED8"/>
                </a:solidFill>
                <a:latin typeface="Courier New"/>
              </a:rPr>
              <a:t>cenaBrutto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(): float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81660"/>
            <a:ext cx="51371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{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93393"/>
            <a:ext cx="51371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    </a:t>
            </a:r>
            <a:r>
              <a:rPr sz="115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round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$this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cenaNetto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*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1.23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05126"/>
            <a:ext cx="51371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}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916859"/>
            <a:ext cx="51371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128591"/>
            <a:ext cx="51371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340324"/>
            <a:ext cx="51371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9A3412"/>
                </a:solidFill>
                <a:latin typeface="Courier New"/>
              </a:rPr>
              <a:t>$p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150" b="1" i="0" u="none">
                <a:solidFill>
                  <a:srgbClr val="7C3AED"/>
                </a:solidFill>
                <a:latin typeface="Courier New"/>
              </a:rPr>
              <a:t>new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Produkt();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552057"/>
            <a:ext cx="51371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9A3412"/>
                </a:solidFill>
                <a:latin typeface="Courier New"/>
              </a:rPr>
              <a:t>$p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nazwa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'Zamki i drogi'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763790"/>
            <a:ext cx="51371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9A3412"/>
                </a:solidFill>
                <a:latin typeface="Courier New"/>
              </a:rPr>
              <a:t>$p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cenaNetto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96.75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54100" y="4975523"/>
            <a:ext cx="51371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$p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nazwa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': 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$p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cenaBrutto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(),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 zł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\n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54100" y="5187255"/>
            <a:ext cx="51371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7C3AED"/>
                </a:solidFill>
                <a:latin typeface="Courier New"/>
              </a:rPr>
              <a:t>var_dump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$p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instanceof Produkt);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654800" y="1653480"/>
            <a:ext cx="4762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(php klasa.php)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6654800" y="1894780"/>
            <a:ext cx="4724400" cy="752475"/>
          </a:xfrm>
          <a:prstGeom prst="roundRect">
            <a:avLst>
              <a:gd name="adj" fmla="val 1012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ectangle 24"/>
          <p:cNvSpPr/>
          <p:nvPr/>
        </p:nvSpPr>
        <p:spPr>
          <a:xfrm>
            <a:off x="6654800" y="1894780"/>
            <a:ext cx="50800" cy="752475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6896100" y="2040830"/>
            <a:ext cx="43243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Zamki i drogi: 119 zł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896100" y="2271018"/>
            <a:ext cx="43243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bool(true)</a:t>
            </a:r>
          </a:p>
        </p:txBody>
      </p:sp>
      <p:graphicFrame>
        <p:nvGraphicFramePr>
          <p:cNvPr id="28" name="Table 27"/>
          <p:cNvGraphicFramePr>
            <a:graphicFrameLocks noGrp="1"/>
          </p:cNvGraphicFramePr>
          <p:nvPr/>
        </p:nvGraphicFramePr>
        <p:xfrm>
          <a:off x="6654800" y="2799655"/>
          <a:ext cx="4724400" cy="1747441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889720"/>
                <a:gridCol w="2834680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Pojęcie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W kodzie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klasa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class Produkt { … }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właściwość (pole)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public float $cenaNetto;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metoda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public function cenaBrutto()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obiekt (instancja)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$p = new Produkt();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bieżący obiekt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$this-&gt;cenaNetto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12 · OOP i Composer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PHP 8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Konstruktor z promocją właściwości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335984" cy="3964384"/>
          </a:xfrm>
          <a:prstGeom prst="roundRect">
            <a:avLst>
              <a:gd name="adj" fmla="val 192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964384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93593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7C3AED"/>
                </a:solidFill>
                <a:latin typeface="Courier New"/>
              </a:rPr>
              <a:t>class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1D4ED8"/>
                </a:solidFill>
                <a:latin typeface="Courier New"/>
              </a:rPr>
              <a:t>Produkt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1992809"/>
            <a:ext cx="493593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{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186087"/>
            <a:ext cx="493593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public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1D4ED8"/>
                </a:solidFill>
                <a:latin typeface="Courier New"/>
              </a:rPr>
              <a:t>__construct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379365"/>
            <a:ext cx="493593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public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readonly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string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$nazwa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572643"/>
            <a:ext cx="493593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private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float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$cenaNetto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765921"/>
            <a:ext cx="493593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private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int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$stan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2959199"/>
            <a:ext cx="493593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) {}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152477"/>
            <a:ext cx="493593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345755"/>
            <a:ext cx="493593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public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1D4ED8"/>
                </a:solidFill>
                <a:latin typeface="Courier New"/>
              </a:rPr>
              <a:t>getStan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(): int {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$this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stan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539034"/>
            <a:ext cx="493593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732312"/>
            <a:ext cx="493593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public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1D4ED8"/>
                </a:solidFill>
                <a:latin typeface="Courier New"/>
              </a:rPr>
              <a:t>sprzedaj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(int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$ile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): void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3925590"/>
            <a:ext cx="493593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{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118868"/>
            <a:ext cx="493593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if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$ile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&lt;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||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$ile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&gt;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$this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stan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 {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312146"/>
            <a:ext cx="493593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    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throw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new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DomainException(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505424"/>
            <a:ext cx="493593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         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Nie można sprzedać 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$ile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 szt.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54100" y="4698702"/>
            <a:ext cx="493593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  }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54100" y="4891980"/>
            <a:ext cx="493593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 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$this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stan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-=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$ile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54100" y="5085259"/>
            <a:ext cx="493593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}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54100" y="5278537"/>
            <a:ext cx="493593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6453584" y="1653480"/>
            <a:ext cx="4925616" cy="1451769"/>
          </a:xfrm>
          <a:prstGeom prst="roundRect">
            <a:avLst>
              <a:gd name="adj" fmla="val 524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Rectangle 25"/>
          <p:cNvSpPr/>
          <p:nvPr/>
        </p:nvSpPr>
        <p:spPr>
          <a:xfrm>
            <a:off x="6453584" y="1653480"/>
            <a:ext cx="50800" cy="1451769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6694884" y="1799530"/>
            <a:ext cx="452556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9A3412"/>
                </a:solidFill>
                <a:latin typeface="Courier New"/>
              </a:rPr>
              <a:t>$p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new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Produkt(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'Solaris'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33.32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stan: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5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694884" y="1992809"/>
            <a:ext cx="452556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9A3412"/>
                </a:solidFill>
                <a:latin typeface="Courier New"/>
              </a:rPr>
              <a:t>$p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sprzedaj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694884" y="2186087"/>
            <a:ext cx="452556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$p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nazwa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', zostało: 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$p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getStan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();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694884" y="2379365"/>
            <a:ext cx="452556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9A3412"/>
                </a:solidFill>
                <a:latin typeface="Courier New"/>
              </a:rPr>
              <a:t>$p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sprzedaj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9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       </a:t>
            </a:r>
            <a:r>
              <a:rPr sz="1050" b="0" i="0" u="none">
                <a:solidFill>
                  <a:srgbClr val="667085"/>
                </a:solidFill>
                <a:latin typeface="Courier New"/>
              </a:rPr>
              <a:t>// w try … catch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694884" y="2572643"/>
            <a:ext cx="452556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9A3412"/>
                </a:solidFill>
                <a:latin typeface="Courier New"/>
              </a:rPr>
              <a:t>$p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stan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100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        </a:t>
            </a:r>
            <a:r>
              <a:rPr sz="1050" b="0" i="0" u="none">
                <a:solidFill>
                  <a:srgbClr val="667085"/>
                </a:solidFill>
                <a:latin typeface="Courier New"/>
              </a:rPr>
              <a:t>// w try … catch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694884" y="2765921"/>
            <a:ext cx="452556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9A3412"/>
                </a:solidFill>
                <a:latin typeface="Courier New"/>
              </a:rPr>
              <a:t>$p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nazwa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'Inna'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    </a:t>
            </a:r>
            <a:r>
              <a:rPr sz="1050" b="0" i="0" u="none">
                <a:solidFill>
                  <a:srgbClr val="667085"/>
                </a:solidFill>
                <a:latin typeface="Courier New"/>
              </a:rPr>
              <a:t>// w try … catch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453584" y="3257649"/>
            <a:ext cx="4963716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(php konstruktor.php)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6453584" y="3498949"/>
            <a:ext cx="4925616" cy="1028700"/>
          </a:xfrm>
          <a:prstGeom prst="roundRect">
            <a:avLst>
              <a:gd name="adj" fmla="val 740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5" name="Rectangle 34"/>
          <p:cNvSpPr/>
          <p:nvPr/>
        </p:nvSpPr>
        <p:spPr>
          <a:xfrm>
            <a:off x="6453584" y="3498949"/>
            <a:ext cx="50800" cy="10287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6" name="TextBox 35"/>
          <p:cNvSpPr txBox="1"/>
          <p:nvPr/>
        </p:nvSpPr>
        <p:spPr>
          <a:xfrm>
            <a:off x="6694884" y="3644999"/>
            <a:ext cx="4525566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Solaris, zostało: 3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694884" y="3829149"/>
            <a:ext cx="4525566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Nie można sprzedać 9 szt.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6694884" y="4013299"/>
            <a:ext cx="4525566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Cannot access private property Produkt::$stan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694884" y="4197449"/>
            <a:ext cx="4525566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Cannot modify readonly property Produkt::$nazwa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682184" y="4680049"/>
            <a:ext cx="4735116" cy="53657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parametr z modyfikatorem dostępu = od razu właściwość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readonly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wartość ustawiana raz;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stan: 5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argument nazwany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12 · OOP i Composer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HERMETYZACJA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Obiekt pilnuje swoich danych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4718050" cy="129539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698427"/>
                <a:gridCol w="3019623"/>
              </a:tblGrid>
              <a:tr h="323056"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1" i="0" u="none">
                          <a:solidFill>
                            <a:srgbClr val="142033"/>
                          </a:solidFill>
                          <a:latin typeface="Arial"/>
                        </a:rPr>
                        <a:t>Modyfikator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1" i="0" u="none">
                          <a:solidFill>
                            <a:srgbClr val="142033"/>
                          </a:solidFill>
                          <a:latin typeface="Arial"/>
                        </a:rPr>
                        <a:t>Dostęp z…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326231"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public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Arial"/>
                        </a:rPr>
                        <a:t>dowolnego miejsca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23056"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protected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Arial"/>
                        </a:rPr>
                        <a:t>tej klasy i klas dziedziczących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23056"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private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Arial"/>
                        </a:rPr>
                        <a:t>tylko tej klasy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3104455"/>
            <a:ext cx="4720332" cy="1240730"/>
          </a:xfrm>
          <a:prstGeom prst="roundRect">
            <a:avLst>
              <a:gd name="adj" fmla="val 6141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3104455"/>
            <a:ext cx="50800" cy="124073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3256855"/>
            <a:ext cx="4301232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7C3AED"/>
                </a:solidFill>
                <a:latin typeface="Arial"/>
              </a:rPr>
              <a:t>Zapamiętaj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3472755"/>
            <a:ext cx="4301232" cy="72003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89"/>
              </a:lnSpc>
            </a:pPr>
            <a:r>
              <a:rPr sz="1350" b="0" i="0" u="none">
                <a:solidFill>
                  <a:srgbClr val="142033"/>
                </a:solidFill>
                <a:latin typeface="Arial"/>
              </a:rPr>
              <a:t>Stan magazynu zmienia się tylko przez </a:t>
            </a:r>
            <a:r>
              <a:rPr sz="1350" b="1" i="0" u="none">
                <a:solidFill>
                  <a:srgbClr val="142033"/>
                </a:solidFill>
                <a:latin typeface="Arial"/>
              </a:rPr>
              <a:t>sprzedaj()</a:t>
            </a:r>
            <a:r>
              <a:rPr sz="1350" b="0" i="0" u="none">
                <a:solidFill>
                  <a:srgbClr val="142033"/>
                </a:solidFill>
                <a:latin typeface="Arial"/>
              </a:rPr>
              <a:t>, która sprawdza poprawność. Nikt z zewnątrz nie ustawi stanu na −5.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066532" y="1653480"/>
            <a:ext cx="5350768" cy="177522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95580" indent="-195580">
              <a:lnSpc>
                <a:spcPts val="2030"/>
              </a:lnSpc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właściwości domyślnie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private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, metody publiczne tylko te potrzebne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odczyt przez metodę (getter), np.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getStan()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zmiana przez metodę z walidacją, nie przez setter „na wszystko”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PHP 8.4 dodał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property hooks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i asymetryczną widoczność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public private(set)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— wygodniejsze gettery bez pisania metod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12 · OOP i Composer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DZIEDZICZENIE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extends, parent:: i nadpisywanie metod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335984" cy="2804716"/>
          </a:xfrm>
          <a:prstGeom prst="roundRect">
            <a:avLst>
              <a:gd name="adj" fmla="val 27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804716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93593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7C3AED"/>
                </a:solidFill>
                <a:latin typeface="Courier New"/>
              </a:rPr>
              <a:t>class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1D4ED8"/>
                </a:solidFill>
                <a:latin typeface="Courier New"/>
              </a:rPr>
              <a:t>Produkt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1992809"/>
            <a:ext cx="493593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{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186087"/>
            <a:ext cx="493593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public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1D4ED8"/>
                </a:solidFill>
                <a:latin typeface="Courier New"/>
              </a:rPr>
              <a:t>__construct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379365"/>
            <a:ext cx="493593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protected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string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$nazwa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572643"/>
            <a:ext cx="493593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protected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float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$cenaNetto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765921"/>
            <a:ext cx="493593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) {}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2959199"/>
            <a:ext cx="493593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public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1D4ED8"/>
                </a:solidFill>
                <a:latin typeface="Courier New"/>
              </a:rPr>
              <a:t>stawkaVat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(): float {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0.23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152477"/>
            <a:ext cx="493593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public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1D4ED8"/>
                </a:solidFill>
                <a:latin typeface="Courier New"/>
              </a:rPr>
              <a:t>opis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(): string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345755"/>
            <a:ext cx="493593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{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539034"/>
            <a:ext cx="493593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$brutto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$this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cenaNetto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* (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+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$this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stawkaVat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());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732312"/>
            <a:ext cx="493593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sprintf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'%s: %.2f zł'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$this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nazwa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$brutto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3925590"/>
            <a:ext cx="493593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}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118868"/>
            <a:ext cx="493593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812800" y="4610596"/>
            <a:ext cx="5335984" cy="1258491"/>
          </a:xfrm>
          <a:prstGeom prst="roundRect">
            <a:avLst>
              <a:gd name="adj" fmla="val 605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ectangle 19"/>
          <p:cNvSpPr/>
          <p:nvPr/>
        </p:nvSpPr>
        <p:spPr>
          <a:xfrm>
            <a:off x="812800" y="4610596"/>
            <a:ext cx="50800" cy="1258491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1054100" y="4756646"/>
            <a:ext cx="493593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9A3412"/>
                </a:solidFill>
                <a:latin typeface="Courier New"/>
              </a:rPr>
              <a:t>$lista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= [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new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Produkt(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'Szybkie oko'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48.77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),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54100" y="4949924"/>
            <a:ext cx="493593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  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new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Ksiazka(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'Lalka'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38.00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'B. Prus'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)];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54100" y="5143202"/>
            <a:ext cx="493593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7C3AED"/>
                </a:solidFill>
                <a:latin typeface="Courier New"/>
              </a:rPr>
              <a:t>foreach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$lista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as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$p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 {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54100" y="5336480"/>
            <a:ext cx="493593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$p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opis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(),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\n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054100" y="5529759"/>
            <a:ext cx="493593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6453584" y="1653480"/>
            <a:ext cx="4925616" cy="2804716"/>
          </a:xfrm>
          <a:prstGeom prst="roundRect">
            <a:avLst>
              <a:gd name="adj" fmla="val 27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Rectangle 26"/>
          <p:cNvSpPr/>
          <p:nvPr/>
        </p:nvSpPr>
        <p:spPr>
          <a:xfrm>
            <a:off x="6453584" y="1653480"/>
            <a:ext cx="50800" cy="2804716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8" name="TextBox 27"/>
          <p:cNvSpPr txBox="1"/>
          <p:nvPr/>
        </p:nvSpPr>
        <p:spPr>
          <a:xfrm>
            <a:off x="6694884" y="1799530"/>
            <a:ext cx="452556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7C3AED"/>
                </a:solidFill>
                <a:latin typeface="Courier New"/>
              </a:rPr>
              <a:t>class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1D4ED8"/>
                </a:solidFill>
                <a:latin typeface="Courier New"/>
              </a:rPr>
              <a:t>Ksiazka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extends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Produkt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694884" y="1992809"/>
            <a:ext cx="452556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{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694884" y="2186087"/>
            <a:ext cx="452556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public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1D4ED8"/>
                </a:solidFill>
                <a:latin typeface="Courier New"/>
              </a:rPr>
              <a:t>__construct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(string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$nazwa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694884" y="2379365"/>
            <a:ext cx="452556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float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$cenaNetto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private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string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$autor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694884" y="2572643"/>
            <a:ext cx="452556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{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694884" y="2765921"/>
            <a:ext cx="452556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parent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::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__construct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$nazwa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$cenaNetto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694884" y="2959199"/>
            <a:ext cx="452556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}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694884" y="3152477"/>
            <a:ext cx="452556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public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1D4ED8"/>
                </a:solidFill>
                <a:latin typeface="Courier New"/>
              </a:rPr>
              <a:t>stawkaVat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(): float {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0.05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694884" y="3345755"/>
            <a:ext cx="452556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public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1D4ED8"/>
                </a:solidFill>
                <a:latin typeface="Courier New"/>
              </a:rPr>
              <a:t>opis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(): string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694884" y="3539034"/>
            <a:ext cx="452556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{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6694884" y="3732312"/>
            <a:ext cx="452556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parent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::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opis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() .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 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{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$this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autor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)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694884" y="3925590"/>
            <a:ext cx="452556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}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694884" y="4118868"/>
            <a:ext cx="452556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6453584" y="4610596"/>
            <a:ext cx="4963716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6453584" y="4851896"/>
            <a:ext cx="4925616" cy="715566"/>
          </a:xfrm>
          <a:prstGeom prst="roundRect">
            <a:avLst>
              <a:gd name="adj" fmla="val 1064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43" name="Rectangle 42"/>
          <p:cNvSpPr/>
          <p:nvPr/>
        </p:nvSpPr>
        <p:spPr>
          <a:xfrm>
            <a:off x="6453584" y="4851896"/>
            <a:ext cx="50800" cy="715566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44" name="TextBox 43"/>
          <p:cNvSpPr txBox="1"/>
          <p:nvPr/>
        </p:nvSpPr>
        <p:spPr>
          <a:xfrm>
            <a:off x="6694884" y="4997946"/>
            <a:ext cx="4525566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Szybkie oko: 59.99 zł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6694884" y="5209679"/>
            <a:ext cx="4525566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Lalka: 39.90 zł (B. Prus)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12 · OOP i Composer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INTERFEJSY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Umowa: co klasa musi umieć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4925616" cy="4157662"/>
          </a:xfrm>
          <a:prstGeom prst="roundRect">
            <a:avLst>
              <a:gd name="adj" fmla="val 183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415766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52556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7C3AED"/>
                </a:solidFill>
                <a:latin typeface="Courier New"/>
              </a:rPr>
              <a:t>interface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Wysylka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1992809"/>
            <a:ext cx="452556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{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186087"/>
            <a:ext cx="452556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public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1D4ED8"/>
                </a:solidFill>
                <a:latin typeface="Courier New"/>
              </a:rPr>
              <a:t>nazwa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(): string;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379365"/>
            <a:ext cx="452556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public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1D4ED8"/>
                </a:solidFill>
                <a:latin typeface="Courier New"/>
              </a:rPr>
              <a:t>koszt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(float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$wartosc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): float;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572643"/>
            <a:ext cx="452556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765921"/>
            <a:ext cx="452556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7C3AED"/>
                </a:solidFill>
                <a:latin typeface="Courier New"/>
              </a:rPr>
              <a:t>class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1D4ED8"/>
                </a:solidFill>
                <a:latin typeface="Courier New"/>
              </a:rPr>
              <a:t>Kurier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implements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Wysylka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2959199"/>
            <a:ext cx="452556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{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152477"/>
            <a:ext cx="452556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public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1D4ED8"/>
                </a:solidFill>
                <a:latin typeface="Courier New"/>
              </a:rPr>
              <a:t>nazwa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(): string {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'Kurier'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345755"/>
            <a:ext cx="452556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public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1D4ED8"/>
                </a:solidFill>
                <a:latin typeface="Courier New"/>
              </a:rPr>
              <a:t>koszt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(float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$wartosc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): float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539034"/>
            <a:ext cx="452556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{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732312"/>
            <a:ext cx="452556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$wartosc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&gt;=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200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?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0.0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: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16.99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3925590"/>
            <a:ext cx="452556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}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118868"/>
            <a:ext cx="452556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312146"/>
            <a:ext cx="452556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7C3AED"/>
                </a:solidFill>
                <a:latin typeface="Courier New"/>
              </a:rPr>
              <a:t>class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1D4ED8"/>
                </a:solidFill>
                <a:latin typeface="Courier New"/>
              </a:rPr>
              <a:t>OdbiorOsobisty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implements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Wysylka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505424"/>
            <a:ext cx="452556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{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54100" y="4698702"/>
            <a:ext cx="452556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public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1D4ED8"/>
                </a:solidFill>
                <a:latin typeface="Courier New"/>
              </a:rPr>
              <a:t>nazwa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(): string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54100" y="4891980"/>
            <a:ext cx="452556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{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'Odbiór w sklepie'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54100" y="5085259"/>
            <a:ext cx="452556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public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1D4ED8"/>
                </a:solidFill>
                <a:latin typeface="Courier New"/>
              </a:rPr>
              <a:t>koszt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(float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$wartosc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): float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54100" y="5278537"/>
            <a:ext cx="452556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{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0.0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054100" y="5471815"/>
            <a:ext cx="452556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6043216" y="1653480"/>
            <a:ext cx="5335984" cy="1949450"/>
          </a:xfrm>
          <a:prstGeom prst="roundRect">
            <a:avLst>
              <a:gd name="adj" fmla="val 390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Rectangle 26"/>
          <p:cNvSpPr/>
          <p:nvPr/>
        </p:nvSpPr>
        <p:spPr>
          <a:xfrm>
            <a:off x="6043216" y="1653480"/>
            <a:ext cx="50800" cy="194945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8" name="TextBox 27"/>
          <p:cNvSpPr txBox="1"/>
          <p:nvPr/>
        </p:nvSpPr>
        <p:spPr>
          <a:xfrm>
            <a:off x="6284516" y="1799530"/>
            <a:ext cx="4935934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00" b="0" i="0" u="none">
                <a:solidFill>
                  <a:srgbClr val="1D4ED8"/>
                </a:solidFill>
                <a:latin typeface="Courier New"/>
              </a:rPr>
              <a:t>podsumuj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(float 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$wartosc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, Wysylka 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$w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): string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284516" y="1983680"/>
            <a:ext cx="4935934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{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284516" y="2167830"/>
            <a:ext cx="4935934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$razem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$wartosc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+ 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$w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koszt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$wartosc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284516" y="2351980"/>
            <a:ext cx="4935934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0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00" b="0" i="0" u="none">
                <a:solidFill>
                  <a:srgbClr val="7C3AED"/>
                </a:solidFill>
                <a:latin typeface="Courier New"/>
              </a:rPr>
              <a:t>sprintf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%s: %.2f zł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$w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nazwa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(), 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$razem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284516" y="2536130"/>
            <a:ext cx="4935934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284516" y="2720280"/>
            <a:ext cx="4935934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1" i="0" u="none">
                <a:solidFill>
                  <a:srgbClr val="7C3AED"/>
                </a:solidFill>
                <a:latin typeface="Courier New"/>
              </a:rPr>
              <a:t>foreach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([</a:t>
            </a:r>
            <a:r>
              <a:rPr sz="1000" b="1" i="0" u="none">
                <a:solidFill>
                  <a:srgbClr val="7C3AED"/>
                </a:solidFill>
                <a:latin typeface="Courier New"/>
              </a:rPr>
              <a:t>new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Kurier(), </a:t>
            </a:r>
            <a:r>
              <a:rPr sz="1000" b="1" i="0" u="none">
                <a:solidFill>
                  <a:srgbClr val="7C3AED"/>
                </a:solidFill>
                <a:latin typeface="Courier New"/>
              </a:rPr>
              <a:t>new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OdbiorOsobisty()] </a:t>
            </a:r>
            <a:r>
              <a:rPr sz="1000" b="1" i="0" u="none">
                <a:solidFill>
                  <a:srgbClr val="7C3AED"/>
                </a:solidFill>
                <a:latin typeface="Courier New"/>
              </a:rPr>
              <a:t>as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$w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) {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284516" y="2904430"/>
            <a:ext cx="4935934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podsumuj(</a:t>
            </a:r>
            <a:r>
              <a:rPr sz="1000" b="0" i="0" u="none">
                <a:solidFill>
                  <a:srgbClr val="7C3AED"/>
                </a:solidFill>
                <a:latin typeface="Courier New"/>
              </a:rPr>
              <a:t>159.00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$w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), 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\n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284516" y="3088580"/>
            <a:ext cx="4935934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284516" y="3272730"/>
            <a:ext cx="4935934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podsumuj(</a:t>
            </a:r>
            <a:r>
              <a:rPr sz="1000" b="0" i="0" u="none">
                <a:solidFill>
                  <a:srgbClr val="7C3AED"/>
                </a:solidFill>
                <a:latin typeface="Courier New"/>
              </a:rPr>
              <a:t>229.00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00" b="1" i="0" u="none">
                <a:solidFill>
                  <a:srgbClr val="7C3AED"/>
                </a:solidFill>
                <a:latin typeface="Courier New"/>
              </a:rPr>
              <a:t>new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Kurier()), 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\n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043216" y="3755330"/>
            <a:ext cx="537408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6043216" y="3996630"/>
            <a:ext cx="5335984" cy="927298"/>
          </a:xfrm>
          <a:prstGeom prst="roundRect">
            <a:avLst>
              <a:gd name="adj" fmla="val 821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9" name="Rectangle 38"/>
          <p:cNvSpPr/>
          <p:nvPr/>
        </p:nvSpPr>
        <p:spPr>
          <a:xfrm>
            <a:off x="6043216" y="3996630"/>
            <a:ext cx="50800" cy="927298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40" name="TextBox 39"/>
          <p:cNvSpPr txBox="1"/>
          <p:nvPr/>
        </p:nvSpPr>
        <p:spPr>
          <a:xfrm>
            <a:off x="6284516" y="4142680"/>
            <a:ext cx="4935934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Kurier: 175.99 zł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6284516" y="4354413"/>
            <a:ext cx="4935934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Odbiór w sklepie: 159.00 zł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284516" y="4566146"/>
            <a:ext cx="4935934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Kurier: 229.00 zł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6043216" y="5076329"/>
            <a:ext cx="5374084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Funkcja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podsumuj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zna tylko interfejs. Nowy sposób dostawy = nowa klasa, bez zmian w reszcie kodu.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12 · OOP i Composer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PRZESTRZENIE NAZW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namespace i use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3329682"/>
          </a:xfrm>
          <a:prstGeom prst="roundRect">
            <a:avLst>
              <a:gd name="adj" fmla="val 228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32968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667085"/>
                </a:solidFill>
                <a:latin typeface="Courier New"/>
              </a:rPr>
              <a:t>&lt;?php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02036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667085"/>
                </a:solidFill>
                <a:latin typeface="Courier New"/>
              </a:rPr>
              <a:t>// src/Model/Produkt.php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04541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07047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7C3AED"/>
                </a:solidFill>
                <a:latin typeface="Courier New"/>
              </a:rPr>
              <a:t>declare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(strict_types=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09552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12058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7C3AED"/>
                </a:solidFill>
                <a:latin typeface="Courier New"/>
              </a:rPr>
              <a:t>namespace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Sklep\Model;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14563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17069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7C3AED"/>
                </a:solidFill>
                <a:latin typeface="Courier New"/>
              </a:rPr>
              <a:t>final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1" i="0" u="none">
                <a:solidFill>
                  <a:srgbClr val="7C3AED"/>
                </a:solidFill>
                <a:latin typeface="Courier New"/>
              </a:rPr>
              <a:t>class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1D4ED8"/>
                </a:solidFill>
                <a:latin typeface="Courier New"/>
              </a:rPr>
              <a:t>Produkt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19574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{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622080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00" b="1" i="0" u="none">
                <a:solidFill>
                  <a:srgbClr val="7C3AED"/>
                </a:solidFill>
                <a:latin typeface="Courier New"/>
              </a:rPr>
              <a:t>public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1D4ED8"/>
                </a:solidFill>
                <a:latin typeface="Courier New"/>
              </a:rPr>
              <a:t>__construct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824585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  </a:t>
            </a:r>
            <a:r>
              <a:rPr sz="1100" b="1" i="0" u="none">
                <a:solidFill>
                  <a:srgbClr val="7C3AED"/>
                </a:solidFill>
                <a:latin typeface="Courier New"/>
              </a:rPr>
              <a:t>public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1" i="0" u="none">
                <a:solidFill>
                  <a:srgbClr val="7C3AED"/>
                </a:solidFill>
                <a:latin typeface="Courier New"/>
              </a:rPr>
              <a:t>readonly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string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$nazwa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027091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  </a:t>
            </a:r>
            <a:r>
              <a:rPr sz="1100" b="1" i="0" u="none">
                <a:solidFill>
                  <a:srgbClr val="7C3AED"/>
                </a:solidFill>
                <a:latin typeface="Courier New"/>
              </a:rPr>
              <a:t>public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1" i="0" u="none">
                <a:solidFill>
                  <a:srgbClr val="7C3AED"/>
                </a:solidFill>
                <a:latin typeface="Courier New"/>
              </a:rPr>
              <a:t>readonly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float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$cenaBrutto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229596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) {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432102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}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634607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6248400" y="1653480"/>
            <a:ext cx="5130800" cy="3532188"/>
          </a:xfrm>
          <a:prstGeom prst="roundRect">
            <a:avLst>
              <a:gd name="adj" fmla="val 215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ectangle 21"/>
          <p:cNvSpPr/>
          <p:nvPr/>
        </p:nvSpPr>
        <p:spPr>
          <a:xfrm>
            <a:off x="6248400" y="1653480"/>
            <a:ext cx="50800" cy="3532188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6489700" y="1799530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667085"/>
                </a:solidFill>
                <a:latin typeface="Courier New"/>
              </a:rPr>
              <a:t>&lt;?php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489700" y="2002036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667085"/>
                </a:solidFill>
                <a:latin typeface="Courier New"/>
              </a:rPr>
              <a:t>// src/Wysylka/Kurier.php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489700" y="2204541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489700" y="2407047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7C3AED"/>
                </a:solidFill>
                <a:latin typeface="Courier New"/>
              </a:rPr>
              <a:t>declare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(strict_types=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489700" y="2609552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489700" y="2812058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7C3AED"/>
                </a:solidFill>
                <a:latin typeface="Courier New"/>
              </a:rPr>
              <a:t>namespace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Sklep\Wysylka;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489700" y="3014563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489700" y="3217069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7C3AED"/>
                </a:solidFill>
                <a:latin typeface="Courier New"/>
              </a:rPr>
              <a:t>use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Sklep\Model\Produkt;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489700" y="3419574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489700" y="3622080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7C3AED"/>
                </a:solidFill>
                <a:latin typeface="Courier New"/>
              </a:rPr>
              <a:t>final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1" i="0" u="none">
                <a:solidFill>
                  <a:srgbClr val="7C3AED"/>
                </a:solidFill>
                <a:latin typeface="Courier New"/>
              </a:rPr>
              <a:t>class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1D4ED8"/>
                </a:solidFill>
                <a:latin typeface="Courier New"/>
              </a:rPr>
              <a:t>Kurier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489700" y="3824585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{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489700" y="4027091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00" b="1" i="0" u="none">
                <a:solidFill>
                  <a:srgbClr val="7C3AED"/>
                </a:solidFill>
                <a:latin typeface="Courier New"/>
              </a:rPr>
              <a:t>public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1D4ED8"/>
                </a:solidFill>
                <a:latin typeface="Courier New"/>
              </a:rPr>
              <a:t>koszt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(Produkt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$p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): float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489700" y="4229596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{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489700" y="4432102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  </a:t>
            </a:r>
            <a:r>
              <a:rPr sz="110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$p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cenaBrutto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&gt;=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200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?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0.0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: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16.99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489700" y="4634607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}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6489700" y="4837112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812800" y="5439668"/>
            <a:ext cx="10604500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Pełna nazwa: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Sklep\Model\Produkt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dwie biblioteki mogą mieć klasę Produkt bez konfliktu.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use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pozwala pisać krótko.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12 · OOP i Composer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COMPOSER — AUTOLOAD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PSR-4: nazwa klasy → ścieżka pliku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4450556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composer.json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1894780"/>
            <a:ext cx="4412456" cy="1774230"/>
          </a:xfrm>
          <a:prstGeom prst="roundRect">
            <a:avLst>
              <a:gd name="adj" fmla="val 429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1894780"/>
            <a:ext cx="50800" cy="177423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54100" y="2040830"/>
            <a:ext cx="4012406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{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52563"/>
            <a:ext cx="4012406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"name"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"szkola/sklep"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4296"/>
            <a:ext cx="4012406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"require"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{ 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"php"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"&gt;=8.3"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},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76029"/>
            <a:ext cx="4012406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"autoload"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{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87762"/>
            <a:ext cx="4012406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    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"psr-4"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{ 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"Sklep\\"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"src/"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}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99495"/>
            <a:ext cx="4012406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}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11227"/>
            <a:ext cx="4012406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12800" y="3821410"/>
            <a:ext cx="4412456" cy="1507133"/>
          </a:xfrm>
          <a:prstGeom prst="roundRect">
            <a:avLst>
              <a:gd name="adj" fmla="val 505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812800" y="3821410"/>
            <a:ext cx="50800" cy="1507133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1054100" y="3967460"/>
            <a:ext cx="4012406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sklep/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169966"/>
            <a:ext cx="4012406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├── composer.json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372471"/>
            <a:ext cx="4012406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├── public/index.php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574977"/>
            <a:ext cx="4012406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├── src/Model/Produkt.php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777482"/>
            <a:ext cx="4012406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├── src/Wysylka/Kurier.php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54100" y="4979988"/>
            <a:ext cx="4012406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└── vendor/autoload.php   ← generuje Composer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530056" y="1653480"/>
            <a:ext cx="588724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public/index.php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5530056" y="1894780"/>
            <a:ext cx="5849144" cy="2224881"/>
          </a:xfrm>
          <a:prstGeom prst="roundRect">
            <a:avLst>
              <a:gd name="adj" fmla="val 342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ectangle 23"/>
          <p:cNvSpPr/>
          <p:nvPr/>
        </p:nvSpPr>
        <p:spPr>
          <a:xfrm>
            <a:off x="5530056" y="1894780"/>
            <a:ext cx="50800" cy="2224881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5771356" y="2040830"/>
            <a:ext cx="544909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667085"/>
                </a:solidFill>
                <a:latin typeface="Courier New"/>
              </a:rPr>
              <a:t>&lt;?php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771356" y="2234109"/>
            <a:ext cx="544909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7C3AED"/>
                </a:solidFill>
                <a:latin typeface="Courier New"/>
              </a:rPr>
              <a:t>declare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(strict_types=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771356" y="2427387"/>
            <a:ext cx="544909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7C3AED"/>
                </a:solidFill>
                <a:latin typeface="Courier New"/>
              </a:rPr>
              <a:t>require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__DIR__ .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'/../vendor/autoload.php'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771356" y="2620665"/>
            <a:ext cx="544909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771356" y="2813943"/>
            <a:ext cx="544909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7C3AED"/>
                </a:solidFill>
                <a:latin typeface="Courier New"/>
              </a:rPr>
              <a:t>use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Sklep\Model\Produkt;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771356" y="3007221"/>
            <a:ext cx="544909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7C3AED"/>
                </a:solidFill>
                <a:latin typeface="Courier New"/>
              </a:rPr>
              <a:t>use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Sklep\Wysylka\Kurier;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771356" y="3200499"/>
            <a:ext cx="544909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5771356" y="3393777"/>
            <a:ext cx="544909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9A3412"/>
                </a:solidFill>
                <a:latin typeface="Courier New"/>
              </a:rPr>
              <a:t>$p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new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Produkt(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'Kolejowa przygoda'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169.00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771356" y="3587055"/>
            <a:ext cx="544909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9A3412"/>
                </a:solidFill>
                <a:latin typeface="Courier New"/>
              </a:rPr>
              <a:t>$k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new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Kurier();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771356" y="3780334"/>
            <a:ext cx="544909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$p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nazwa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 + wysyłka: 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$k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koszt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$p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),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 zł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5530056" y="4272062"/>
            <a:ext cx="588724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Terminal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5530056" y="4513362"/>
            <a:ext cx="5849144" cy="1258491"/>
          </a:xfrm>
          <a:prstGeom prst="roundRect">
            <a:avLst>
              <a:gd name="adj" fmla="val 605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7" name="Rectangle 36"/>
          <p:cNvSpPr/>
          <p:nvPr/>
        </p:nvSpPr>
        <p:spPr>
          <a:xfrm>
            <a:off x="5530056" y="4513362"/>
            <a:ext cx="50800" cy="1258491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8" name="TextBox 37"/>
          <p:cNvSpPr txBox="1"/>
          <p:nvPr/>
        </p:nvSpPr>
        <p:spPr>
          <a:xfrm>
            <a:off x="5771356" y="4659412"/>
            <a:ext cx="544909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$ composer dump-autoload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5771356" y="4852690"/>
            <a:ext cx="544909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Generating autoload files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5771356" y="5045968"/>
            <a:ext cx="544909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Generated autoload files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771356" y="5239246"/>
            <a:ext cx="544909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$ php public/index.php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771356" y="5432524"/>
            <a:ext cx="544909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Kolejowa przygoda + wysyłka: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16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.99 zł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12 · OOP i Composer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COMPOSER — BIBLIOTEKI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Instalacja pakietu: vlucas/phpdotenv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4720332" cy="1102122"/>
          </a:xfrm>
          <a:prstGeom prst="roundRect">
            <a:avLst>
              <a:gd name="adj" fmla="val 691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10212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320282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$ composer require vlucas/phpdotenv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02036"/>
            <a:ext cx="4320282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667085"/>
                </a:solidFill>
                <a:latin typeface="Courier New"/>
              </a:rPr>
              <a:t># composer.json  → "vlucas/phpdotenv": "^5.7"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04541"/>
            <a:ext cx="4320282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667085"/>
                </a:solidFill>
                <a:latin typeface="Courier New"/>
              </a:rPr>
              <a:t># composer.lock  → dokładne wersje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07047"/>
            <a:ext cx="4320282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667085"/>
                </a:solidFill>
                <a:latin typeface="Courier New"/>
              </a:rPr>
              <a:t># vendor/        → pobrany kod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908002"/>
            <a:ext cx="4758432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.env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812800" y="3149302"/>
            <a:ext cx="4720332" cy="1102122"/>
          </a:xfrm>
          <a:prstGeom prst="roundRect">
            <a:avLst>
              <a:gd name="adj" fmla="val 691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Rectangle 11"/>
          <p:cNvSpPr/>
          <p:nvPr/>
        </p:nvSpPr>
        <p:spPr>
          <a:xfrm>
            <a:off x="812800" y="3149302"/>
            <a:ext cx="50800" cy="110212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1054100" y="3295352"/>
            <a:ext cx="4320282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667085"/>
                </a:solidFill>
                <a:latin typeface="Courier New"/>
              </a:rPr>
              <a:t># .env — NIE trafia do repozytorium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97858"/>
            <a:ext cx="4320282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9A3412"/>
                </a:solidFill>
                <a:latin typeface="Courier New"/>
              </a:rPr>
              <a:t>DB_DSN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"mysql:host=localhost;dbname=sklep"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00363"/>
            <a:ext cx="4320282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9A3412"/>
                </a:solidFill>
                <a:latin typeface="Courier New"/>
              </a:rPr>
              <a:t>DB_USER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=sklep_app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902869"/>
            <a:ext cx="4320282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9A3412"/>
                </a:solidFill>
                <a:latin typeface="Courier New"/>
              </a:rPr>
              <a:t>DB_PASS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=tu-wpisz-haslo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5837932" y="1653480"/>
            <a:ext cx="5541268" cy="2031603"/>
          </a:xfrm>
          <a:prstGeom prst="roundRect">
            <a:avLst>
              <a:gd name="adj" fmla="val 375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ectangle 17"/>
          <p:cNvSpPr/>
          <p:nvPr/>
        </p:nvSpPr>
        <p:spPr>
          <a:xfrm>
            <a:off x="5837932" y="1653480"/>
            <a:ext cx="50800" cy="2031603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6079232" y="1799530"/>
            <a:ext cx="5141218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667085"/>
                </a:solidFill>
                <a:latin typeface="Courier New"/>
              </a:rPr>
              <a:t>&lt;?php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079232" y="1992809"/>
            <a:ext cx="5141218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7C3AED"/>
                </a:solidFill>
                <a:latin typeface="Courier New"/>
              </a:rPr>
              <a:t>require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__DIR__ .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'/../vendor/autoload.php'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079232" y="2186087"/>
            <a:ext cx="5141218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079232" y="2379365"/>
            <a:ext cx="5141218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9A3412"/>
                </a:solidFill>
                <a:latin typeface="Courier New"/>
              </a:rPr>
              <a:t>$env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= Dotenv\Dotenv::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createImmutable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(__DIR__ .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'/..'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079232" y="2572643"/>
            <a:ext cx="5141218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9A3412"/>
                </a:solidFill>
                <a:latin typeface="Courier New"/>
              </a:rPr>
              <a:t>$env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load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();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079232" y="2765921"/>
            <a:ext cx="5141218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9A3412"/>
                </a:solidFill>
                <a:latin typeface="Courier New"/>
              </a:rPr>
              <a:t>$env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required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([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'DB_DSN'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'DB_USER'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])-&gt;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notEmpty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();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079232" y="2959199"/>
            <a:ext cx="5141218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079232" y="3152477"/>
            <a:ext cx="5141218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9A3412"/>
                </a:solidFill>
                <a:latin typeface="Courier New"/>
              </a:rPr>
              <a:t>$pdo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new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PDO(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$_ENV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'DB_DSN'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],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$_ENV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'DB_USER'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],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079232" y="3345755"/>
            <a:ext cx="5141218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        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$_ENV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'DB_PASS'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 ??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066532" y="3837484"/>
            <a:ext cx="5350768" cy="11493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Packagist (packagist.org) — główne repozytorium pakietów PHP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^5.7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= dowolna 5.x od 5.7 (bez 6.0)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zmienne trafiają do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$_ENV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i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$_SERVER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do .gitignore: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vendor/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i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.env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; do repo: .env.example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12 · OOP i Composer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COMPOSER W ZESPOLE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install, update, lock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21145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381177"/>
                <a:gridCol w="4226520"/>
                <a:gridCol w="2958703"/>
              </a:tblGrid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Polecenie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Co robi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Kiedy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304800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composer init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tworzy composer.json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nowy projekt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composer require pakiet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dodaje zależność i instaluje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potrzebujesz biblioteki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composer install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instaluje dokładnie wersje z composer.lock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po sklonowaniu repo, na serwerze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composer update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szuka nowszych wersji, przepisuje lock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świadoma aktualizacja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composer dump-autoload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odbudowuje autoloader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zmiana sekcji autoload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composer audit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sprawdza znane podatności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regularnie (lekcja 2.11)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4025205"/>
            <a:ext cx="10566400" cy="1000720"/>
          </a:xfrm>
          <a:prstGeom prst="roundRect">
            <a:avLst>
              <a:gd name="adj" fmla="val 7614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4025205"/>
            <a:ext cx="50800" cy="100072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4177605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7C3AED"/>
                </a:solidFill>
                <a:latin typeface="Arial"/>
              </a:rPr>
              <a:t>Zapamiętaj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4393505"/>
            <a:ext cx="10147300" cy="4800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89"/>
              </a:lnSpc>
            </a:pPr>
            <a:r>
              <a:rPr sz="1350" b="1" i="0" u="none">
                <a:solidFill>
                  <a:srgbClr val="142033"/>
                </a:solidFill>
                <a:latin typeface="Arial"/>
              </a:rPr>
              <a:t>composer.lock</a:t>
            </a:r>
            <a:r>
              <a:rPr sz="1350" b="0" i="0" u="none">
                <a:solidFill>
                  <a:srgbClr val="142033"/>
                </a:solidFill>
                <a:latin typeface="Arial"/>
              </a:rPr>
              <a:t> zatwierdzamy w repozytorium — wtedy cały zespół i serwer mają identyczne wersje bibliotek. Katalogu </a:t>
            </a:r>
            <a:r>
              <a:rPr sz="1350" b="1" i="0" u="none">
                <a:solidFill>
                  <a:srgbClr val="142033"/>
                </a:solidFill>
                <a:latin typeface="Arial"/>
              </a:rPr>
              <a:t>vendor/</a:t>
            </a:r>
            <a:r>
              <a:rPr sz="1350" b="0" i="0" u="none">
                <a:solidFill>
                  <a:srgbClr val="142033"/>
                </a:solidFill>
                <a:latin typeface="Arial"/>
              </a:rPr>
              <a:t> nie zatwierdzamy.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12 · OOP i Composer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STANDARD KODOWANIA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PSR-12 — wspólny styl kodu PHP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335984" cy="3964384"/>
          </a:xfrm>
          <a:prstGeom prst="roundRect">
            <a:avLst>
              <a:gd name="adj" fmla="val 192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964384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93593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667085"/>
                </a:solidFill>
                <a:latin typeface="Courier New"/>
              </a:rPr>
              <a:t>&lt;?php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1992809"/>
            <a:ext cx="493593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186087"/>
            <a:ext cx="493593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7C3AED"/>
                </a:solidFill>
                <a:latin typeface="Courier New"/>
              </a:rPr>
              <a:t>declare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(strict_types=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379365"/>
            <a:ext cx="493593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572643"/>
            <a:ext cx="493593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7C3AED"/>
                </a:solidFill>
                <a:latin typeface="Courier New"/>
              </a:rPr>
              <a:t>namespace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Sklep\Model;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765921"/>
            <a:ext cx="493593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2959199"/>
            <a:ext cx="493593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7C3AED"/>
                </a:solidFill>
                <a:latin typeface="Courier New"/>
              </a:rPr>
              <a:t>final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class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1D4ED8"/>
                </a:solidFill>
                <a:latin typeface="Courier New"/>
              </a:rPr>
              <a:t>Koszyk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152477"/>
            <a:ext cx="493593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{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345755"/>
            <a:ext cx="493593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private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array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$pozycje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= [];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539034"/>
            <a:ext cx="493593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732312"/>
            <a:ext cx="493593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public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1D4ED8"/>
                </a:solidFill>
                <a:latin typeface="Courier New"/>
              </a:rPr>
              <a:t>dodaj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(int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$id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int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$ile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): void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3925590"/>
            <a:ext cx="493593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{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118868"/>
            <a:ext cx="493593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if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$ile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&lt;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 {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312146"/>
            <a:ext cx="493593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    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505424"/>
            <a:ext cx="493593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  }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54100" y="4698702"/>
            <a:ext cx="493593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 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$this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pozycje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$id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 = (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$this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pozycje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$id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 ??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54100" y="4891980"/>
            <a:ext cx="493593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      +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$ile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54100" y="5085259"/>
            <a:ext cx="493593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}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54100" y="5278537"/>
            <a:ext cx="493593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682184" y="1653480"/>
            <a:ext cx="4735116" cy="2369344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8595" indent="-188595">
              <a:lnSpc>
                <a:spcPts val="1957"/>
              </a:lnSpc>
              <a:buClr>
                <a:srgbClr val="38445A"/>
              </a:buClr>
              <a:buFont typeface="Arial"/>
              <a:buChar char="•"/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wcięcie </a:t>
            </a:r>
            <a:r>
              <a:rPr sz="1350" b="1" i="0" u="none">
                <a:solidFill>
                  <a:srgbClr val="38445A"/>
                </a:solidFill>
                <a:latin typeface="Arial"/>
              </a:rPr>
              <a:t>4 spacje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, bez tabulatorów</a:t>
            </a:r>
          </a:p>
          <a:p>
            <a:pPr algn="l" marL="188595" indent="-188595">
              <a:lnSpc>
                <a:spcPts val="1957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klamra klasy i metody w </a:t>
            </a:r>
            <a:r>
              <a:rPr sz="1350" b="1" i="0" u="none">
                <a:solidFill>
                  <a:srgbClr val="38445A"/>
                </a:solidFill>
                <a:latin typeface="Arial"/>
              </a:rPr>
              <a:t>nowej linii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, klamra if/foreach w tej samej</a:t>
            </a:r>
          </a:p>
          <a:p>
            <a:pPr algn="l" marL="188595" indent="-188595">
              <a:lnSpc>
                <a:spcPts val="1957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nazwy klas </a:t>
            </a:r>
            <a:r>
              <a:rPr sz="1350" b="1" i="0" u="none">
                <a:solidFill>
                  <a:srgbClr val="38445A"/>
                </a:solidFill>
                <a:latin typeface="Arial"/>
              </a:rPr>
              <a:t>PascalCase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, metody i zmienne </a:t>
            </a:r>
            <a:r>
              <a:rPr sz="1350" b="1" i="0" u="none">
                <a:solidFill>
                  <a:srgbClr val="38445A"/>
                </a:solidFill>
                <a:latin typeface="Arial"/>
              </a:rPr>
              <a:t>camelCase</a:t>
            </a:r>
          </a:p>
          <a:p>
            <a:pPr algn="l" marL="188595" indent="-188595">
              <a:lnSpc>
                <a:spcPts val="1957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zawsze modyfikator dostępu i typy</a:t>
            </a:r>
          </a:p>
          <a:p>
            <a:pPr algn="l" marL="188595" indent="-188595">
              <a:lnSpc>
                <a:spcPts val="1957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jeden plik = jedna klasa, nazwa pliku = nazwa klasy</a:t>
            </a:r>
          </a:p>
          <a:p>
            <a:pPr algn="l" marL="188595" indent="-188595">
              <a:lnSpc>
                <a:spcPts val="1957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sprawdzanie automatyczne: </a:t>
            </a:r>
            <a:r>
              <a:rPr sz="1350" b="1" i="0" u="none">
                <a:solidFill>
                  <a:srgbClr val="38445A"/>
                </a:solidFill>
                <a:latin typeface="Arial"/>
              </a:rPr>
              <a:t>phpcs --standard=PSR12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, poprawianie: PHP-CS-Fixer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12 · OOP i Composer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7597378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Napisz klasę Klient z konstruktorem z promocją (imię, e-mail readonly) i metodą przedstawSie().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8239919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Dodaj klasę Produkt z prywatnym stanem i metodami sprzedaj() oraz przyjmij(); zabroń stanu ujemnego.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7478712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Utwórz interfejs Platnosc i dwie implementacje (Blik, Przelew) z metodą prowizja(float $kwota).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7851477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Załóż projekt Composera z autoloadem PSR-4 (przestrzeń Sklep\ → src/) i przenieś do niego klasy.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56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156843"/>
            <a:ext cx="7200702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Dla chętnych: zainstaluj vlucas/phpdotenv i przenieś dane logowania do bazy do pliku .env.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12 · OOP i Composer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7C3AED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2822773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klasa od obiektu?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460186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Co oznaczają modyfikatory public, protected i private?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7216577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dziedziczenie (extends) od implementowania interfejsu (implements)?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3712468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Jak działa autoload PSR-4 w Composerze?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4822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346200" y="3514030"/>
            <a:ext cx="5586412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Po co jest plik composer.lock i czy dodajemy go do repozytorium?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php.net (Classes and Objects, Namespaces), getcomposer.org, packagist.org, PHP-FIG (PSR-4, PSR-12), dokumentacja vlucas/phpdotenv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2.12 PHP obiektowy i Composer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