
<file path=[Content_Types].xml><?xml version="1.0" encoding="utf-8"?>
<Types xmlns="http://schemas.openxmlformats.org/package/2006/content-types">
  <Default Extension="bin" ContentType="application/vnd.openxmlformats-officedocument.presentationml.printerSettings"/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'1.0' encoding='UTF-8' standalone='yes'?>
<Relationships xmlns="http://schemas.openxmlformats.org/package/2006/relationships"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7"/>
    <p:sldId id="257" r:id="rId9"/>
    <p:sldId id="258" r:id="rId10"/>
    <p:sldId id="259" r:id="rId11"/>
    <p:sldId id="260" r:id="rId12"/>
    <p:sldId id="261" r:id="rId13"/>
    <p:sldId id="262" r:id="rId14"/>
    <p:sldId id="263" r:id="rId15"/>
    <p:sldId id="264" r:id="rId16"/>
    <p:sldId id="265" r:id="rId17"/>
    <p:sldId id="266" r:id="rId18"/>
    <p:sldId id="267" r:id="rId19"/>
    <p:sldId id="268" r:id="rId20"/>
    <p:sldId id="269" r:id="rId21"/>
  </p:sldIdLst>
  <p:sldSz cx="12192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 snapToGrid="0" snapToObjects="1">
      <p:cViewPr varScale="1">
        <p:scale>
          <a:sx n="124" d="100"/>
          <a:sy n="124" d="100"/>
        </p:scale>
        <p:origin x="-1512" y="-1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'1.0' encoding='UTF-8' standalone='yes'?>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printerSettings" Target="printerSettings/printerSettings1.bin"/><Relationship Id="rId3" Type="http://schemas.openxmlformats.org/officeDocument/2006/relationships/presProps" Target="presProps.xml"/><Relationship Id="rId4" Type="http://schemas.openxmlformats.org/officeDocument/2006/relationships/viewProps" Target="viewProps.xml"/><Relationship Id="rId5" Type="http://schemas.openxmlformats.org/officeDocument/2006/relationships/theme" Target="theme/theme1.xml"/><Relationship Id="rId6" Type="http://schemas.openxmlformats.org/officeDocument/2006/relationships/tableStyles" Target="tableStyles.xml"/><Relationship Id="rId7" Type="http://schemas.openxmlformats.org/officeDocument/2006/relationships/slide" Target="slides/slide1.xml"/><Relationship Id="rId8" Type="http://schemas.openxmlformats.org/officeDocument/2006/relationships/notesMaster" Target="notesMasters/notesMaster1.xml"/><Relationship Id="rId9" Type="http://schemas.openxmlformats.org/officeDocument/2006/relationships/slide" Target="slides/slide2.xml"/><Relationship Id="rId10" Type="http://schemas.openxmlformats.org/officeDocument/2006/relationships/slide" Target="slides/slide3.xml"/><Relationship Id="rId11" Type="http://schemas.openxmlformats.org/officeDocument/2006/relationships/slide" Target="slides/slide4.xml"/><Relationship Id="rId12" Type="http://schemas.openxmlformats.org/officeDocument/2006/relationships/slide" Target="slides/slide5.xml"/><Relationship Id="rId13" Type="http://schemas.openxmlformats.org/officeDocument/2006/relationships/slide" Target="slides/slide6.xml"/><Relationship Id="rId14" Type="http://schemas.openxmlformats.org/officeDocument/2006/relationships/slide" Target="slides/slide7.xml"/><Relationship Id="rId15" Type="http://schemas.openxmlformats.org/officeDocument/2006/relationships/slide" Target="slides/slide8.xml"/><Relationship Id="rId16" Type="http://schemas.openxmlformats.org/officeDocument/2006/relationships/slide" Target="slides/slide9.xml"/><Relationship Id="rId17" Type="http://schemas.openxmlformats.org/officeDocument/2006/relationships/slide" Target="slides/slide10.xml"/><Relationship Id="rId18" Type="http://schemas.openxmlformats.org/officeDocument/2006/relationships/slide" Target="slides/slide11.xml"/><Relationship Id="rId19" Type="http://schemas.openxmlformats.org/officeDocument/2006/relationships/slide" Target="slides/slide12.xml"/><Relationship Id="rId20" Type="http://schemas.openxmlformats.org/officeDocument/2006/relationships/slide" Target="slides/slide13.xml"/><Relationship Id="rId21" Type="http://schemas.openxmlformats.org/officeDocument/2006/relationships/slide" Target="slides/slide14.xml"/></Relationships>
</file>

<file path=ppt/notesMasters/_rels/notesMaster1.xml.rels><?xml version='1.0' encoding='UTF-8' standalone='yes'?>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p="http://schemas.openxmlformats.org/presentationml/2006/main" xmlns:r="http://schemas.openxmlformats.org/officeDocument/2006/relationships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89C1C7-3DCD-1040-A9CF-14679D8B5DDD}" type="datetimeFigureOut">
              <a:rPr lang="en-US" smtClean="0"/>
              <a:t>10/17/16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B5E49A5-4136-284D-997B-48E1D791AD67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325218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_rels/notesSlide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2.xml"/></Relationships>
</file>

<file path=ppt/notesSlides/_rels/notesSlide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3.xml"/></Relationships>
</file>

<file path=ppt/notesSlides/_rels/notesSlide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4.xml"/></Relationships>
</file>

<file path=ppt/notesSlides/_rels/notesSlide5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5.xml"/></Relationships>
</file>

<file path=ppt/notesSlides/_rels/notesSlide6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6.xml"/></Relationships>
</file>

<file path=ppt/notesSlides/_rels/notesSlide7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7.xml"/></Relationships>
</file>

<file path=ppt/notesSlides/_rels/notesSlide8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8.xml"/></Relationships>
</file>

<file path=ppt/notesSlides/_rels/notesSlide9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9.xml"/></Relationships>
</file>

<file path=ppt/notesSlides/_rels/notesSlide10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0.xml"/></Relationships>
</file>

<file path=ppt/notesSlides/_rels/notesSlide11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1.xml"/></Relationships>
</file>

<file path=ppt/notesSlides/_rels/notesSlide12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2.xml"/></Relationships>
</file>

<file path=ppt/notesSlides/_rels/notesSlide13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3.xml"/></Relationships>
</file>

<file path=ppt/notesSlides/_rels/notesSlide14.xml.rels><?xml version='1.0' encoding='UTF-8' standalone='yes'?>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4.xml"/></Relationships>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Lekcja wprowadzająca do całego przedmiotu. Cel: uczeń rozumie, co dzieje się między wpisaniem adresu a wyświetleniem strony, i ma przygotowane środowisko (VS Code, XAMPP, narzędzia deweloperskie). Pokaz na żywo F12 → Network bardzo pomaga.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Pytanie do klasy: kto zaczyna rozmowę — klient czy serwer? Serwer sam z siebie nic nie wysyła (wyjątki jak WebSocket poznamy później). Typowy błąd: mylenie internetu (sieci) z WWW (jedną z usług w tej sieci).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Fragment (#) obsługuje sama przeglądarka — przyda się przy kotwicach na lekcji 3. Zapytanie (?) wróci przy formularzach z metodą GET (lekcja 5) i w PHP jako $_GET.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Na informatyku DNS szczegółowo wraca na sieciach. Tu wystarczy zrozumieć: przeglądarka potrzebuje IP, a człowiek woli nazwy. Pytanie: co się stanie, gdy DNS nie działa, ale znamy IP serwera? (Da się połączyć po IP, choć HTTPS zwykle zgłosi niezgodny certyfikat).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To zapis rzeczywistej wymiany: wbudowany serwer PHP (php -S localhost:8000) i polecenie curl -v. Content-Type mówi przeglądarce, że to HTML w UTF-8 — bez tego nie wiedziałaby, jak potraktować treść.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GET nie powinien niczego zmieniać na serwerze — przeglądarka może go powtórzyć, wyszukiwarka może go odwiedzić. Dlatego usuwanie czy zamawianie robimy przez POST.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Prosty sposób zapamiętania: pierwsza cyfra mówi, czyja wina. 4xx — poprosiłeś o coś złego; 5xx — serwer zawiódł. Błąd w skrypcie PHP daje najczęściej 500.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Kłódka nie oznacza, że strona jest uczciwa — tylko że połączenie jest szyfrowane z serwerem tej domeny. Oszuści też mają certyfikaty. Na localhost w XAMPP pracujemy po HTTP i to jest w porządku.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Dlatego testujemy strony w co najmniej dwóch przeglądarkach z różnymi silnikami. JavaScript może zmieniać DOM — wtedy przeglądarka ponownie wykonuje layout i paint.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Ćwiczenie na żywo: otwórz dowolną stronę, F12 → Network, odśwież (Ctrl+F5) i policz żądania. Ctrl+Shift+C wybiera element myszką. Przydatny tryb urządzenia mobilnego (Ctrl+Shift+M) poznamy przy RWD.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Typowe problemy: port 80 zajęty przez inny program (zmiana portu w konfiguracji Apache), uruchomienie z folderu bez uprawnień. Na egzaminie INF.03 stanowisko ma zwykle XAMPP i edytor — warto znać ścieżkę htdocs na pamięć.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„HTML5” to dziś raczej marketingowa nazwa — nie ma HTML 6, jest stale aktualizowany standard. Dlatego korzystamy z MDN i aktualnej specyfikacji, a nie ze starych kursów z XHTML.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Zad. 5: zmiany w Elements dotyczą tylko kopii DOM w twojej przeglądarce — po odświeżeniu serwer wysyła oryginał. To dobra okazja, by wyjaśnić, że frontend można podejrzeć i zmienić, więc nie wolno mu ufać.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/>
          </p:cNvSpPr>
          <p:nvPr>
            <p:ph type="sldImg" idx="2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3" sz="quarter"/>
          </p:nvPr>
        </p:nvSpPr>
        <p:spPr/>
        <p:txBody>
          <a:bodyPr/>
          <a:lstStyle/>
          <a:p>
            <a:r>
              <a:t>Odpowiedź 2: DNS zamienia nazwę domeny na adres IP; rekord A zawiera adres IPv4.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5" sz="quarter"/>
          </p:nvPr>
        </p:nvSpPr>
        <p:spPr/>
      </p:sp>
    </p:spTree>
  </p:cSld>
  <p:clrMapOvr>
    <a:masterClrMapping/>
  </p:clrMapOvr>
</p:notes>
</file>

<file path=ppt/slideLayouts/_rels/slideLayout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'1.0' encoding='UTF-8' standalone='yes'?>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80755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1431425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06483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8224494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015873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702771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1299981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4072656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892369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092796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12223792"/>
      </p:ext>
    </p:extLst>
  </p:cSld>
  <p:clrMapOvr>
    <a:masterClrMapping/>
  </p:clrMapOvr>
</p:sldLayout>
</file>

<file path=ppt/slideMasters/_rels/slideMaster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CAD085-E8A6-8845-BD4E-CB4CCA059FC4}" type="datetimeFigureOut">
              <a:rPr lang="en-US" smtClean="0"/>
              <a:t>1/27/13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FF6DA9-008F-8B48-92A6-B652298478BF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0997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4572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_rels/slide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2.xml"/></Relationships>
</file>

<file path=ppt/slides/_rels/slide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3.xml"/></Relationships>
</file>

<file path=ppt/slides/_rels/slide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4.xml"/></Relationships>
</file>

<file path=ppt/slides/_rels/slide5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5.xml"/></Relationships>
</file>

<file path=ppt/slides/_rels/slide6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6.xml"/></Relationships>
</file>

<file path=ppt/slides/_rels/slide7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7.xml"/></Relationships>
</file>

<file path=ppt/slides/_rels/slide8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8.xml"/></Relationships>
</file>

<file path=ppt/slides/_rels/slide9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9.xml"/></Relationships>
</file>

<file path=ppt/slides/_rels/slide10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0.xml"/></Relationships>
</file>

<file path=ppt/slides/_rels/slide11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image" Target="../media/image1.jpg"/><Relationship Id="rId3" Type="http://schemas.openxmlformats.org/officeDocument/2006/relationships/notesSlide" Target="../notesSlides/notesSlide11.xml"/></Relationships>
</file>

<file path=ppt/slides/_rels/slide12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2.xml"/></Relationships>
</file>

<file path=ppt/slides/_rels/slide13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3.xml"/></Relationships>
</file>

<file path=ppt/slides/_rels/slide14.xml.rels><?xml version='1.0' encoding='UTF-8' standalone='yes'?>
<Relationships xmlns="http://schemas.openxmlformats.org/package/2006/relationships"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Rectangle 1"/>
          <p:cNvSpPr/>
          <p:nvPr/>
        </p:nvSpPr>
        <p:spPr>
          <a:xfrm>
            <a:off x="0" y="0"/>
            <a:ext cx="203200" cy="68580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" name="TextBox 2"/>
          <p:cNvSpPr txBox="1"/>
          <p:nvPr/>
        </p:nvSpPr>
        <p:spPr>
          <a:xfrm>
            <a:off x="812800" y="812800"/>
            <a:ext cx="10604500" cy="2159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00"/>
              </a:lnSpc>
            </a:pPr>
            <a:r>
              <a:rPr sz="1500" b="1" i="0" u="none">
                <a:solidFill>
                  <a:srgbClr val="0F766E"/>
                </a:solidFill>
                <a:latin typeface="Arial"/>
              </a:rPr>
              <a:t>Witryny i aplikacje internetowe · Rok 1 · Lekcja 1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2660055"/>
            <a:ext cx="10604500" cy="6933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5460"/>
              </a:lnSpc>
            </a:pPr>
            <a:r>
              <a:rPr sz="5200" b="1" i="0" u="none">
                <a:solidFill>
                  <a:srgbClr val="142033"/>
                </a:solidFill>
                <a:latin typeface="Arial"/>
              </a:rPr>
              <a:t>Jak działa WWW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812800" y="3556595"/>
            <a:ext cx="10604500" cy="6604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600"/>
              </a:lnSpc>
            </a:pPr>
            <a:r>
              <a:rPr sz="2000" b="0" i="0" u="none">
                <a:solidFill>
                  <a:srgbClr val="38445A"/>
                </a:solidFill>
                <a:latin typeface="Arial"/>
              </a:rPr>
              <a:t>Klient i serwer, HTTP i HTTPS, adresy URL, DNS, przeglądarka oraz narzędzia, z których będziemy korzystać przez dwa lata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5848350"/>
            <a:ext cx="10604500" cy="1968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60"/>
              </a:lnSpc>
            </a:pPr>
            <a:r>
              <a:rPr sz="1300" b="0" i="0" u="none">
                <a:solidFill>
                  <a:srgbClr val="5A6475"/>
                </a:solidFill>
                <a:latin typeface="Arial"/>
              </a:rPr>
              <a:t>Technikum · informatyk i programista · kwalifikacja INF.03 · stan wiedzy: październik 2026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MODEL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Klient pyta, serwer odpowiada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76788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1. Adres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66230"/>
            <a:ext cx="148848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użytkownik wpisuje </a:t>
            </a:r>
            <a:r>
              <a:rPr sz="1150" b="1" i="0" u="none">
                <a:solidFill>
                  <a:srgbClr val="38445A"/>
                </a:solidFill>
                <a:latin typeface="Arial"/>
              </a:rPr>
              <a:t>https://szkola.pl/plan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69580" y="208567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012480" y="1653480"/>
            <a:ext cx="176788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012480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171230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2. DNS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71230" y="2066230"/>
            <a:ext cx="1488480" cy="591443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nazwa szkola.pl zamieniana na adres IP serwera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69259" y="208567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212159" y="1653480"/>
            <a:ext cx="176788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5212159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5370909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3. Żądanie HTTP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70909" y="2066230"/>
            <a:ext cx="148848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przeglądarka wysyła </a:t>
            </a:r>
            <a:r>
              <a:rPr sz="1150" b="1" i="0" u="none">
                <a:solidFill>
                  <a:srgbClr val="38445A"/>
                </a:solidFill>
                <a:latin typeface="Arial"/>
              </a:rPr>
              <a:t>GET /plan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68939" y="208567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411839" y="1653480"/>
            <a:ext cx="176788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7411839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570589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4. Odpowiedź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70589" y="2066230"/>
            <a:ext cx="1488480" cy="591443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serwer zwraca kod stanu, nagłówki i treść HTML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68619" y="208567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611519" y="1653480"/>
            <a:ext cx="176788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9611519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9770269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5. Renderowanie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770269" y="2066230"/>
            <a:ext cx="1488480" cy="591443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przeglądarka pobiera CSS, JS, obrazy i rysuje stronę</a:t>
            </a:r>
          </a:p>
        </p:txBody>
      </p:sp>
      <p:sp>
        <p:nvSpPr>
          <p:cNvPr id="28" name="Rounded Rectangle 27"/>
          <p:cNvSpPr/>
          <p:nvPr/>
        </p:nvSpPr>
        <p:spPr>
          <a:xfrm>
            <a:off x="812800" y="3057723"/>
            <a:ext cx="51308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9" name="TextBox 28"/>
          <p:cNvSpPr txBox="1"/>
          <p:nvPr/>
        </p:nvSpPr>
        <p:spPr>
          <a:xfrm>
            <a:off x="1022350" y="3241873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Klient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1022350" y="3549154"/>
            <a:ext cx="47498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przeglądarka (lub aplikacja mobilna, curl) —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inicjuje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komunikację</a:t>
            </a:r>
          </a:p>
        </p:txBody>
      </p:sp>
      <p:sp>
        <p:nvSpPr>
          <p:cNvPr id="31" name="Rounded Rectangle 30"/>
          <p:cNvSpPr/>
          <p:nvPr/>
        </p:nvSpPr>
        <p:spPr>
          <a:xfrm>
            <a:off x="812800" y="4347865"/>
            <a:ext cx="5130800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2" name="TextBox 31"/>
          <p:cNvSpPr txBox="1"/>
          <p:nvPr/>
        </p:nvSpPr>
        <p:spPr>
          <a:xfrm>
            <a:off x="1022350" y="4532015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Serwer</a:t>
            </a:r>
          </a:p>
        </p:txBody>
      </p:sp>
      <p:sp>
        <p:nvSpPr>
          <p:cNvPr id="33" name="TextBox 32"/>
          <p:cNvSpPr txBox="1"/>
          <p:nvPr/>
        </p:nvSpPr>
        <p:spPr>
          <a:xfrm>
            <a:off x="1022350" y="4839295"/>
            <a:ext cx="47498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program (Apache, nginx) na komputerze w sieci —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czeka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na żądania i odpowiada</a:t>
            </a:r>
          </a:p>
        </p:txBody>
      </p:sp>
      <p:sp>
        <p:nvSpPr>
          <p:cNvPr id="34" name="Rounded Rectangle 33"/>
          <p:cNvSpPr/>
          <p:nvPr/>
        </p:nvSpPr>
        <p:spPr>
          <a:xfrm>
            <a:off x="6248400" y="3057723"/>
            <a:ext cx="5130800" cy="1267222"/>
          </a:xfrm>
          <a:prstGeom prst="roundRect">
            <a:avLst>
              <a:gd name="adj" fmla="val 6013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5" name="Rectangle 34"/>
          <p:cNvSpPr/>
          <p:nvPr/>
        </p:nvSpPr>
        <p:spPr>
          <a:xfrm>
            <a:off x="6248400" y="3057723"/>
            <a:ext cx="50800" cy="1267222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36" name="TextBox 35"/>
          <p:cNvSpPr txBox="1"/>
          <p:nvPr/>
        </p:nvSpPr>
        <p:spPr>
          <a:xfrm>
            <a:off x="6502400" y="3210123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37" name="TextBox 36"/>
          <p:cNvSpPr txBox="1"/>
          <p:nvPr/>
        </p:nvSpPr>
        <p:spPr>
          <a:xfrm>
            <a:off x="6502400" y="3426023"/>
            <a:ext cx="4711700" cy="746522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Jedna strona to zwykle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dziesiątki żądań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: osobno dokument HTML, każdy plik CSS, skrypt, obraz i czcionka. Każde żądanie dostaje własną odpowiedź.</a:t>
            </a:r>
          </a:p>
        </p:txBody>
      </p:sp>
      <p:sp>
        <p:nvSpPr>
          <p:cNvPr id="38" name="TextBox 3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 · Jak działa WWW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ADRES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Z czego składa się URL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0566400" cy="568325"/>
          </a:xfrm>
          <a:prstGeom prst="roundRect">
            <a:avLst>
              <a:gd name="adj" fmla="val 13407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50800" cy="568325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1054100" y="1799530"/>
            <a:ext cx="10166350" cy="276225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175"/>
              </a:lnSpc>
            </a:pPr>
            <a:r>
              <a:rPr sz="1500" b="0" i="0" u="none">
                <a:solidFill>
                  <a:srgbClr val="142033"/>
                </a:solidFill>
                <a:latin typeface="Courier New"/>
              </a:rPr>
              <a:t>https://www.sklep.pl:443/produkty/lista.php?kat=2&amp;sort=cena#opinie</a:t>
            </a:r>
          </a:p>
        </p:txBody>
      </p:sp>
      <p:graphicFrame>
        <p:nvGraphicFramePr>
          <p:cNvPr id="7" name="Table 6"/>
          <p:cNvGraphicFramePr>
            <a:graphicFrameLocks noGrp="1"/>
          </p:cNvGraphicFramePr>
          <p:nvPr/>
        </p:nvGraphicFramePr>
        <p:xfrm>
          <a:off x="812800" y="2475805"/>
          <a:ext cx="10566400" cy="211455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35932"/>
                <a:gridCol w="2958505"/>
                <a:gridCol w="5071963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Część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Przykład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schemat (protokół)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https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się komunikować: http, https, mailto, tel, file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host (domena)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www.sklep.pl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nazwa serwera — zamieniana przez DNS na adres IP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port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:443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zwykle pomijany: 80 dla http, 443 dla https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ścieżka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/produkty/lista.php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który zasób na serwerze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zapytanie (query)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?kat=2&amp;sort=cena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pary nazwa=wartość, rozdzielone &amp;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fragment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#opinie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miejsce w dokumencie — </a:t>
                      </a: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nie</a:t>
                      </a: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 jest wysyłany do serwera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8" name="TextBox 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 · Jak działa WWW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DNS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Książka telefoniczna internetu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231775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231775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203835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Pamięć podręczna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66230"/>
            <a:ext cx="2038350" cy="591443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przeglądarka i system sprawdzają, czy znają już adres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3219450" y="208567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562350" y="1653480"/>
            <a:ext cx="231775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562350" y="1653480"/>
            <a:ext cx="231775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721100" y="1831280"/>
            <a:ext cx="203835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Serwer DNS dostawcy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721100" y="2066230"/>
            <a:ext cx="203835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resolver, np. od operatora lub publiczny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969000" y="208567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311900" y="1653480"/>
            <a:ext cx="231775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311900" y="1653480"/>
            <a:ext cx="231775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470650" y="1831280"/>
            <a:ext cx="203835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Serwery główne i .pl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70650" y="2066230"/>
            <a:ext cx="203835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wskazują, kto odpowiada za domenę sklep.pl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718550" y="2085677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9061450" y="1653480"/>
            <a:ext cx="2317750" cy="1150243"/>
          </a:xfrm>
          <a:prstGeom prst="roundRect">
            <a:avLst>
              <a:gd name="adj" fmla="val 6624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9061450" y="1653480"/>
            <a:ext cx="231775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9220200" y="1831280"/>
            <a:ext cx="203835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Serwer domeny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9220200" y="2066230"/>
            <a:ext cx="203835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zwraca rekord A (IPv4) lub AAAA (IPv6)</a:t>
            </a:r>
          </a:p>
        </p:txBody>
      </p:sp>
      <p:graphicFrame>
        <p:nvGraphicFramePr>
          <p:cNvPr id="23" name="Table 22"/>
          <p:cNvGraphicFramePr>
            <a:graphicFrameLocks noGrp="1"/>
          </p:cNvGraphicFramePr>
          <p:nvPr/>
        </p:nvGraphicFramePr>
        <p:xfrm>
          <a:off x="812800" y="3057723"/>
          <a:ext cx="5130800" cy="15966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539180"/>
                <a:gridCol w="3591620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Rekord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Do czego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nazwa → adres IPv4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AAAA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nazwa → adres IPv6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CNAME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nazwa → inna nazwa (alias)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MX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serwer poczty domeny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4" name="TextBox 23"/>
          <p:cNvSpPr txBox="1"/>
          <p:nvPr/>
        </p:nvSpPr>
        <p:spPr>
          <a:xfrm>
            <a:off x="6248400" y="3057723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Sprawdź w terminalu</a:t>
            </a:r>
          </a:p>
        </p:txBody>
      </p:sp>
      <p:sp>
        <p:nvSpPr>
          <p:cNvPr id="25" name="Rounded Rectangle 24"/>
          <p:cNvSpPr/>
          <p:nvPr/>
        </p:nvSpPr>
        <p:spPr>
          <a:xfrm>
            <a:off x="6248400" y="3299023"/>
            <a:ext cx="5130800" cy="807641"/>
          </a:xfrm>
          <a:prstGeom prst="roundRect">
            <a:avLst>
              <a:gd name="adj" fmla="val 943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Rectangle 25"/>
          <p:cNvSpPr/>
          <p:nvPr/>
        </p:nvSpPr>
        <p:spPr>
          <a:xfrm>
            <a:off x="6248400" y="3299023"/>
            <a:ext cx="50800" cy="8076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7" name="TextBox 26"/>
          <p:cNvSpPr txBox="1"/>
          <p:nvPr/>
        </p:nvSpPr>
        <p:spPr>
          <a:xfrm>
            <a:off x="6489700" y="3445073"/>
            <a:ext cx="47307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nslookup sklep.pl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6489700" y="3702844"/>
            <a:ext cx="4730750" cy="25777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2030"/>
              </a:lnSpc>
            </a:pPr>
            <a:r>
              <a:rPr sz="1400" b="0" i="0" u="none">
                <a:solidFill>
                  <a:srgbClr val="142033"/>
                </a:solidFill>
                <a:latin typeface="Courier New"/>
              </a:rPr>
              <a:t>ping localhost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6248400" y="4259064"/>
            <a:ext cx="5168900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Nazwa </a:t>
            </a:r>
            <a:r>
              <a:rPr sz="1300" b="1" i="0" u="none">
                <a:solidFill>
                  <a:srgbClr val="38445A"/>
                </a:solidFill>
                <a:latin typeface="Arial"/>
              </a:rPr>
              <a:t>localhost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 zawsze oznacza własny komputer (127.0.0.1 lub ::1) — tak będziemy otwierać strony z XAMPP.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 · Jak działa WWW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HTTP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Prawdziwe żądanie i odpowiedź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Żądanie (klient → serwer)</a:t>
            </a:r>
          </a:p>
        </p:txBody>
      </p:sp>
      <p:sp>
        <p:nvSpPr>
          <p:cNvPr id="5" name="Rounded Rectangle 4"/>
          <p:cNvSpPr/>
          <p:nvPr/>
        </p:nvSpPr>
        <p:spPr>
          <a:xfrm>
            <a:off x="812800" y="1894780"/>
            <a:ext cx="5130800" cy="1212850"/>
          </a:xfrm>
          <a:prstGeom prst="roundRect">
            <a:avLst>
              <a:gd name="adj" fmla="val 6282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1894780"/>
            <a:ext cx="50800" cy="121285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54100" y="2040830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GET /index.html HTTP/1.1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54100" y="2271018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Host: localhost:8000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54100" y="2501205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User-Agent: curl/8.5.0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1054100" y="2731393"/>
            <a:ext cx="4730750" cy="230188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12"/>
              </a:lnSpc>
            </a:pPr>
            <a:r>
              <a:rPr sz="1250" b="0" i="0" u="none">
                <a:solidFill>
                  <a:srgbClr val="142033"/>
                </a:solidFill>
                <a:latin typeface="Courier New"/>
              </a:rPr>
              <a:t>Accept: */*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041400" y="3260030"/>
            <a:ext cx="4940300" cy="870347"/>
          </a:xfrm>
          <a:prstGeom prst="rect">
            <a:avLst/>
          </a:prstGeom>
          <a:noFill/>
        </p:spPr>
        <p:txBody>
          <a:bodyPr wrap="square" lIns="0" rIns="0" tIns="0" bIns="0">
            <a:spAutoFit/>
          </a:bodyPr>
          <a:lstStyle/>
          <a:p>
            <a:pPr algn="l" marL="181610" indent="-181610">
              <a:lnSpc>
                <a:spcPts val="1885"/>
              </a:lnSpc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wiersz startowy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: metoda, ścieżka, wersja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1" i="0" u="none">
                <a:solidFill>
                  <a:srgbClr val="38445A"/>
                </a:solidFill>
                <a:latin typeface="Arial"/>
              </a:rPr>
              <a:t>nagłówki</a:t>
            </a:r>
            <a:r>
              <a:rPr sz="1300" b="0" i="0" u="none">
                <a:solidFill>
                  <a:srgbClr val="38445A"/>
                </a:solidFill>
                <a:latin typeface="Arial"/>
              </a:rPr>
              <a:t>: nazwa: wartość</a:t>
            </a:r>
          </a:p>
          <a:p>
            <a:pPr algn="l" marL="181610" indent="-181610">
              <a:lnSpc>
                <a:spcPts val="1885"/>
              </a:lnSpc>
              <a:spcBef>
                <a:spcPts val="600"/>
              </a:spcBef>
              <a:buClr>
                <a:srgbClr val="38445A"/>
              </a:buClr>
              <a:buFont typeface="Arial"/>
              <a:buChar char="•"/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pusta linia, potem ewentualna treść (np. dane formularza POST)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248400" y="1653480"/>
            <a:ext cx="51689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Odpowiedź (serwer → klient)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6248400" y="1894780"/>
            <a:ext cx="5130800" cy="2280741"/>
          </a:xfrm>
          <a:prstGeom prst="roundRect">
            <a:avLst>
              <a:gd name="adj" fmla="val 3341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Rectangle 13"/>
          <p:cNvSpPr/>
          <p:nvPr/>
        </p:nvSpPr>
        <p:spPr>
          <a:xfrm>
            <a:off x="6248400" y="1894780"/>
            <a:ext cx="50800" cy="22807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TextBox 14"/>
          <p:cNvSpPr txBox="1"/>
          <p:nvPr/>
        </p:nvSpPr>
        <p:spPr>
          <a:xfrm>
            <a:off x="6489700" y="2040830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HTTP/1.1 200 OK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489700" y="22617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Host: localhost:8000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489700" y="248275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Date: Wed, 21 Oct 2026 10:03:44 GMT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6489700" y="270371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Connection: close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6489700" y="292467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Content-Type: text/html; charset=UTF-8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6489700" y="314563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Content-Length: 123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6489700" y="3366591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 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489700" y="358755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&lt;!doctype html&gt;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6489700" y="3808512"/>
            <a:ext cx="4730750" cy="220960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739"/>
              </a:lnSpc>
            </a:pPr>
            <a:r>
              <a:rPr sz="1200" b="0" i="0" u="none">
                <a:solidFill>
                  <a:srgbClr val="142033"/>
                </a:solidFill>
                <a:latin typeface="Courier New"/>
              </a:rPr>
              <a:t>&lt;html lang="pl"&gt;&lt;head&gt;...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 · Jak działa WWW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HTTP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Metody żądań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234012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01924"/>
                <a:gridCol w="4860528"/>
                <a:gridCol w="3803948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Metoda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Do czego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Gdzie spotkamy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GET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pobranie zasobu; dane tylko w adresie (?…)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linki, wyszukiwarki, filtry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POST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wysłanie danych w treści żądania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logowanie, rejestracja, zamówienie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PUT / PATCH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zastąpienie / częściowa zmiana zasobu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API REST (rok 2)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DELETE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usunięcie zasobu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API REST (rok 2)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HEAD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jak GET, ale same nagłówki bez treści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sprawdzanie, czy plik istnieje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OPTIONS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pytanie, co serwer pozwala zrobić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CORS w aplikacjach JS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ounded Rectangle 4"/>
          <p:cNvSpPr/>
          <p:nvPr/>
        </p:nvSpPr>
        <p:spPr>
          <a:xfrm>
            <a:off x="812800" y="4144665"/>
            <a:ext cx="10566400" cy="769541"/>
          </a:xfrm>
          <a:prstGeom prst="roundRect">
            <a:avLst>
              <a:gd name="adj" fmla="val 990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Rectangle 5"/>
          <p:cNvSpPr/>
          <p:nvPr/>
        </p:nvSpPr>
        <p:spPr>
          <a:xfrm>
            <a:off x="812800" y="4144665"/>
            <a:ext cx="50800" cy="7695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7" name="TextBox 6"/>
          <p:cNvSpPr txBox="1"/>
          <p:nvPr/>
        </p:nvSpPr>
        <p:spPr>
          <a:xfrm>
            <a:off x="1066800" y="4297065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066800" y="4512965"/>
            <a:ext cx="10147300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Formularz HTML wysyła tylko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GET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albo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POST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 Pozostałe metody wysyła JavaScript (fetch) lub inne programy.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 · Jak działa WWW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HTTP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Kody stanu odpowiedzi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991320" cy="897830"/>
          </a:xfrm>
          <a:prstGeom prst="roundRect">
            <a:avLst>
              <a:gd name="adj" fmla="val 11316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161032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1xx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1610320" cy="222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informacja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2956520" y="1653480"/>
            <a:ext cx="1991320" cy="897830"/>
          </a:xfrm>
          <a:prstGeom prst="roundRect">
            <a:avLst>
              <a:gd name="adj" fmla="val 11316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3166070" y="1837630"/>
            <a:ext cx="161032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2xx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3166070" y="2144911"/>
            <a:ext cx="1610320" cy="222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sukces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5100241" y="1653480"/>
            <a:ext cx="1991320" cy="897830"/>
          </a:xfrm>
          <a:prstGeom prst="roundRect">
            <a:avLst>
              <a:gd name="adj" fmla="val 11316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5309791" y="1837630"/>
            <a:ext cx="161032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3xx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5309791" y="2144911"/>
            <a:ext cx="1610320" cy="222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przekierowanie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7243961" y="1653480"/>
            <a:ext cx="1991320" cy="897830"/>
          </a:xfrm>
          <a:prstGeom prst="roundRect">
            <a:avLst>
              <a:gd name="adj" fmla="val 11316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4" name="TextBox 13"/>
          <p:cNvSpPr txBox="1"/>
          <p:nvPr/>
        </p:nvSpPr>
        <p:spPr>
          <a:xfrm>
            <a:off x="7453511" y="1837630"/>
            <a:ext cx="161032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4xx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7453511" y="2144911"/>
            <a:ext cx="1610320" cy="222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błąd klienta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9387681" y="1653480"/>
            <a:ext cx="1991320" cy="897830"/>
          </a:xfrm>
          <a:prstGeom prst="roundRect">
            <a:avLst>
              <a:gd name="adj" fmla="val 11316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TextBox 16"/>
          <p:cNvSpPr txBox="1"/>
          <p:nvPr/>
        </p:nvSpPr>
        <p:spPr>
          <a:xfrm>
            <a:off x="9597231" y="1837630"/>
            <a:ext cx="161032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5xx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9597231" y="2144911"/>
            <a:ext cx="1610320" cy="2222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błąd serwera</a:t>
            </a:r>
          </a:p>
        </p:txBody>
      </p:sp>
      <p:graphicFrame>
        <p:nvGraphicFramePr>
          <p:cNvPr id="19" name="Table 18"/>
          <p:cNvGraphicFramePr>
            <a:graphicFrameLocks noGrp="1"/>
          </p:cNvGraphicFramePr>
          <p:nvPr/>
        </p:nvGraphicFramePr>
        <p:xfrm>
          <a:off x="812800" y="2805311"/>
          <a:ext cx="5130800" cy="1747441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565400"/>
                <a:gridCol w="256540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Kod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200 OK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wszystko w porządku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201 Created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utworzono zasób (API)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301 / 308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przeniesiono na stałe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302 / 303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przekierowanie tymczasowe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304 Not Modified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użyj kopii z pamięci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20" name="Table 19"/>
          <p:cNvGraphicFramePr>
            <a:graphicFrameLocks noGrp="1"/>
          </p:cNvGraphicFramePr>
          <p:nvPr/>
        </p:nvGraphicFramePr>
        <p:xfrm>
          <a:off x="6248400" y="2805311"/>
          <a:ext cx="5130800" cy="1456730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2821880"/>
                <a:gridCol w="2308920"/>
              </a:tblGrid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Kod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1" i="0" u="none">
                          <a:solidFill>
                            <a:srgbClr val="142033"/>
                          </a:solidFill>
                          <a:latin typeface="Arial"/>
                        </a:rPr>
                        <a:t>Znaczenie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293886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403 Forbidden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brak uprawnień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404 Not Found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nie ma takiego zasobu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500 Internal Server Error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błąd programu na serwerze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290711"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503 Service Unavailable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439"/>
                        </a:lnSpc>
                      </a:pPr>
                      <a:r>
                        <a:rPr sz="1200" b="0" i="0" u="none">
                          <a:solidFill>
                            <a:srgbClr val="38445A"/>
                          </a:solidFill>
                          <a:latin typeface="Arial"/>
                        </a:rPr>
                        <a:t>serwer chwilowo niedostępny</a:t>
                      </a:r>
                    </a:p>
                  </a:txBody>
                  <a:tcPr marL="91440" marT="53340" marR="91440" marB="53340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1" name="Rounded Rectangle 20"/>
          <p:cNvSpPr/>
          <p:nvPr/>
        </p:nvSpPr>
        <p:spPr>
          <a:xfrm>
            <a:off x="812800" y="4809927"/>
            <a:ext cx="10566400" cy="1018381"/>
          </a:xfrm>
          <a:prstGeom prst="roundRect">
            <a:avLst>
              <a:gd name="adj" fmla="val 7482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Rectangle 21"/>
          <p:cNvSpPr/>
          <p:nvPr/>
        </p:nvSpPr>
        <p:spPr>
          <a:xfrm>
            <a:off x="812800" y="4809927"/>
            <a:ext cx="50800" cy="101838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TextBox 22"/>
          <p:cNvSpPr txBox="1"/>
          <p:nvPr/>
        </p:nvSpPr>
        <p:spPr>
          <a:xfrm>
            <a:off x="1066800" y="4962327"/>
            <a:ext cx="101473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1066800" y="5178227"/>
            <a:ext cx="10147300" cy="49768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Kod stanu widać w zakładce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Network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(kolumna Status). Strona „nie znaleziono” może wyglądać ładnie, ale poprawnie skonfigurowany serwer i tak zwraca dla niej kod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404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.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 · Jak działa WWW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BEZPIECZEŃSTWO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HTTPS = HTTP + szyfrowanie TLS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Poufność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nikt po drodze (np. w publicznym Wi-Fi) nie odczyta haseł ani treści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Integralność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nikt nie podmieni treści strony w trakcie przesyłania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137741"/>
          </a:xfrm>
          <a:prstGeom prst="roundRect">
            <a:avLst>
              <a:gd name="adj" fmla="val 8929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Tożsamość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certyfikat potwierdza, że łączysz się z właściwą domeną</a:t>
            </a:r>
          </a:p>
        </p:txBody>
      </p:sp>
      <p:graphicFrame>
        <p:nvGraphicFramePr>
          <p:cNvPr id="13" name="Table 12"/>
          <p:cNvGraphicFramePr>
            <a:graphicFrameLocks noGrp="1"/>
          </p:cNvGraphicFramePr>
          <p:nvPr/>
        </p:nvGraphicFramePr>
        <p:xfrm>
          <a:off x="812800" y="3045222"/>
          <a:ext cx="5130800" cy="157797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436588"/>
                <a:gridCol w="3694212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Wersja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Cechy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HTTP/1.1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tekstowy, jedno żądanie naraz na połączenie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857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HTTP/2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binarny, wiele żądań równolegle w jednym połączeniu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48577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HTTP/3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działa na QUIC (UDP), szybciej zestawia połączenie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4" name="Rounded Rectangle 13"/>
          <p:cNvSpPr/>
          <p:nvPr/>
        </p:nvSpPr>
        <p:spPr>
          <a:xfrm>
            <a:off x="6248400" y="3045222"/>
            <a:ext cx="5130800" cy="1213941"/>
          </a:xfrm>
          <a:prstGeom prst="roundRect">
            <a:avLst>
              <a:gd name="adj" fmla="val 6277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6248400" y="3045222"/>
            <a:ext cx="50800" cy="1213941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6502400" y="3197622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Zapamiętaj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6502400" y="3413522"/>
            <a:ext cx="4711700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142033"/>
                </a:solidFill>
                <a:latin typeface="Arial"/>
              </a:rPr>
              <a:t>Dziś HTTPS to standard: przeglądarki oznaczają strony HTTP jako niezabezpieczone, a darmowe certyfikaty wydaje m.in. Let's Encrypt.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 · Jak działa WWW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PRZEGLĄDARKA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Od kodu HTML do pikseli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1767880" cy="953095"/>
          </a:xfrm>
          <a:prstGeom prst="roundRect">
            <a:avLst>
              <a:gd name="adj" fmla="val 799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Rectangle 4"/>
          <p:cNvSpPr/>
          <p:nvPr/>
        </p:nvSpPr>
        <p:spPr>
          <a:xfrm>
            <a:off x="812800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6" name="TextBox 5"/>
          <p:cNvSpPr txBox="1"/>
          <p:nvPr/>
        </p:nvSpPr>
        <p:spPr>
          <a:xfrm>
            <a:off x="971550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HTML → DOM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971550" y="2066230"/>
            <a:ext cx="148848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drzewo elementów dokumentu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2669580" y="1987153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9" name="Rounded Rectangle 8"/>
          <p:cNvSpPr/>
          <p:nvPr/>
        </p:nvSpPr>
        <p:spPr>
          <a:xfrm>
            <a:off x="3012480" y="1653480"/>
            <a:ext cx="1767880" cy="953095"/>
          </a:xfrm>
          <a:prstGeom prst="roundRect">
            <a:avLst>
              <a:gd name="adj" fmla="val 799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0" name="Rectangle 9"/>
          <p:cNvSpPr/>
          <p:nvPr/>
        </p:nvSpPr>
        <p:spPr>
          <a:xfrm>
            <a:off x="3012480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3171230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CSS → CSSOM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171230" y="2066230"/>
            <a:ext cx="1488480" cy="197148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drzewo reguł stylów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869259" y="1987153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5212159" y="1653480"/>
            <a:ext cx="1767880" cy="953095"/>
          </a:xfrm>
          <a:prstGeom prst="roundRect">
            <a:avLst>
              <a:gd name="adj" fmla="val 799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5212159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5370909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Render tree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5370909" y="2066230"/>
            <a:ext cx="148848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tylko widoczne elementy ze stylami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7068939" y="1987153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7411839" y="1653480"/>
            <a:ext cx="1767880" cy="953095"/>
          </a:xfrm>
          <a:prstGeom prst="roundRect">
            <a:avLst>
              <a:gd name="adj" fmla="val 799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Rectangle 19"/>
          <p:cNvSpPr/>
          <p:nvPr/>
        </p:nvSpPr>
        <p:spPr>
          <a:xfrm>
            <a:off x="7411839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TextBox 20"/>
          <p:cNvSpPr txBox="1"/>
          <p:nvPr/>
        </p:nvSpPr>
        <p:spPr>
          <a:xfrm>
            <a:off x="7570589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Layout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70589" y="2066230"/>
            <a:ext cx="148848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obliczenie położenia i rozmiaru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9268619" y="1987153"/>
            <a:ext cx="2921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0" i="0" u="none">
                <a:solidFill>
                  <a:srgbClr val="5A6475"/>
                </a:solidFill>
                <a:latin typeface="Arial"/>
              </a:rPr>
              <a:t>→</a:t>
            </a:r>
          </a:p>
        </p:txBody>
      </p:sp>
      <p:sp>
        <p:nvSpPr>
          <p:cNvPr id="24" name="Rounded Rectangle 23"/>
          <p:cNvSpPr/>
          <p:nvPr/>
        </p:nvSpPr>
        <p:spPr>
          <a:xfrm>
            <a:off x="9611519" y="1653480"/>
            <a:ext cx="1767880" cy="953095"/>
          </a:xfrm>
          <a:prstGeom prst="roundRect">
            <a:avLst>
              <a:gd name="adj" fmla="val 7995"/>
            </a:avLst>
          </a:prstGeom>
          <a:solidFill>
            <a:srgbClr val="F1F4F8"/>
          </a:solidFill>
          <a:ln w="6350">
            <a:solidFill>
              <a:srgbClr val="0F766E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5" name="Rectangle 24"/>
          <p:cNvSpPr/>
          <p:nvPr/>
        </p:nvSpPr>
        <p:spPr>
          <a:xfrm>
            <a:off x="9611519" y="1653480"/>
            <a:ext cx="1767880" cy="381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6" name="TextBox 25"/>
          <p:cNvSpPr txBox="1"/>
          <p:nvPr/>
        </p:nvSpPr>
        <p:spPr>
          <a:xfrm>
            <a:off x="9770269" y="1831280"/>
            <a:ext cx="1488480" cy="1841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00"/>
              </a:lnSpc>
            </a:pPr>
            <a:r>
              <a:rPr sz="1250" b="1" i="0" u="none">
                <a:solidFill>
                  <a:srgbClr val="142033"/>
                </a:solidFill>
                <a:latin typeface="Arial"/>
              </a:rPr>
              <a:t>Paint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9770269" y="2066230"/>
            <a:ext cx="1488480" cy="394295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552"/>
              </a:lnSpc>
            </a:pPr>
            <a:r>
              <a:rPr sz="1150" b="0" i="0" u="none">
                <a:solidFill>
                  <a:srgbClr val="38445A"/>
                </a:solidFill>
                <a:latin typeface="Arial"/>
              </a:rPr>
              <a:t>rysowanie pikseli na ekranie</a:t>
            </a:r>
          </a:p>
        </p:txBody>
      </p:sp>
      <p:graphicFrame>
        <p:nvGraphicFramePr>
          <p:cNvPr id="28" name="Table 27"/>
          <p:cNvGraphicFramePr>
            <a:graphicFrameLocks noGrp="1"/>
          </p:cNvGraphicFramePr>
          <p:nvPr/>
        </p:nvGraphicFramePr>
        <p:xfrm>
          <a:off x="812800" y="2860576"/>
          <a:ext cx="10566400" cy="1277939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3169841"/>
                <a:gridCol w="7396559"/>
              </a:tblGrid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Silnik renderujący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1" i="0" u="none">
                          <a:solidFill>
                            <a:srgbClr val="142033"/>
                          </a:solidFill>
                          <a:latin typeface="Arial"/>
                        </a:rPr>
                        <a:t>Przeglądarki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21866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Blink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Chrome, Edge, Opera, Brave, Vivaldi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WebKit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Safari (na iPhonie i iPadzie także inne przeglądarki)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18691"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Gecko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60"/>
                        </a:lnSpc>
                      </a:pPr>
                      <a:r>
                        <a:rPr sz="1300" b="0" i="0" u="none">
                          <a:solidFill>
                            <a:srgbClr val="38445A"/>
                          </a:solidFill>
                          <a:latin typeface="Arial"/>
                        </a:rPr>
                        <a:t>Firefox</a:t>
                      </a:r>
                    </a:p>
                  </a:txBody>
                  <a:tcPr marL="99060" marT="57785" marR="99060" marB="57785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9" name="TextBox 28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 · Jak działa WWW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NARZĘDZIA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Narzędzia deweloperskie — klawisz F12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Elements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3039566" cy="6932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drzewo DOM i style CSS; podgląd i edycja na żywo (zmiany znikają po odświeżeniu)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4385766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4595316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Network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595316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lista wszystkich żądań: metoda, kod stanu, typ, rozmiar, czas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7958733" y="1653480"/>
            <a:ext cx="3420566" cy="1368822"/>
          </a:xfrm>
          <a:prstGeom prst="roundRect">
            <a:avLst>
              <a:gd name="adj" fmla="val 7422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8168283" y="1837630"/>
            <a:ext cx="3039566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Console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68283" y="2144911"/>
            <a:ext cx="3039566" cy="46216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820"/>
              </a:lnSpc>
            </a:pPr>
            <a:r>
              <a:rPr sz="1300" b="0" i="0" u="none">
                <a:solidFill>
                  <a:srgbClr val="38445A"/>
                </a:solidFill>
                <a:latin typeface="Arial"/>
              </a:rPr>
              <a:t>błędy JavaScript i komunikaty console.log(); można tu wpisywać kod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812800" y="3276302"/>
            <a:ext cx="619502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Wpisz w konsoli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812800" y="3517602"/>
            <a:ext cx="6156920" cy="1010047"/>
          </a:xfrm>
          <a:prstGeom prst="roundRect">
            <a:avLst>
              <a:gd name="adj" fmla="val 754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ectangle 14"/>
          <p:cNvSpPr/>
          <p:nvPr/>
        </p:nvSpPr>
        <p:spPr>
          <a:xfrm>
            <a:off x="812800" y="3517602"/>
            <a:ext cx="50800" cy="1010047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TextBox 15"/>
          <p:cNvSpPr txBox="1"/>
          <p:nvPr/>
        </p:nvSpPr>
        <p:spPr>
          <a:xfrm>
            <a:off x="1054100" y="3663652"/>
            <a:ext cx="575687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"Witaj w konsoli!"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7" name="TextBox 16"/>
          <p:cNvSpPr txBox="1"/>
          <p:nvPr/>
        </p:nvSpPr>
        <p:spPr>
          <a:xfrm>
            <a:off x="1054100" y="3902968"/>
            <a:ext cx="575687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2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+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3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*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4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054100" y="4142284"/>
            <a:ext cx="575687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console.log(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typeof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300" b="0" i="0" u="none">
                <a:solidFill>
                  <a:srgbClr val="0B7A3B"/>
                </a:solidFill>
                <a:latin typeface="Courier New"/>
              </a:rPr>
              <a:t>"42"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, </a:t>
            </a:r>
            <a:r>
              <a:rPr sz="1300" b="1" i="0" u="none">
                <a:solidFill>
                  <a:srgbClr val="0F766E"/>
                </a:solidFill>
                <a:latin typeface="Courier New"/>
              </a:rPr>
              <a:t>typeof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 </a:t>
            </a:r>
            <a:r>
              <a:rPr sz="1300" b="0" i="0" u="none">
                <a:solidFill>
                  <a:srgbClr val="7C3AED"/>
                </a:solidFill>
                <a:latin typeface="Courier New"/>
              </a:rPr>
              <a:t>42</a:t>
            </a:r>
            <a:r>
              <a:rPr sz="1300" b="0" i="0" u="none">
                <a:solidFill>
                  <a:srgbClr val="142033"/>
                </a:solidFill>
                <a:latin typeface="Courier New"/>
              </a:rPr>
              <a:t>);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274520" y="3276302"/>
            <a:ext cx="414278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(sprawdzony w Node.js)</a:t>
            </a:r>
          </a:p>
        </p:txBody>
      </p:sp>
      <p:sp>
        <p:nvSpPr>
          <p:cNvPr id="20" name="Rounded Rectangle 19"/>
          <p:cNvSpPr/>
          <p:nvPr/>
        </p:nvSpPr>
        <p:spPr>
          <a:xfrm>
            <a:off x="7274520" y="3517602"/>
            <a:ext cx="4104680" cy="1010047"/>
          </a:xfrm>
          <a:prstGeom prst="roundRect">
            <a:avLst>
              <a:gd name="adj" fmla="val 7544"/>
            </a:avLst>
          </a:prstGeom>
          <a:solidFill>
            <a:srgbClr val="F3F5F9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1" name="Rectangle 20"/>
          <p:cNvSpPr/>
          <p:nvPr/>
        </p:nvSpPr>
        <p:spPr>
          <a:xfrm>
            <a:off x="7274520" y="3517602"/>
            <a:ext cx="50800" cy="1010047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2" name="TextBox 21"/>
          <p:cNvSpPr txBox="1"/>
          <p:nvPr/>
        </p:nvSpPr>
        <p:spPr>
          <a:xfrm>
            <a:off x="7515820" y="3663652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Witaj w konsoli!</a:t>
            </a:r>
          </a:p>
        </p:txBody>
      </p:sp>
      <p:sp>
        <p:nvSpPr>
          <p:cNvPr id="23" name="TextBox 22"/>
          <p:cNvSpPr txBox="1"/>
          <p:nvPr/>
        </p:nvSpPr>
        <p:spPr>
          <a:xfrm>
            <a:off x="7515820" y="3902968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14</a:t>
            </a:r>
          </a:p>
        </p:txBody>
      </p:sp>
      <p:sp>
        <p:nvSpPr>
          <p:cNvPr id="24" name="TextBox 23"/>
          <p:cNvSpPr txBox="1"/>
          <p:nvPr/>
        </p:nvSpPr>
        <p:spPr>
          <a:xfrm>
            <a:off x="7515820" y="4142284"/>
            <a:ext cx="3704630" cy="239316"/>
          </a:xfrm>
          <a:prstGeom prst="rect">
            <a:avLst/>
          </a:prstGeom>
          <a:noFill/>
        </p:spPr>
        <p:txBody>
          <a:bodyPr wrap="none" lIns="0" rIns="0" tIns="0" bIns="0"/>
          <a:lstStyle/>
          <a:p>
            <a:pPr algn="l">
              <a:lnSpc>
                <a:spcPts val="1885"/>
              </a:lnSpc>
            </a:pPr>
            <a:r>
              <a:rPr sz="1300" b="0" i="0" u="none">
                <a:solidFill>
                  <a:srgbClr val="142033"/>
                </a:solidFill>
                <a:latin typeface="Courier New"/>
              </a:rPr>
              <a:t>string number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 · Jak działa WWW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ŚRODOWISKO PRACY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VS Code i XAMPP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812800" y="1653480"/>
            <a:ext cx="51308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5" name="TextBox 4"/>
          <p:cNvSpPr txBox="1"/>
          <p:nvPr/>
        </p:nvSpPr>
        <p:spPr>
          <a:xfrm>
            <a:off x="1022350" y="1837630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VS Code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022350" y="2144911"/>
            <a:ext cx="47498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edytor kodu: podpowiedzi, Emmet (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!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+ Tab tworzy szkielet HTML), formatowanie, terminal</a:t>
            </a:r>
          </a:p>
        </p:txBody>
      </p:sp>
      <p:sp>
        <p:nvSpPr>
          <p:cNvPr id="7" name="Rounded Rectangle 6"/>
          <p:cNvSpPr/>
          <p:nvPr/>
        </p:nvSpPr>
        <p:spPr>
          <a:xfrm>
            <a:off x="812800" y="2925961"/>
            <a:ext cx="51308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8" name="TextBox 7"/>
          <p:cNvSpPr txBox="1"/>
          <p:nvPr/>
        </p:nvSpPr>
        <p:spPr>
          <a:xfrm>
            <a:off x="1022350" y="311011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XAMPP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022350" y="3417391"/>
            <a:ext cx="47498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pakiet: serwer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Apache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, baza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MariaDB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,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PHP</a:t>
            </a:r>
            <a:r>
              <a:rPr sz="1250" b="0" i="0" u="none">
                <a:solidFill>
                  <a:srgbClr val="38445A"/>
                </a:solidFill>
                <a:latin typeface="Arial"/>
              </a:rPr>
              <a:t> i phpMyAdmin — serwer WWW na własnym komputerze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812800" y="4198441"/>
            <a:ext cx="5130800" cy="1120080"/>
          </a:xfrm>
          <a:prstGeom prst="roundRect">
            <a:avLst>
              <a:gd name="adj" fmla="val 9070"/>
            </a:avLst>
          </a:prstGeom>
          <a:solidFill>
            <a:srgbClr val="F1F4F8"/>
          </a:solidFill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1" name="TextBox 10"/>
          <p:cNvSpPr txBox="1"/>
          <p:nvPr/>
        </p:nvSpPr>
        <p:spPr>
          <a:xfrm>
            <a:off x="1022350" y="4382591"/>
            <a:ext cx="4749800" cy="2437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142033"/>
                </a:solidFill>
                <a:latin typeface="Arial"/>
              </a:rPr>
              <a:t>Panel XAMPP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022350" y="4689872"/>
            <a:ext cx="47498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38445A"/>
                </a:solidFill>
                <a:latin typeface="Arial"/>
              </a:rPr>
              <a:t>przyciski Start przy Apache i MySQL; pliki strony w folderze </a:t>
            </a:r>
            <a:r>
              <a:rPr sz="1250" b="1" i="0" u="none">
                <a:solidFill>
                  <a:srgbClr val="38445A"/>
                </a:solidFill>
                <a:latin typeface="Arial"/>
              </a:rPr>
              <a:t>C:\xampp\htdocs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6248400" y="1653480"/>
            <a:ext cx="48768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5A6475"/>
                </a:solidFill>
                <a:latin typeface="Arial"/>
              </a:rPr>
              <a:t>Wynik w przeglądarce</a:t>
            </a:r>
          </a:p>
        </p:txBody>
      </p:sp>
      <p:sp>
        <p:nvSpPr>
          <p:cNvPr id="14" name="Rounded Rectangle 13"/>
          <p:cNvSpPr/>
          <p:nvPr/>
        </p:nvSpPr>
        <p:spPr>
          <a:xfrm>
            <a:off x="6248400" y="1894780"/>
            <a:ext cx="4838700" cy="1993900"/>
          </a:xfrm>
          <a:prstGeom prst="roundRect">
            <a:avLst>
              <a:gd name="adj" fmla="val 3821"/>
            </a:avLst>
          </a:prstGeom>
          <a:noFill/>
          <a:ln w="6350">
            <a:solidFill>
              <a:srgbClr val="C9D1DC"/>
            </a:solidFill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5" name="Rounded Rectangle 14"/>
          <p:cNvSpPr/>
          <p:nvPr/>
        </p:nvSpPr>
        <p:spPr>
          <a:xfrm>
            <a:off x="6254750" y="1901130"/>
            <a:ext cx="4826000" cy="330200"/>
          </a:xfrm>
          <a:prstGeom prst="roundRect">
            <a:avLst>
              <a:gd name="adj" fmla="val 23076"/>
            </a:avLst>
          </a:prstGeom>
          <a:solidFill>
            <a:srgbClr val="E5E9F0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6" name="Rounded Rectangle 15"/>
          <p:cNvSpPr/>
          <p:nvPr/>
        </p:nvSpPr>
        <p:spPr>
          <a:xfrm>
            <a:off x="63563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87171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7" name="Rounded Rectangle 16"/>
          <p:cNvSpPr/>
          <p:nvPr/>
        </p:nvSpPr>
        <p:spPr>
          <a:xfrm>
            <a:off x="65087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FBBF24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8" name="Rounded Rectangle 17"/>
          <p:cNvSpPr/>
          <p:nvPr/>
        </p:nvSpPr>
        <p:spPr>
          <a:xfrm>
            <a:off x="6661150" y="2021780"/>
            <a:ext cx="88900" cy="88900"/>
          </a:xfrm>
          <a:prstGeom prst="roundRect">
            <a:avLst>
              <a:gd name="adj" fmla="val 50000"/>
            </a:avLst>
          </a:prstGeom>
          <a:solidFill>
            <a:srgbClr val="34D399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19" name="Rounded Rectangle 18"/>
          <p:cNvSpPr/>
          <p:nvPr/>
        </p:nvSpPr>
        <p:spPr>
          <a:xfrm>
            <a:off x="6864350" y="1964630"/>
            <a:ext cx="4114800" cy="203200"/>
          </a:xfrm>
          <a:prstGeom prst="roundRect">
            <a:avLst>
              <a:gd name="adj" fmla="val 25000"/>
            </a:avLst>
          </a:prstGeom>
          <a:solidFill>
            <a:srgbClr val="FFFFFF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0" name="TextBox 19"/>
          <p:cNvSpPr txBox="1"/>
          <p:nvPr/>
        </p:nvSpPr>
        <p:spPr>
          <a:xfrm>
            <a:off x="6953250" y="1977330"/>
            <a:ext cx="39751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localhost/test/index.html</a:t>
            </a:r>
          </a:p>
        </p:txBody>
      </p:sp>
      <p:pic>
        <p:nvPicPr>
          <p:cNvPr id="21" name="Picture 20" descr="image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254750" y="2231330"/>
            <a:ext cx="4826000" cy="1651000"/>
          </a:xfrm>
          <a:prstGeom prst="rect">
            <a:avLst/>
          </a:prstGeom>
        </p:spPr>
      </p:pic>
      <p:sp>
        <p:nvSpPr>
          <p:cNvPr id="22" name="Rounded Rectangle 21"/>
          <p:cNvSpPr/>
          <p:nvPr/>
        </p:nvSpPr>
        <p:spPr>
          <a:xfrm>
            <a:off x="6248400" y="4041080"/>
            <a:ext cx="5130800" cy="965200"/>
          </a:xfrm>
          <a:prstGeom prst="roundRect">
            <a:avLst>
              <a:gd name="adj" fmla="val 7894"/>
            </a:avLst>
          </a:prstGeom>
          <a:solidFill>
            <a:srgbClr val="EEF2F7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3" name="Rectangle 22"/>
          <p:cNvSpPr/>
          <p:nvPr/>
        </p:nvSpPr>
        <p:spPr>
          <a:xfrm>
            <a:off x="6248400" y="4041080"/>
            <a:ext cx="50800" cy="965200"/>
          </a:xfrm>
          <a:prstGeom prst="rect">
            <a:avLst/>
          </a:prstGeom>
          <a:solidFill>
            <a:srgbClr val="0F766E"/>
          </a:solidFill>
          <a:ln>
            <a:noFill/>
          </a:ln>
        </p:spPr>
        <p:txBody>
          <a:bodyPr rtlCol="0" anchor="ctr"/>
          <a:lstStyle/>
          <a:p>
            <a:pPr algn="ctr"/>
          </a:p>
        </p:txBody>
      </p:sp>
      <p:sp>
        <p:nvSpPr>
          <p:cNvPr id="24" name="TextBox 23"/>
          <p:cNvSpPr txBox="1"/>
          <p:nvPr/>
        </p:nvSpPr>
        <p:spPr>
          <a:xfrm>
            <a:off x="6502400" y="4193480"/>
            <a:ext cx="47117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>
                <a:solidFill>
                  <a:srgbClr val="0F766E"/>
                </a:solidFill>
                <a:latin typeface="Arial"/>
              </a:rPr>
              <a:t>Uwaga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6502400" y="4409380"/>
            <a:ext cx="4711700" cy="4445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750"/>
              </a:lnSpc>
            </a:pPr>
            <a:r>
              <a:rPr sz="1250" b="0" i="0" u="none">
                <a:solidFill>
                  <a:srgbClr val="142033"/>
                </a:solidFill>
                <a:latin typeface="Arial"/>
              </a:rPr>
              <a:t>Plik PHP otwarty dwuklikiem (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file:///…</a:t>
            </a:r>
            <a:r>
              <a:rPr sz="1250" b="0" i="0" u="none">
                <a:solidFill>
                  <a:srgbClr val="142033"/>
                </a:solidFill>
                <a:latin typeface="Arial"/>
              </a:rPr>
              <a:t>) nie zadziała. Strony z PHP otwieramy zawsze przez </a:t>
            </a:r>
            <a:r>
              <a:rPr sz="1250" b="1" i="0" u="none">
                <a:solidFill>
                  <a:srgbClr val="142033"/>
                </a:solidFill>
                <a:latin typeface="Arial"/>
              </a:rPr>
              <a:t>http://localhost/…</a:t>
            </a:r>
          </a:p>
        </p:txBody>
      </p:sp>
      <p:sp>
        <p:nvSpPr>
          <p:cNvPr id="26" name="TextBox 25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 · Jak działa WWW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HISTORIA W PIGUŁCE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Od HTML 2.0 do HTML Living Standard</a:t>
            </a:r>
          </a:p>
        </p:txBody>
      </p:sp>
      <p:graphicFrame>
        <p:nvGraphicFramePr>
          <p:cNvPr id="4" name="Table 3"/>
          <p:cNvGraphicFramePr>
            <a:graphicFrameLocks noGrp="1"/>
          </p:cNvGraphicFramePr>
          <p:nvPr/>
        </p:nvGraphicFramePr>
        <p:xfrm>
          <a:off x="812800" y="1653480"/>
          <a:ext cx="10566400" cy="2416175"/>
        </p:xfrm>
        <a:graphic>
          <a:graphicData uri="http://schemas.openxmlformats.org/drawingml/2006/table">
            <a:tbl>
              <a:tblPr firstRow="0" bandRow="0">
                <a:tableStyleId>{2D5ABB26-0587-4C30-8999-92F81FD0307C}</a:tableStyleId>
              </a:tblPr>
              <a:tblGrid>
                <a:gridCol w="1901924"/>
                <a:gridCol w="8664476"/>
              </a:tblGrid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Rok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1" i="0" u="none">
                          <a:solidFill>
                            <a:srgbClr val="142033"/>
                          </a:solidFill>
                          <a:latin typeface="Arial"/>
                        </a:rPr>
                        <a:t>Wydarzenie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12700">
                      <a:solidFill>
                        <a:srgbClr val="0F766E"/>
                      </a:solidFill>
                    </a:lnB>
                    <a:noFill/>
                  </a:tcPr>
                </a:tc>
              </a:tr>
              <a:tr h="304800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1989–1991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Tim Berners-Lee w CERN tworzy WWW: HTML, HTTP, URL i pierwszą przeglądarkę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1995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HTML 2.0 — pierwsza formalna specyfikacja (formularze, obrazy)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1997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HTML 3.2 i HTML 4.0 (W3C) — tabele, ramki, początki CSS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1999 / 2000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HTML 4.01 i XHTML 1.0 (zapis zgodny z XML)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2004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powstaje WHATWG (twórcy przeglądarek) — prace nad „HTML5”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2014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HTML5 jako rekomendacja W3C: semantyka, audio, video, nowe pola formularzy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  <a:tr h="301625"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Courier New"/>
                        </a:rPr>
                        <a:t>od 2019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  <a:tc>
                  <a:txBody>
                    <a:bodyPr wrap="square"/>
                    <a:lstStyle/>
                    <a:p>
                      <a:pPr algn="l">
                        <a:lnSpc>
                          <a:spcPts val="1500"/>
                        </a:lnSpc>
                      </a:pP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jedna specyfikacja: </a:t>
                      </a:r>
                      <a:r>
                        <a:rPr sz="1250" b="1" i="0" u="none">
                          <a:solidFill>
                            <a:srgbClr val="38445A"/>
                          </a:solidFill>
                          <a:latin typeface="Arial"/>
                        </a:rPr>
                        <a:t>HTML Living Standard</a:t>
                      </a:r>
                      <a:r>
                        <a:rPr sz="1250" b="0" i="0" u="none">
                          <a:solidFill>
                            <a:srgbClr val="38445A"/>
                          </a:solidFill>
                          <a:latin typeface="Arial"/>
                        </a:rPr>
                        <a:t> (WHATWG), rozwijana na bieżąco</a:t>
                      </a:r>
                    </a:p>
                  </a:txBody>
                  <a:tcPr marL="95250" marT="55562" marR="95250" marB="55562" anchor="t">
                    <a:lnL w="0">
                      <a:noFill/>
                    </a:lnL>
                    <a:lnR w="0">
                      <a:noFill/>
                    </a:lnR>
                    <a:lnT w="0">
                      <a:noFill/>
                    </a:lnT>
                    <a:lnB w="6350">
                      <a:solidFill>
                        <a:srgbClr val="C9D1DC"/>
                      </a:solidFill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 · Jak działa WWW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FCFCFA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0F766E"/>
                </a:solidFill>
                <a:latin typeface="Arial"/>
              </a:rPr>
              <a:t>DO ZROBIENIA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142033"/>
                </a:solidFill>
                <a:latin typeface="Arial"/>
              </a:rPr>
              <a:t>Ćwiczenia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53480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270000" y="1653480"/>
            <a:ext cx="7883823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Zainstaluj i uruchom XAMPP; utwórz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htdocs/test/index.html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 i otwórz go przez http://localhost/test/.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029321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270000" y="2029321"/>
            <a:ext cx="8219182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Rozłóż na części adres </a:t>
            </a:r>
            <a:r>
              <a:rPr sz="1400" b="1" i="0" u="none">
                <a:solidFill>
                  <a:srgbClr val="142033"/>
                </a:solidFill>
                <a:latin typeface="Arial"/>
              </a:rPr>
              <a:t>https://pl.wikipedia.org/wiki/HTTP#Metody</a:t>
            </a:r>
            <a:r>
              <a:rPr sz="1400" b="0" i="0" u="none">
                <a:solidFill>
                  <a:srgbClr val="142033"/>
                </a:solidFill>
                <a:latin typeface="Arial"/>
              </a:rPr>
              <a:t>: schemat, host, ścieżka, fragment.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40516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270000" y="2405162"/>
            <a:ext cx="8764191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Otwórz dowolny serwis, w zakładce Network znajdź dokument HTML: podaj metodę, kod stanu i Content-Type.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2781002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270000" y="2781002"/>
            <a:ext cx="7696398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Wpisz w pasku adres nieistniejącej podstrony i sprawdź w Network, jaki kod stanu zwrócił serwer.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156843"/>
            <a:ext cx="342900" cy="2349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20"/>
              </a:lnSpc>
            </a:pPr>
            <a:r>
              <a:rPr sz="1600" b="1" i="0" u="none">
                <a:solidFill>
                  <a:srgbClr val="0F766E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70000" y="3156843"/>
            <a:ext cx="7347446" cy="248841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960"/>
              </a:lnSpc>
            </a:pPr>
            <a:r>
              <a:rPr sz="1400" b="0" i="0" u="none">
                <a:solidFill>
                  <a:srgbClr val="142033"/>
                </a:solidFill>
                <a:latin typeface="Arial"/>
              </a:rPr>
              <a:t>W zakładce Elements zmień na próbę tekst nagłówka strony. Odśwież i wyjaśnij, co się stało.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3246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5A6475"/>
                </a:solidFill>
                <a:latin typeface="Arial"/>
              </a:rPr>
              <a:t>Witryny i aplikacje internetowe · Rok 1 · Lekcja 1 · Jak działa WWW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p="http://schemas.openxmlformats.org/presentationml/2006/main" xmlns:r="http://schemas.openxmlformats.org/officeDocument/2006/relationships">
  <p:cSld>
    <p:bg>
      <p:bgPr>
        <a:solidFill>
          <a:srgbClr val="0F766E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2" name="TextBox 1"/>
          <p:cNvSpPr txBox="1"/>
          <p:nvPr/>
        </p:nvSpPr>
        <p:spPr>
          <a:xfrm>
            <a:off x="812800" y="711200"/>
            <a:ext cx="10604500" cy="1778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1" i="0" u="none" spc="100">
                <a:solidFill>
                  <a:srgbClr val="FFFFFF"/>
                </a:solidFill>
                <a:latin typeface="Arial"/>
              </a:rPr>
              <a:t>SPRAWDŹ SIĘ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812800" y="952500"/>
            <a:ext cx="10604500" cy="44698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3520"/>
              </a:lnSpc>
            </a:pPr>
            <a:r>
              <a:rPr sz="3200" b="1" i="0" u="none">
                <a:solidFill>
                  <a:srgbClr val="FFFFFF"/>
                </a:solidFill>
                <a:latin typeface="Arial"/>
              </a:rPr>
              <a:t>Pytania na koniec lekcji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812800" y="16788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1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346200" y="1710630"/>
            <a:ext cx="3997424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to jest klient, a co serwer w modelu WWW?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812800" y="21297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2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346200" y="2161480"/>
            <a:ext cx="3659088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służy DNS i co zwraca rekord A?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812800" y="25805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3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1346200" y="2612330"/>
            <a:ext cx="5445323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Czym różni się GET od POST? Co znaczą kody 200, 404 i 500?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12800" y="303143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4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1346200" y="3063180"/>
            <a:ext cx="340489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Co daje HTTPS w porównaniu z HTTP?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812800" y="3482280"/>
            <a:ext cx="393700" cy="28575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400"/>
              </a:lnSpc>
            </a:pPr>
            <a:r>
              <a:rPr sz="2000" b="1" i="0" u="none">
                <a:solidFill>
                  <a:srgbClr val="FFFFFF"/>
                </a:solidFill>
                <a:latin typeface="Arial"/>
              </a:rPr>
              <a:t>5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346200" y="3514030"/>
            <a:ext cx="4686300" cy="2667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2100"/>
              </a:lnSpc>
            </a:pPr>
            <a:r>
              <a:rPr sz="1500" b="0" i="0" u="none">
                <a:solidFill>
                  <a:srgbClr val="FFFFFF"/>
                </a:solidFill>
                <a:latin typeface="Arial"/>
              </a:rPr>
              <a:t>Do czego służą zakładki Elements, Network i Console?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2800" y="6146800"/>
            <a:ext cx="10604500" cy="355600"/>
          </a:xfrm>
          <a:prstGeom prst="rect">
            <a:avLst/>
          </a:prstGeom>
          <a:noFill/>
        </p:spPr>
        <p:txBody>
          <a:bodyPr wrap="square" lIns="0" rIns="0" tIns="0" bIns="0"/>
          <a:lstStyle/>
          <a:p>
            <a:pPr algn="l">
              <a:lnSpc>
                <a:spcPts val="1439"/>
              </a:lnSpc>
            </a:pPr>
            <a:r>
              <a:rPr sz="1200" b="0" i="0" u="none">
                <a:solidFill>
                  <a:srgbClr val="FFFFFF"/>
                </a:solidFill>
                <a:latin typeface="Arial"/>
              </a:rPr>
              <a:t>Źródła: MDN Web Docs (HTTP, URL, How browsers work), RFC 9110 (HTTP Semantics), WHATWG HTML Living Standard, dokumentacja XAMPP (Apache Friends)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</TotalTime>
  <Words>0</Words>
  <Application>Microsoft Macintosh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Manager/>
  <Company/>
  <LinksUpToDate>false</LinksUpToDate>
  <SharedDoc>false</SharedDoc>
  <HyperlinkBase/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1.01 Jak działa WWW</dc:title>
  <dc:subject/>
  <dc:creator>Damian Radzik</dc:creator>
  <cp:keywords/>
  <dc:description>generated using python-pptx</dc:description>
  <cp:lastModifiedBy>Steve Canny</cp:lastModifiedBy>
  <cp:revision>1</cp:revision>
  <dcterms:created xsi:type="dcterms:W3CDTF">2013-01-27T09:14:16Z</dcterms:created>
  <dcterms:modified xsi:type="dcterms:W3CDTF">2013-01-27T09:15:58Z</dcterms:modified>
  <cp:category/>
</cp:coreProperties>
</file>