
<file path=[Content_Types].xml><?xml version="1.0" encoding="utf-8"?>
<Types xmlns="http://schemas.openxmlformats.org/package/2006/content-types">
  <Default Extension="bin" ContentType="application/vnd.openxmlformats-officedocument.presentationml.printerSettings"/>
  <Default Extension="jpeg" ContentType="image/jpeg"/>
  <Default Extension="rels" ContentType="application/vnd.openxmlformats-package.relationships+xml"/>
  <Default Extension="xml" ContentType="application/xml"/>
  <Override PartName="/docProps/app.xml" ContentType="application/vnd.openxmlformats-officedocument.extended-properties+xml"/>
  <Override PartName="/docProps/core.xml" ContentType="application/vnd.openxmlformats-package.core-properties+xml"/>
  <Override PartName="/ppt/notesMasters/notesMaster1.xml" ContentType="application/vnd.openxmlformats-officedocument.presentationml.notesMaster+xml"/>
  <Override PartName="/ppt/notesSlides/notesSlide1.xml" ContentType="application/vnd.openxmlformats-officedocument.presentationml.notesSlide+xml"/>
  <Override PartName="/ppt/notesSlides/notesSlide10.xml" ContentType="application/vnd.openxmlformats-officedocument.presentationml.notesSlide+xml"/>
  <Override PartName="/ppt/notesSlides/notesSlide2.xml" ContentType="application/vnd.openxmlformats-officedocument.presentationml.notesSlide+xml"/>
  <Override PartName="/ppt/notesSlides/notesSlide3.xml" ContentType="application/vnd.openxmlformats-officedocument.presentationml.notesSlide+xml"/>
  <Override PartName="/ppt/notesSlides/notesSlide4.xml" ContentType="application/vnd.openxmlformats-officedocument.presentationml.notesSlide+xml"/>
  <Override PartName="/ppt/notesSlides/notesSlide5.xml" ContentType="application/vnd.openxmlformats-officedocument.presentationml.notesSlide+xml"/>
  <Override PartName="/ppt/notesSlides/notesSlide6.xml" ContentType="application/vnd.openxmlformats-officedocument.presentationml.notesSlide+xml"/>
  <Override PartName="/ppt/notesSlides/notesSlide7.xml" ContentType="application/vnd.openxmlformats-officedocument.presentationml.notesSlide+xml"/>
  <Override PartName="/ppt/notesSlides/notesSlide8.xml" ContentType="application/vnd.openxmlformats-officedocument.presentationml.notesSlide+xml"/>
  <Override PartName="/ppt/notesSlides/notesSlide9.xml" ContentType="application/vnd.openxmlformats-officedocument.presentationml.notesSlide+xml"/>
  <Override PartName="/ppt/presProps.xml" ContentType="application/vnd.openxmlformats-officedocument.presentationml.presProps+xml"/>
  <Override PartName="/ppt/presentation.xml" ContentType="application/vnd.openxmlformats-officedocument.presentationml.presentation.main+xml"/>
  <Override PartName="/ppt/slideLayouts/slideLayout1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10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tableStyles.xml" ContentType="application/vnd.openxmlformats-officedocument.presentationml.tableStyles+xml"/>
  <Override PartName="/ppt/theme/theme1.xml" ContentType="application/vnd.openxmlformats-officedocument.theme+xml"/>
  <Override PartName="/ppt/theme/theme2.xml" ContentType="application/vnd.openxmlformats-officedocument.theme+xml"/>
  <Override PartName="/ppt/viewProps.xml" ContentType="application/vnd.openxmlformats-officedocument.presentationml.viewProps+xml"/>
</Types>
</file>

<file path=_rels/.rels><?xml version='1.0' encoding='UTF-8' standalone='yes'?>
<Relationships xmlns="http://schemas.openxmlformats.org/package/2006/relationships"><Relationship Id="rId1" Type="http://schemas.openxmlformats.org/officeDocument/2006/relationships/officeDocument" Target="ppt/presentation.xml"/><Relationship Id="rId2" Type="http://schemas.openxmlformats.org/package/2006/relationships/metadata/thumbnail" Target="docProps/thumbnail.jpeg"/><Relationship Id="rId3" Type="http://schemas.openxmlformats.org/package/2006/relationships/metadata/core-properties" Target="docProps/core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 autoCompressPictures="0">
  <p:sldMasterIdLst>
    <p:sldMasterId id="2147483648" r:id="rId1"/>
  </p:sldMasterIdLst>
  <p:sldIdLst>
    <p:sldId id="256" r:id="rId7"/>
    <p:sldId id="257" r:id="rId9"/>
    <p:sldId id="258" r:id="rId10"/>
    <p:sldId id="259" r:id="rId11"/>
    <p:sldId id="260" r:id="rId12"/>
    <p:sldId id="261" r:id="rId13"/>
    <p:sldId id="262" r:id="rId14"/>
    <p:sldId id="263" r:id="rId15"/>
    <p:sldId id="264" r:id="rId16"/>
    <p:sldId id="265" r:id="rId17"/>
  </p:sldIdLst>
  <p:sldSz cx="12192000" cy="6858000" type="screen4x3"/>
  <p:notesSz cx="6858000" cy="9144000"/>
  <p:defaultTextStyle>
    <a:defPPr>
      <a:defRPr lang="en-US"/>
    </a:defPPr>
    <a:lvl1pPr marL="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>
    <p:restoredLeft sz="15620"/>
    <p:restoredTop sz="94660"/>
  </p:normalViewPr>
  <p:slideViewPr>
    <p:cSldViewPr snapToGrid="0" snapToObjects="1">
      <p:cViewPr varScale="1">
        <p:scale>
          <a:sx n="124" d="100"/>
          <a:sy n="124" d="100"/>
        </p:scale>
        <p:origin x="-1512" y="-112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6200" cy="76200"/>
</p:viewPr>
</file>

<file path=ppt/_rels/presentation.xml.rels><?xml version='1.0' encoding='UTF-8' standalone='yes'?>
<Relationships xmlns="http://schemas.openxmlformats.org/package/2006/relationships"><Relationship Id="rId1" Type="http://schemas.openxmlformats.org/officeDocument/2006/relationships/slideMaster" Target="slideMasters/slideMaster1.xml"/><Relationship Id="rId2" Type="http://schemas.openxmlformats.org/officeDocument/2006/relationships/printerSettings" Target="printerSettings/printerSettings1.bin"/><Relationship Id="rId3" Type="http://schemas.openxmlformats.org/officeDocument/2006/relationships/presProps" Target="presProps.xml"/><Relationship Id="rId4" Type="http://schemas.openxmlformats.org/officeDocument/2006/relationships/viewProps" Target="viewProps.xml"/><Relationship Id="rId5" Type="http://schemas.openxmlformats.org/officeDocument/2006/relationships/theme" Target="theme/theme1.xml"/><Relationship Id="rId6" Type="http://schemas.openxmlformats.org/officeDocument/2006/relationships/tableStyles" Target="tableStyles.xml"/><Relationship Id="rId7" Type="http://schemas.openxmlformats.org/officeDocument/2006/relationships/slide" Target="slides/slide1.xml"/><Relationship Id="rId8" Type="http://schemas.openxmlformats.org/officeDocument/2006/relationships/notesMaster" Target="notesMasters/notesMaster1.xml"/><Relationship Id="rId9" Type="http://schemas.openxmlformats.org/officeDocument/2006/relationships/slide" Target="slides/slide2.xml"/><Relationship Id="rId10" Type="http://schemas.openxmlformats.org/officeDocument/2006/relationships/slide" Target="slides/slide3.xml"/><Relationship Id="rId11" Type="http://schemas.openxmlformats.org/officeDocument/2006/relationships/slide" Target="slides/slide4.xml"/><Relationship Id="rId12" Type="http://schemas.openxmlformats.org/officeDocument/2006/relationships/slide" Target="slides/slide5.xml"/><Relationship Id="rId13" Type="http://schemas.openxmlformats.org/officeDocument/2006/relationships/slide" Target="slides/slide6.xml"/><Relationship Id="rId14" Type="http://schemas.openxmlformats.org/officeDocument/2006/relationships/slide" Target="slides/slide7.xml"/><Relationship Id="rId15" Type="http://schemas.openxmlformats.org/officeDocument/2006/relationships/slide" Target="slides/slide8.xml"/><Relationship Id="rId16" Type="http://schemas.openxmlformats.org/officeDocument/2006/relationships/slide" Target="slides/slide9.xml"/><Relationship Id="rId17" Type="http://schemas.openxmlformats.org/officeDocument/2006/relationships/slide" Target="slides/slide10.xml"/></Relationships>
</file>

<file path=ppt/notesMasters/_rels/notesMaster1.xml.rels><?xml version='1.0' encoding='UTF-8' standalone='yes'?>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p="http://schemas.openxmlformats.org/presentationml/2006/main" xmlns:r="http://schemas.openxmlformats.org/officeDocument/2006/relationships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en-US"/>
          </a:p>
        </p:txBody>
      </p:sp>
      <p:sp>
        <p:nvSpPr>
          <p:cNvPr id="3" name="Date Placeholder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0F89C1C7-3DCD-1040-A9CF-14679D8B5DDD}" type="datetimeFigureOut">
              <a:rPr lang="en-US" smtClean="0"/>
              <a:t>10/17/16</a:t>
            </a:fld>
            <a:endParaRPr lang="en-US"/>
          </a:p>
        </p:txBody>
      </p:sp>
      <p:sp>
        <p:nvSpPr>
          <p:cNvPr id="4" name="Slide Image Placeholder 3"/>
          <p:cNvSpPr>
            <a:spLocks noGrp="1" noRot="1" noChangeAspect="1"/>
          </p:cNvSpPr>
          <p:nvPr>
            <p:ph type="sldImg" idx="2"/>
          </p:nvPr>
        </p:nvSpPr>
        <p:spPr>
          <a:xfrm>
            <a:off x="1143000" y="685800"/>
            <a:ext cx="4572000" cy="34290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en-US"/>
          </a:p>
        </p:txBody>
      </p:sp>
      <p:sp>
        <p:nvSpPr>
          <p:cNvPr id="5" name="Notes Placeholder 4"/>
          <p:cNvSpPr>
            <a:spLocks noGrp="1"/>
          </p:cNvSpPr>
          <p:nvPr>
            <p:ph type="body" sz="quarter" idx="3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BB5E49A5-4136-284D-997B-48E1D791AD67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623252185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4572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4572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4572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4572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4572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4572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4572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4572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4572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'1.0' encoding='UTF-8' standalone='yes'?>
<Relationships xmlns="http://schemas.openxmlformats.org/package/2006/relationships"><Relationship Id="rId1" Type="http://schemas.openxmlformats.org/officeDocument/2006/relationships/notesMaster" Target="../notesMasters/notesMaster1.xml"/><Relationship Id="rId2" Type="http://schemas.openxmlformats.org/officeDocument/2006/relationships/slide" Target="../slides/slide1.xml"/></Relationships>
</file>

<file path=ppt/notesSlides/_rels/notesSlide2.xml.rels><?xml version='1.0' encoding='UTF-8' standalone='yes'?>
<Relationships xmlns="http://schemas.openxmlformats.org/package/2006/relationships"><Relationship Id="rId1" Type="http://schemas.openxmlformats.org/officeDocument/2006/relationships/notesMaster" Target="../notesMasters/notesMaster1.xml"/><Relationship Id="rId2" Type="http://schemas.openxmlformats.org/officeDocument/2006/relationships/slide" Target="../slides/slide2.xml"/></Relationships>
</file>

<file path=ppt/notesSlides/_rels/notesSlide3.xml.rels><?xml version='1.0' encoding='UTF-8' standalone='yes'?>
<Relationships xmlns="http://schemas.openxmlformats.org/package/2006/relationships"><Relationship Id="rId1" Type="http://schemas.openxmlformats.org/officeDocument/2006/relationships/notesMaster" Target="../notesMasters/notesMaster1.xml"/><Relationship Id="rId2" Type="http://schemas.openxmlformats.org/officeDocument/2006/relationships/slide" Target="../slides/slide3.xml"/></Relationships>
</file>

<file path=ppt/notesSlides/_rels/notesSlide4.xml.rels><?xml version='1.0' encoding='UTF-8' standalone='yes'?>
<Relationships xmlns="http://schemas.openxmlformats.org/package/2006/relationships"><Relationship Id="rId1" Type="http://schemas.openxmlformats.org/officeDocument/2006/relationships/notesMaster" Target="../notesMasters/notesMaster1.xml"/><Relationship Id="rId2" Type="http://schemas.openxmlformats.org/officeDocument/2006/relationships/slide" Target="../slides/slide4.xml"/></Relationships>
</file>

<file path=ppt/notesSlides/_rels/notesSlide5.xml.rels><?xml version='1.0' encoding='UTF-8' standalone='yes'?>
<Relationships xmlns="http://schemas.openxmlformats.org/package/2006/relationships"><Relationship Id="rId1" Type="http://schemas.openxmlformats.org/officeDocument/2006/relationships/notesMaster" Target="../notesMasters/notesMaster1.xml"/><Relationship Id="rId2" Type="http://schemas.openxmlformats.org/officeDocument/2006/relationships/slide" Target="../slides/slide5.xml"/></Relationships>
</file>

<file path=ppt/notesSlides/_rels/notesSlide6.xml.rels><?xml version='1.0' encoding='UTF-8' standalone='yes'?>
<Relationships xmlns="http://schemas.openxmlformats.org/package/2006/relationships"><Relationship Id="rId1" Type="http://schemas.openxmlformats.org/officeDocument/2006/relationships/notesMaster" Target="../notesMasters/notesMaster1.xml"/><Relationship Id="rId2" Type="http://schemas.openxmlformats.org/officeDocument/2006/relationships/slide" Target="../slides/slide6.xml"/></Relationships>
</file>

<file path=ppt/notesSlides/_rels/notesSlide7.xml.rels><?xml version='1.0' encoding='UTF-8' standalone='yes'?>
<Relationships xmlns="http://schemas.openxmlformats.org/package/2006/relationships"><Relationship Id="rId1" Type="http://schemas.openxmlformats.org/officeDocument/2006/relationships/notesMaster" Target="../notesMasters/notesMaster1.xml"/><Relationship Id="rId2" Type="http://schemas.openxmlformats.org/officeDocument/2006/relationships/slide" Target="../slides/slide7.xml"/></Relationships>
</file>

<file path=ppt/notesSlides/_rels/notesSlide8.xml.rels><?xml version='1.0' encoding='UTF-8' standalone='yes'?>
<Relationships xmlns="http://schemas.openxmlformats.org/package/2006/relationships"><Relationship Id="rId1" Type="http://schemas.openxmlformats.org/officeDocument/2006/relationships/notesMaster" Target="../notesMasters/notesMaster1.xml"/><Relationship Id="rId2" Type="http://schemas.openxmlformats.org/officeDocument/2006/relationships/slide" Target="../slides/slide8.xml"/></Relationships>
</file>

<file path=ppt/notesSlides/_rels/notesSlide9.xml.rels><?xml version='1.0' encoding='UTF-8' standalone='yes'?>
<Relationships xmlns="http://schemas.openxmlformats.org/package/2006/relationships"><Relationship Id="rId1" Type="http://schemas.openxmlformats.org/officeDocument/2006/relationships/notesMaster" Target="../notesMasters/notesMaster1.xml"/><Relationship Id="rId2" Type="http://schemas.openxmlformats.org/officeDocument/2006/relationships/slide" Target="../slides/slide9.xml"/></Relationships>
</file>

<file path=ppt/notesSlides/_rels/notesSlide10.xml.rels><?xml version='1.0' encoding='UTF-8' standalone='yes'?>
<Relationships xmlns="http://schemas.openxmlformats.org/package/2006/relationships"><Relationship Id="rId1" Type="http://schemas.openxmlformats.org/officeDocument/2006/relationships/notesMaster" Target="../notesMasters/notesMaster1.xml"/><Relationship Id="rId2" Type="http://schemas.openxmlformats.org/officeDocument/2006/relationships/slide" Target="../slides/slide10.xml"/></Relationships>
</file>

<file path=ppt/notesSlides/notesSlide1.xml><?xml version="1.0" encoding="utf-8"?>
<p:notes xmlns:a="http://schemas.openxmlformats.org/drawingml/2006/main" xmlns:p="http://schemas.openxmlformats.org/presentationml/2006/main" xmlns:r="http://schemas.openxmlformats.org/officeDocument/2006/relationships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/>
          </p:cNvSpPr>
          <p:nvPr>
            <p:ph type="sldImg" idx="2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3" sz="quarter"/>
          </p:nvPr>
        </p:nvSpPr>
        <p:spPr/>
        <p:txBody>
          <a:bodyPr/>
          <a:lstStyle/>
          <a:p>
            <a:r>
              <a:t>Na podstawie dawnej lekcji 'Partycjonowanie w MySQL' (33 slajdy). Skrócona do najważniejszego — to materiał rozszerzony, wykraczający poza egzamin INF.03; wystarczy, że uczeń wie, czym jest partycjonowanie i kiedy się go używa. Usunięte: kompilacja z -DWITH_PARTITION_STORAGE_ENGINE i SHOW PLUGINS (MySQL 5.6), pełna składnia z DATA DIRECTORY, NODEGROUP, MAX_ROWS, subpartycje — zostają w notatkach. Pomiary na tabeli z milionem wierszy (baza demo) na serwerze testowym MariaDB 10.11.</a:t>
            </a:r>
          </a:p>
        </p:txBody>
      </p:sp>
      <p:sp>
        <p:nvSpPr>
          <p:cNvPr id="4" name="Slide Number Placeholder 3"/>
          <p:cNvSpPr>
            <a:spLocks noGrp="1"/>
          </p:cNvSpPr>
          <p:nvPr>
            <p:ph type="sldNum" idx="5" sz="quarter"/>
          </p:nvPr>
        </p:nvSpPr>
        <p:spPr/>
      </p:sp>
    </p:spTree>
  </p:cSld>
  <p:clrMapOvr>
    <a:masterClrMapping/>
  </p:clrMapOvr>
</p:notes>
</file>

<file path=ppt/notesSlides/notesSlide2.xml><?xml version="1.0" encoding="utf-8"?>
<p:notes xmlns:a="http://schemas.openxmlformats.org/drawingml/2006/main" xmlns:p="http://schemas.openxmlformats.org/presentationml/2006/main" xmlns:r="http://schemas.openxmlformats.org/officeDocument/2006/relationships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/>
          </p:cNvSpPr>
          <p:nvPr>
            <p:ph type="sldImg" idx="2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3" sz="quarter"/>
          </p:nvPr>
        </p:nvSpPr>
        <p:spPr/>
        <p:txBody>
          <a:bodyPr/>
          <a:lstStyle/>
          <a:p>
            <a:r>
              <a:t>Dawny przykład: całoroczna tabela sprzedaży podzielona na 12 partycji — po jednej na miesiąc. Partycjonowanie nie dzieli danych między serwery — to robi sharding (podział na wiele serwerów), który wspomnimy w lekcji o NoSQL.</a:t>
            </a:r>
          </a:p>
        </p:txBody>
      </p:sp>
      <p:sp>
        <p:nvSpPr>
          <p:cNvPr id="4" name="Slide Number Placeholder 3"/>
          <p:cNvSpPr>
            <a:spLocks noGrp="1"/>
          </p:cNvSpPr>
          <p:nvPr>
            <p:ph type="sldNum" idx="5" sz="quarter"/>
          </p:nvPr>
        </p:nvSpPr>
        <p:spPr/>
      </p:sp>
    </p:spTree>
  </p:cSld>
  <p:clrMapOvr>
    <a:masterClrMapping/>
  </p:clrMapOvr>
</p:notes>
</file>

<file path=ppt/notesSlides/notesSlide3.xml><?xml version="1.0" encoding="utf-8"?>
<p:notes xmlns:a="http://schemas.openxmlformats.org/drawingml/2006/main" xmlns:p="http://schemas.openxmlformats.org/presentationml/2006/main" xmlns:r="http://schemas.openxmlformats.org/officeDocument/2006/relationships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/>
          </p:cNvSpPr>
          <p:nvPr>
            <p:ph type="sldImg" idx="2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3" sz="quarter"/>
          </p:nvPr>
        </p:nvSpPr>
        <p:spPr/>
        <p:txBody>
          <a:bodyPr/>
          <a:lstStyle/>
          <a:p>
            <a:r>
              <a:t>Dawny przykład sale_mast używał RANGE (UNIX_TIMESTAMP(bill_date)) i typu TIMESTAMP. Od MySQL 5.5 prościej jest RANGE COLUMNS bezpośrednio na kolumnie DATE lub DATETIME.</a:t>
            </a:r>
          </a:p>
        </p:txBody>
      </p:sp>
      <p:sp>
        <p:nvSpPr>
          <p:cNvPr id="4" name="Slide Number Placeholder 3"/>
          <p:cNvSpPr>
            <a:spLocks noGrp="1"/>
          </p:cNvSpPr>
          <p:nvPr>
            <p:ph type="sldNum" idx="5" sz="quarter"/>
          </p:nvPr>
        </p:nvSpPr>
        <p:spPr/>
      </p:sp>
    </p:spTree>
  </p:cSld>
  <p:clrMapOvr>
    <a:masterClrMapping/>
  </p:clrMapOvr>
</p:notes>
</file>

<file path=ppt/notesSlides/notesSlide4.xml><?xml version="1.0" encoding="utf-8"?>
<p:notes xmlns:a="http://schemas.openxmlformats.org/drawingml/2006/main" xmlns:p="http://schemas.openxmlformats.org/presentationml/2006/main" xmlns:r="http://schemas.openxmlformats.org/officeDocument/2006/relationships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/>
          </p:cNvSpPr>
          <p:nvPr>
            <p:ph type="sldImg" idx="2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3" sz="quarter"/>
          </p:nvPr>
        </p:nvSpPr>
        <p:spPr/>
        <p:txBody>
          <a:bodyPr/>
          <a:lstStyle/>
          <a:p>
            <a:r>
              <a:t>Brak kluczy obcych to istotne ograniczenie — partycjonuje się więc głównie tabele „na końcu” schematu: logi, pomiary, zdarzenia, historię. Serwer musi sprawdzać unikalność w obrębie jednej partycji, stąd wymóg dotyczący klucza.</a:t>
            </a:r>
          </a:p>
        </p:txBody>
      </p:sp>
      <p:sp>
        <p:nvSpPr>
          <p:cNvPr id="4" name="Slide Number Placeholder 3"/>
          <p:cNvSpPr>
            <a:spLocks noGrp="1"/>
          </p:cNvSpPr>
          <p:nvPr>
            <p:ph type="sldNum" idx="5" sz="quarter"/>
          </p:nvPr>
        </p:nvSpPr>
        <p:spPr/>
      </p:sp>
    </p:spTree>
  </p:cSld>
  <p:clrMapOvr>
    <a:masterClrMapping/>
  </p:clrMapOvr>
</p:notes>
</file>

<file path=ppt/notesSlides/notesSlide5.xml><?xml version="1.0" encoding="utf-8"?>
<p:notes xmlns:a="http://schemas.openxmlformats.org/drawingml/2006/main" xmlns:p="http://schemas.openxmlformats.org/presentationml/2006/main" xmlns:r="http://schemas.openxmlformats.org/officeDocument/2006/relationships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/>
          </p:cNvSpPr>
          <p:nvPr>
            <p:ph type="sldImg" idx="2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3" sz="quarter"/>
          </p:nvPr>
        </p:nvSpPr>
        <p:spPr/>
        <p:txBody>
          <a:bodyPr/>
          <a:lstStyle/>
          <a:p>
            <a:r>
              <a:t>Oba pomiary bez indeksu na kolumnie czas. Uczciwie: zwykły indeks na czas (lekcja 2.09) dałby jeszcze szybszy wynik (ok. 0,5 ms). Partycjonowanie nie zastępuje indeksów — jego główną zaletą jest zarządzanie dużymi danymi. Można też wskazać partycję wprost: SELECT … FROM odwiedziny_p PARTITION (p2026q1).</a:t>
            </a:r>
          </a:p>
        </p:txBody>
      </p:sp>
      <p:sp>
        <p:nvSpPr>
          <p:cNvPr id="4" name="Slide Number Placeholder 3"/>
          <p:cNvSpPr>
            <a:spLocks noGrp="1"/>
          </p:cNvSpPr>
          <p:nvPr>
            <p:ph type="sldNum" idx="5" sz="quarter"/>
          </p:nvPr>
        </p:nvSpPr>
        <p:spPr/>
      </p:sp>
    </p:spTree>
  </p:cSld>
  <p:clrMapOvr>
    <a:masterClrMapping/>
  </p:clrMapOvr>
</p:notes>
</file>

<file path=ppt/notesSlides/notesSlide6.xml><?xml version="1.0" encoding="utf-8"?>
<p:notes xmlns:a="http://schemas.openxmlformats.org/drawingml/2006/main" xmlns:p="http://schemas.openxmlformats.org/presentationml/2006/main" xmlns:r="http://schemas.openxmlformats.org/officeDocument/2006/relationships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/>
          </p:cNvSpPr>
          <p:nvPr>
            <p:ph type="sldImg" idx="2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3" sz="quarter"/>
          </p:nvPr>
        </p:nvSpPr>
        <p:spPr/>
        <p:txBody>
          <a:bodyPr/>
          <a:lstStyle/>
          <a:p>
            <a:r>
              <a:t>Zmierzone na serwerze testowym. DROP PARTITION usuwa plik partycji zamiast kasować wiersz po wierszu, nie zapisuje milionów zmian do dziennika i nie zostawia „dziur” w tabeli. Typowy scenariusz: zdarzenie (EVENT, lekcja 2.06) co miesiąc usuwa najstarszą partycję i dodaje nową. Uwaga: DROP PARTITION jest nieodwracalny — dane znikają bez możliwości ROLLBACK.</a:t>
            </a:r>
          </a:p>
        </p:txBody>
      </p:sp>
      <p:sp>
        <p:nvSpPr>
          <p:cNvPr id="4" name="Slide Number Placeholder 3"/>
          <p:cNvSpPr>
            <a:spLocks noGrp="1"/>
          </p:cNvSpPr>
          <p:nvPr>
            <p:ph type="sldNum" idx="5" sz="quarter"/>
          </p:nvPr>
        </p:nvSpPr>
        <p:spPr/>
      </p:sp>
    </p:spTree>
  </p:cSld>
  <p:clrMapOvr>
    <a:masterClrMapping/>
  </p:clrMapOvr>
</p:notes>
</file>

<file path=ppt/notesSlides/notesSlide7.xml><?xml version="1.0" encoding="utf-8"?>
<p:notes xmlns:a="http://schemas.openxmlformats.org/drawingml/2006/main" xmlns:p="http://schemas.openxmlformats.org/presentationml/2006/main" xmlns:r="http://schemas.openxmlformats.org/officeDocument/2006/relationships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/>
          </p:cNvSpPr>
          <p:nvPr>
            <p:ph type="sldImg" idx="2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3" sz="quarter"/>
          </p:nvPr>
        </p:nvSpPr>
        <p:spPr/>
        <p:txBody>
          <a:bodyPr/>
          <a:lstStyle/>
          <a:p>
            <a:r>
              <a:t>Przykłady z dawnej prezentacji: sale_mast2 z LIST(agent_code), salemast z LIST COLUMNS(agent_id) i wartościami 'A1','A2'…, student z HASH(student_id) PARTITIONS 4, table1 z KEY() PARTITIONS 2, table10 z RANGE(YEAR) i SUBPARTITION BY HASH — 4 × 4 = 16 partycji.</a:t>
            </a:r>
          </a:p>
        </p:txBody>
      </p:sp>
      <p:sp>
        <p:nvSpPr>
          <p:cNvPr id="4" name="Slide Number Placeholder 3"/>
          <p:cNvSpPr>
            <a:spLocks noGrp="1"/>
          </p:cNvSpPr>
          <p:nvPr>
            <p:ph type="sldNum" idx="5" sz="quarter"/>
          </p:nvPr>
        </p:nvSpPr>
        <p:spPr/>
      </p:sp>
    </p:spTree>
  </p:cSld>
  <p:clrMapOvr>
    <a:masterClrMapping/>
  </p:clrMapOvr>
</p:notes>
</file>

<file path=ppt/notesSlides/notesSlide8.xml><?xml version="1.0" encoding="utf-8"?>
<p:notes xmlns:a="http://schemas.openxmlformats.org/drawingml/2006/main" xmlns:p="http://schemas.openxmlformats.org/presentationml/2006/main" xmlns:r="http://schemas.openxmlformats.org/officeDocument/2006/relationships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/>
          </p:cNvSpPr>
          <p:nvPr>
            <p:ph type="sldImg" idx="2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3" sz="quarter"/>
          </p:nvPr>
        </p:nvSpPr>
        <p:spPr/>
        <p:txBody>
          <a:bodyPr/>
          <a:lstStyle/>
          <a:p>
            <a:r>
              <a:t>Zapytanie bez warunku na kolumnie partycjonowania (np. WHERE id_klienta = 7) musi przejrzeć wszystkie partycje i może być nawet wolniejsze niż na zwykłej tabeli.</a:t>
            </a:r>
          </a:p>
        </p:txBody>
      </p:sp>
      <p:sp>
        <p:nvSpPr>
          <p:cNvPr id="4" name="Slide Number Placeholder 3"/>
          <p:cNvSpPr>
            <a:spLocks noGrp="1"/>
          </p:cNvSpPr>
          <p:nvPr>
            <p:ph type="sldNum" idx="5" sz="quarter"/>
          </p:nvPr>
        </p:nvSpPr>
        <p:spPr/>
      </p:sp>
    </p:spTree>
  </p:cSld>
  <p:clrMapOvr>
    <a:masterClrMapping/>
  </p:clrMapOvr>
</p:notes>
</file>

<file path=ppt/notesSlides/notesSlide9.xml><?xml version="1.0" encoding="utf-8"?>
<p:notes xmlns:a="http://schemas.openxmlformats.org/drawingml/2006/main" xmlns:p="http://schemas.openxmlformats.org/presentationml/2006/main" xmlns:r="http://schemas.openxmlformats.org/officeDocument/2006/relationships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/>
          </p:cNvSpPr>
          <p:nvPr>
            <p:ph type="sldImg" idx="2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3" sz="quarter"/>
          </p:nvPr>
        </p:nvSpPr>
        <p:spPr/>
        <p:txBody>
          <a:bodyPr/>
          <a:lstStyle/>
          <a:p>
            <a:r>
              <a:t>Zad. 3: zapytanie o czerwiec czyta tylko p2026q2; zapytanie o klienta — wszystkie partycje, bo id_klienta nie jest kolumną partycjonowania.</a:t>
            </a:r>
          </a:p>
        </p:txBody>
      </p:sp>
      <p:sp>
        <p:nvSpPr>
          <p:cNvPr id="4" name="Slide Number Placeholder 3"/>
          <p:cNvSpPr>
            <a:spLocks noGrp="1"/>
          </p:cNvSpPr>
          <p:nvPr>
            <p:ph type="sldNum" idx="5" sz="quarter"/>
          </p:nvPr>
        </p:nvSpPr>
        <p:spPr/>
      </p:sp>
    </p:spTree>
  </p:cSld>
  <p:clrMapOvr>
    <a:masterClrMapping/>
  </p:clrMapOvr>
</p:notes>
</file>

<file path=ppt/notesSlides/notesSlide10.xml><?xml version="1.0" encoding="utf-8"?>
<p:notes xmlns:a="http://schemas.openxmlformats.org/drawingml/2006/main" xmlns:p="http://schemas.openxmlformats.org/presentationml/2006/main" xmlns:r="http://schemas.openxmlformats.org/officeDocument/2006/relationships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/>
          </p:cNvSpPr>
          <p:nvPr>
            <p:ph type="sldImg" idx="2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3" sz="quarter"/>
          </p:nvPr>
        </p:nvSpPr>
        <p:spPr/>
        <p:txBody>
          <a:bodyPr/>
          <a:lstStyle/>
          <a:p>
            <a:r>
              <a:t>Odpowiedź 4: błyskawiczne usuwanie dużej porcji starych danych bez obciążania serwera.</a:t>
            </a:r>
          </a:p>
        </p:txBody>
      </p:sp>
      <p:sp>
        <p:nvSpPr>
          <p:cNvPr id="4" name="Slide Number Placeholder 3"/>
          <p:cNvSpPr>
            <a:spLocks noGrp="1"/>
          </p:cNvSpPr>
          <p:nvPr>
            <p:ph type="sldNum" idx="5" sz="quarter"/>
          </p:nvPr>
        </p:nvSpPr>
        <p:spPr/>
      </p:sp>
    </p:spTree>
  </p:cSld>
  <p:clrMapOvr>
    <a:masterClrMapping/>
  </p:clrMapOvr>
</p:notes>
</file>

<file path=ppt/slideLayouts/_rels/slideLayout1.xml.rels><?xml version='1.0' encoding='UTF-8' standalone='yes'?>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'1.0' encoding='UTF-8' standalone='yes'?>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'1.0' encoding='UTF-8' standalone='yes'?>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'1.0' encoding='UTF-8' standalone='yes'?>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'1.0' encoding='UTF-8' standalone='yes'?>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'1.0' encoding='UTF-8' standalone='yes'?>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'1.0' encoding='UTF-8' standalone='yes'?>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'1.0' encoding='UTF-8' standalone='yes'?>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'1.0' encoding='UTF-8' standalone='yes'?>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'1.0' encoding='UTF-8' standalone='yes'?>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'1.0' encoding='UTF-8' standalone='yes'?>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en-US" smtClean="0"/>
              <a:t>Click to edit Master subtitle style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CAD085-E8A6-8845-BD4E-CB4CCA059FC4}" type="datetimeFigureOut">
              <a:rPr lang="en-US" smtClean="0"/>
              <a:t>1/27/13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1FF6DA9-008F-8B48-92A6-B652298478BF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168075583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CAD085-E8A6-8845-BD4E-CB4CCA059FC4}" type="datetimeFigureOut">
              <a:rPr lang="en-US" smtClean="0"/>
              <a:t>1/27/13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1FF6DA9-008F-8B48-92A6-B652298478BF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614314258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CAD085-E8A6-8845-BD4E-CB4CCA059FC4}" type="datetimeFigureOut">
              <a:rPr lang="en-US" smtClean="0"/>
              <a:t>1/27/13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1FF6DA9-008F-8B48-92A6-B652298478BF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960648375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CAD085-E8A6-8845-BD4E-CB4CCA059FC4}" type="datetimeFigureOut">
              <a:rPr lang="en-US" smtClean="0"/>
              <a:t>1/27/13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1FF6DA9-008F-8B48-92A6-B652298478BF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782244947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CAD085-E8A6-8845-BD4E-CB4CCA059FC4}" type="datetimeFigureOut">
              <a:rPr lang="en-US" smtClean="0"/>
              <a:t>1/27/13</a:t>
            </a:fld>
            <a:endParaRPr lang="en-US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1FF6DA9-008F-8B48-92A6-B652298478BF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990158736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CAD085-E8A6-8845-BD4E-CB4CCA059FC4}" type="datetimeFigureOut">
              <a:rPr lang="en-US" smtClean="0"/>
              <a:t>1/27/13</a:t>
            </a:fld>
            <a:endParaRPr lang="en-US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1FF6DA9-008F-8B48-92A6-B652298478BF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727027711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CAD085-E8A6-8845-BD4E-CB4CCA059FC4}" type="datetimeFigureOut">
              <a:rPr lang="en-US" smtClean="0"/>
              <a:t>1/27/13</a:t>
            </a:fld>
            <a:endParaRPr lang="en-US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1FF6DA9-008F-8B48-92A6-B652298478BF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212999818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CAD085-E8A6-8845-BD4E-CB4CCA059FC4}" type="datetimeFigureOut">
              <a:rPr lang="en-US" smtClean="0"/>
              <a:t>1/27/13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1FF6DA9-008F-8B48-92A6-B652298478BF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840726560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n-US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CAD085-E8A6-8845-BD4E-CB4CCA059FC4}" type="datetimeFigureOut">
              <a:rPr lang="en-US" smtClean="0"/>
              <a:t>1/27/13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1FF6DA9-008F-8B48-92A6-B652298478BF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889236939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CAD085-E8A6-8845-BD4E-CB4CCA059FC4}" type="datetimeFigureOut">
              <a:rPr lang="en-US" smtClean="0"/>
              <a:t>1/27/13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1FF6DA9-008F-8B48-92A6-B652298478BF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910927964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CAD085-E8A6-8845-BD4E-CB4CCA059FC4}" type="datetimeFigureOut">
              <a:rPr lang="en-US" smtClean="0"/>
              <a:t>1/27/13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1FF6DA9-008F-8B48-92A6-B652298478BF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612223792"/>
      </p:ext>
    </p:extLst>
  </p:cSld>
  <p:clrMapOvr>
    <a:masterClrMapping/>
  </p:clrMapOvr>
</p:sldLayout>
</file>

<file path=ppt/slideMasters/_rels/slideMaster1.xml.rels><?xml version='1.0' encoding='UTF-8' standalone='yes'?>
<Relationships xmlns="http://schemas.openxmlformats.org/package/2006/relationships"><Relationship Id="rId1" Type="http://schemas.openxmlformats.org/officeDocument/2006/relationships/slideLayout" Target="../slideLayouts/slideLayout1.xml"/><Relationship Id="rId2" Type="http://schemas.openxmlformats.org/officeDocument/2006/relationships/slideLayout" Target="../slideLayouts/slideLayout2.xml"/><Relationship Id="rId3" Type="http://schemas.openxmlformats.org/officeDocument/2006/relationships/slideLayout" Target="../slideLayouts/slideLayout3.xml"/><Relationship Id="rId4" Type="http://schemas.openxmlformats.org/officeDocument/2006/relationships/slideLayout" Target="../slideLayouts/slideLayout4.xml"/><Relationship Id="rId5" Type="http://schemas.openxmlformats.org/officeDocument/2006/relationships/slideLayout" Target="../slideLayouts/slideLayout5.xml"/><Relationship Id="rId6" Type="http://schemas.openxmlformats.org/officeDocument/2006/relationships/slideLayout" Target="../slideLayouts/slideLayout6.xml"/><Relationship Id="rId7" Type="http://schemas.openxmlformats.org/officeDocument/2006/relationships/slideLayout" Target="../slideLayouts/slideLayout7.xml"/><Relationship Id="rId8" Type="http://schemas.openxmlformats.org/officeDocument/2006/relationships/slideLayout" Target="../slideLayouts/slideLayout8.xml"/><Relationship Id="rId9" Type="http://schemas.openxmlformats.org/officeDocument/2006/relationships/slideLayout" Target="../slideLayouts/slideLayout9.xml"/><Relationship Id="rId10" Type="http://schemas.openxmlformats.org/officeDocument/2006/relationships/slideLayout" Target="../slideLayouts/slideLayout10.xml"/><Relationship Id="rId11" Type="http://schemas.openxmlformats.org/officeDocument/2006/relationships/slideLayout" Target="../slideLayouts/slideLayout11.xml"/><Relationship Id="rId12" Type="http://schemas.openxmlformats.org/officeDocument/2006/relationships/theme" Target="../theme/theme1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5BCAD085-E8A6-8845-BD4E-CB4CCA059FC4}" type="datetimeFigureOut">
              <a:rPr lang="en-US" smtClean="0"/>
              <a:t>1/27/13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C1FF6DA9-008F-8B48-92A6-B652298478BF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209977519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ctr" defTabSz="4572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457200" rtl="0" eaLnBrk="1" latinLnBrk="0" hangingPunct="1">
        <a:spcBef>
          <a:spcPct val="20000"/>
        </a:spcBef>
        <a:buFont typeface="Arial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457200" rtl="0" eaLnBrk="1" latinLnBrk="0" hangingPunct="1">
        <a:spcBef>
          <a:spcPct val="20000"/>
        </a:spcBef>
        <a:buFont typeface="Arial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457200" rtl="0" eaLnBrk="1" latinLnBrk="0" hangingPunct="1">
        <a:spcBef>
          <a:spcPct val="20000"/>
        </a:spcBef>
        <a:buFont typeface="Arial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457200" rtl="0" eaLnBrk="1" latinLnBrk="0" hangingPunct="1">
        <a:spcBef>
          <a:spcPct val="20000"/>
        </a:spcBef>
        <a:buFont typeface="Arial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457200" rtl="0" eaLnBrk="1" latinLnBrk="0" hangingPunct="1">
        <a:spcBef>
          <a:spcPct val="20000"/>
        </a:spcBef>
        <a:buFont typeface="Arial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457200" rtl="0" eaLnBrk="1" latinLnBrk="0" hangingPunct="1">
        <a:spcBef>
          <a:spcPct val="20000"/>
        </a:spcBef>
        <a:buFont typeface="Arial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457200" rtl="0" eaLnBrk="1" latinLnBrk="0" hangingPunct="1">
        <a:spcBef>
          <a:spcPct val="20000"/>
        </a:spcBef>
        <a:buFont typeface="Arial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457200" rtl="0" eaLnBrk="1" latinLnBrk="0" hangingPunct="1">
        <a:spcBef>
          <a:spcPct val="20000"/>
        </a:spcBef>
        <a:buFont typeface="Arial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457200" rtl="0" eaLnBrk="1" latinLnBrk="0" hangingPunct="1">
        <a:spcBef>
          <a:spcPct val="20000"/>
        </a:spcBef>
        <a:buFont typeface="Arial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'1.0' encoding='UTF-8' standalone='yes'?>
<Relationships xmlns="http://schemas.openxmlformats.org/package/2006/relationships"><Relationship Id="rId1" Type="http://schemas.openxmlformats.org/officeDocument/2006/relationships/slideLayout" Target="../slideLayouts/slideLayout7.xml"/><Relationship Id="rId2" Type="http://schemas.openxmlformats.org/officeDocument/2006/relationships/notesSlide" Target="../notesSlides/notesSlide1.xml"/></Relationships>
</file>

<file path=ppt/slides/_rels/slide2.xml.rels><?xml version='1.0' encoding='UTF-8' standalone='yes'?>
<Relationships xmlns="http://schemas.openxmlformats.org/package/2006/relationships"><Relationship Id="rId1" Type="http://schemas.openxmlformats.org/officeDocument/2006/relationships/slideLayout" Target="../slideLayouts/slideLayout7.xml"/><Relationship Id="rId2" Type="http://schemas.openxmlformats.org/officeDocument/2006/relationships/notesSlide" Target="../notesSlides/notesSlide2.xml"/></Relationships>
</file>

<file path=ppt/slides/_rels/slide3.xml.rels><?xml version='1.0' encoding='UTF-8' standalone='yes'?>
<Relationships xmlns="http://schemas.openxmlformats.org/package/2006/relationships"><Relationship Id="rId1" Type="http://schemas.openxmlformats.org/officeDocument/2006/relationships/slideLayout" Target="../slideLayouts/slideLayout7.xml"/><Relationship Id="rId2" Type="http://schemas.openxmlformats.org/officeDocument/2006/relationships/notesSlide" Target="../notesSlides/notesSlide3.xml"/></Relationships>
</file>

<file path=ppt/slides/_rels/slide4.xml.rels><?xml version='1.0' encoding='UTF-8' standalone='yes'?>
<Relationships xmlns="http://schemas.openxmlformats.org/package/2006/relationships"><Relationship Id="rId1" Type="http://schemas.openxmlformats.org/officeDocument/2006/relationships/slideLayout" Target="../slideLayouts/slideLayout7.xml"/><Relationship Id="rId2" Type="http://schemas.openxmlformats.org/officeDocument/2006/relationships/notesSlide" Target="../notesSlides/notesSlide4.xml"/></Relationships>
</file>

<file path=ppt/slides/_rels/slide5.xml.rels><?xml version='1.0' encoding='UTF-8' standalone='yes'?>
<Relationships xmlns="http://schemas.openxmlformats.org/package/2006/relationships"><Relationship Id="rId1" Type="http://schemas.openxmlformats.org/officeDocument/2006/relationships/slideLayout" Target="../slideLayouts/slideLayout7.xml"/><Relationship Id="rId2" Type="http://schemas.openxmlformats.org/officeDocument/2006/relationships/notesSlide" Target="../notesSlides/notesSlide5.xml"/></Relationships>
</file>

<file path=ppt/slides/_rels/slide6.xml.rels><?xml version='1.0' encoding='UTF-8' standalone='yes'?>
<Relationships xmlns="http://schemas.openxmlformats.org/package/2006/relationships"><Relationship Id="rId1" Type="http://schemas.openxmlformats.org/officeDocument/2006/relationships/slideLayout" Target="../slideLayouts/slideLayout7.xml"/><Relationship Id="rId2" Type="http://schemas.openxmlformats.org/officeDocument/2006/relationships/notesSlide" Target="../notesSlides/notesSlide6.xml"/></Relationships>
</file>

<file path=ppt/slides/_rels/slide7.xml.rels><?xml version='1.0' encoding='UTF-8' standalone='yes'?>
<Relationships xmlns="http://schemas.openxmlformats.org/package/2006/relationships"><Relationship Id="rId1" Type="http://schemas.openxmlformats.org/officeDocument/2006/relationships/slideLayout" Target="../slideLayouts/slideLayout7.xml"/><Relationship Id="rId2" Type="http://schemas.openxmlformats.org/officeDocument/2006/relationships/notesSlide" Target="../notesSlides/notesSlide7.xml"/></Relationships>
</file>

<file path=ppt/slides/_rels/slide8.xml.rels><?xml version='1.0' encoding='UTF-8' standalone='yes'?>
<Relationships xmlns="http://schemas.openxmlformats.org/package/2006/relationships"><Relationship Id="rId1" Type="http://schemas.openxmlformats.org/officeDocument/2006/relationships/slideLayout" Target="../slideLayouts/slideLayout7.xml"/><Relationship Id="rId2" Type="http://schemas.openxmlformats.org/officeDocument/2006/relationships/notesSlide" Target="../notesSlides/notesSlide8.xml"/></Relationships>
</file>

<file path=ppt/slides/_rels/slide9.xml.rels><?xml version='1.0' encoding='UTF-8' standalone='yes'?>
<Relationships xmlns="http://schemas.openxmlformats.org/package/2006/relationships"><Relationship Id="rId1" Type="http://schemas.openxmlformats.org/officeDocument/2006/relationships/slideLayout" Target="../slideLayouts/slideLayout7.xml"/><Relationship Id="rId2" Type="http://schemas.openxmlformats.org/officeDocument/2006/relationships/notesSlide" Target="../notesSlides/notesSlide9.xml"/></Relationships>
</file>

<file path=ppt/slides/_rels/slide10.xml.rels><?xml version='1.0' encoding='UTF-8' standalone='yes'?>
<Relationships xmlns="http://schemas.openxmlformats.org/package/2006/relationships"><Relationship Id="rId1" Type="http://schemas.openxmlformats.org/officeDocument/2006/relationships/slideLayout" Target="../slideLayouts/slideLayout7.xml"/><Relationship Id="rId2" Type="http://schemas.openxmlformats.org/officeDocument/2006/relationships/notesSlide" Target="../notesSlides/notesSlide10.xml"/></Relationships>
</file>

<file path=ppt/slides/slide1.xml><?xml version="1.0" encoding="utf-8"?>
<p:sld xmlns:a="http://schemas.openxmlformats.org/drawingml/2006/main" xmlns:p="http://schemas.openxmlformats.org/presentationml/2006/main" xmlns:r="http://schemas.openxmlformats.org/officeDocument/2006/relationships">
  <p:cSld>
    <p:bg>
      <p:bgPr>
        <a:solidFill>
          <a:srgbClr val="FCFCFA"/>
        </a:solidFill>
        <a:effectLst/>
      </p:bgPr>
    </p:bg>
    <p:spTree>
      <p:nvGrpSpPr>
        <p:cNvPr id="1" name=""/>
        <p:cNvGrpSpPr/>
        <p:nvPr/>
      </p:nvGrpSpPr>
      <p:grpSpPr/>
      <p:sp>
        <p:nvSpPr>
          <p:cNvPr id="2" name="Rectangle 1"/>
          <p:cNvSpPr/>
          <p:nvPr/>
        </p:nvSpPr>
        <p:spPr>
          <a:xfrm>
            <a:off x="0" y="0"/>
            <a:ext cx="203200" cy="6858000"/>
          </a:xfrm>
          <a:prstGeom prst="rect">
            <a:avLst/>
          </a:prstGeom>
          <a:solidFill>
            <a:srgbClr val="C2410C"/>
          </a:solidFill>
          <a:ln>
            <a:noFill/>
          </a:ln>
        </p:spPr>
        <p:txBody>
          <a:bodyPr rtlCol="0" anchor="ctr"/>
          <a:lstStyle/>
          <a:p>
            <a:pPr algn="ctr"/>
          </a:p>
        </p:txBody>
      </p:sp>
      <p:sp>
        <p:nvSpPr>
          <p:cNvPr id="3" name="TextBox 2"/>
          <p:cNvSpPr txBox="1"/>
          <p:nvPr/>
        </p:nvSpPr>
        <p:spPr>
          <a:xfrm>
            <a:off x="812800" y="812800"/>
            <a:ext cx="10604500" cy="215900"/>
          </a:xfrm>
          <a:prstGeom prst="rect">
            <a:avLst/>
          </a:prstGeom>
          <a:noFill/>
        </p:spPr>
        <p:txBody>
          <a:bodyPr wrap="square" lIns="0" rIns="0" tIns="0" bIns="0"/>
          <a:lstStyle/>
          <a:p>
            <a:pPr algn="l">
              <a:lnSpc>
                <a:spcPts val="1800"/>
              </a:lnSpc>
            </a:pPr>
            <a:r>
              <a:rPr sz="1500" b="1" i="0" u="none">
                <a:solidFill>
                  <a:srgbClr val="C2410C"/>
                </a:solidFill>
                <a:latin typeface="Arial"/>
              </a:rPr>
              <a:t>Bazy danych · Rok 2 · Lekcja 15</a:t>
            </a:r>
          </a:p>
        </p:txBody>
      </p:sp>
      <p:sp>
        <p:nvSpPr>
          <p:cNvPr id="4" name="TextBox 3"/>
          <p:cNvSpPr txBox="1"/>
          <p:nvPr/>
        </p:nvSpPr>
        <p:spPr>
          <a:xfrm>
            <a:off x="812800" y="2660055"/>
            <a:ext cx="10604500" cy="693341"/>
          </a:xfrm>
          <a:prstGeom prst="rect">
            <a:avLst/>
          </a:prstGeom>
          <a:noFill/>
        </p:spPr>
        <p:txBody>
          <a:bodyPr wrap="square" lIns="0" rIns="0" tIns="0" bIns="0"/>
          <a:lstStyle/>
          <a:p>
            <a:pPr algn="l">
              <a:lnSpc>
                <a:spcPts val="5460"/>
              </a:lnSpc>
            </a:pPr>
            <a:r>
              <a:rPr sz="5200" b="1" i="0" u="none">
                <a:solidFill>
                  <a:srgbClr val="142033"/>
                </a:solidFill>
                <a:latin typeface="Arial"/>
              </a:rPr>
              <a:t>Partycjonowanie tabel</a:t>
            </a:r>
          </a:p>
        </p:txBody>
      </p:sp>
      <p:sp>
        <p:nvSpPr>
          <p:cNvPr id="5" name="TextBox 4"/>
          <p:cNvSpPr txBox="1"/>
          <p:nvPr/>
        </p:nvSpPr>
        <p:spPr>
          <a:xfrm>
            <a:off x="812800" y="3556595"/>
            <a:ext cx="10604500" cy="660400"/>
          </a:xfrm>
          <a:prstGeom prst="rect">
            <a:avLst/>
          </a:prstGeom>
          <a:noFill/>
        </p:spPr>
        <p:txBody>
          <a:bodyPr wrap="square" lIns="0" rIns="0" tIns="0" bIns="0"/>
          <a:lstStyle/>
          <a:p>
            <a:pPr algn="l">
              <a:lnSpc>
                <a:spcPts val="2600"/>
              </a:lnSpc>
            </a:pPr>
            <a:r>
              <a:rPr sz="2000" b="0" i="0" u="none">
                <a:solidFill>
                  <a:srgbClr val="38445A"/>
                </a:solidFill>
                <a:latin typeface="Arial"/>
              </a:rPr>
              <a:t>Jedna tabela, wiele części: RANGE, LIST i HASH, przycinanie partycji i szybkie usuwanie starych danych</a:t>
            </a:r>
          </a:p>
        </p:txBody>
      </p:sp>
      <p:sp>
        <p:nvSpPr>
          <p:cNvPr id="6" name="TextBox 5"/>
          <p:cNvSpPr txBox="1"/>
          <p:nvPr/>
        </p:nvSpPr>
        <p:spPr>
          <a:xfrm>
            <a:off x="812800" y="5848350"/>
            <a:ext cx="10604500" cy="196850"/>
          </a:xfrm>
          <a:prstGeom prst="rect">
            <a:avLst/>
          </a:prstGeom>
          <a:noFill/>
        </p:spPr>
        <p:txBody>
          <a:bodyPr wrap="square" lIns="0" rIns="0" tIns="0" bIns="0"/>
          <a:lstStyle/>
          <a:p>
            <a:pPr algn="l">
              <a:lnSpc>
                <a:spcPts val="1560"/>
              </a:lnSpc>
            </a:pPr>
            <a:r>
              <a:rPr sz="1300" b="0" i="0" u="none">
                <a:solidFill>
                  <a:srgbClr val="5A6475"/>
                </a:solidFill>
                <a:latin typeface="Arial"/>
              </a:rPr>
              <a:t>Technikum · informatyk i programista · MySQL 8.4 / 9.7 LTS i MariaDB · stan wiedzy: październik 2026</a:t>
            </a:r>
          </a:p>
        </p:txBody>
      </p:sp>
    </p:spTree>
  </p:cSld>
  <p:clrMapOvr>
    <a:masterClrMapping/>
  </p:clrMapOvr>
</p:sld>
</file>

<file path=ppt/slides/slide2.xml><?xml version="1.0" encoding="utf-8"?>
<p:sld xmlns:a="http://schemas.openxmlformats.org/drawingml/2006/main" xmlns:p="http://schemas.openxmlformats.org/presentationml/2006/main" xmlns:r="http://schemas.openxmlformats.org/officeDocument/2006/relationships">
  <p:cSld>
    <p:bg>
      <p:bgPr>
        <a:solidFill>
          <a:srgbClr val="FCFCFA"/>
        </a:solidFill>
        <a:effectLst/>
      </p:bgPr>
    </p:bg>
    <p:spTree>
      <p:nvGrpSpPr>
        <p:cNvPr id="1" name=""/>
        <p:cNvGrpSpPr/>
        <p:nvPr/>
      </p:nvGrpSpPr>
      <p:grpSpPr/>
      <p:sp>
        <p:nvSpPr>
          <p:cNvPr id="2" name="TextBox 1"/>
          <p:cNvSpPr txBox="1"/>
          <p:nvPr/>
        </p:nvSpPr>
        <p:spPr>
          <a:xfrm>
            <a:off x="812800" y="711200"/>
            <a:ext cx="10604500" cy="177800"/>
          </a:xfrm>
          <a:prstGeom prst="rect">
            <a:avLst/>
          </a:prstGeom>
          <a:noFill/>
        </p:spPr>
        <p:txBody>
          <a:bodyPr wrap="square" lIns="0" rIns="0" tIns="0" bIns="0"/>
          <a:lstStyle/>
          <a:p>
            <a:pPr algn="l">
              <a:lnSpc>
                <a:spcPts val="1439"/>
              </a:lnSpc>
            </a:pPr>
            <a:r>
              <a:rPr sz="1200" b="1" i="0" u="none" spc="100">
                <a:solidFill>
                  <a:srgbClr val="C2410C"/>
                </a:solidFill>
                <a:latin typeface="Arial"/>
              </a:rPr>
              <a:t>POJĘCIE</a:t>
            </a:r>
          </a:p>
        </p:txBody>
      </p:sp>
      <p:sp>
        <p:nvSpPr>
          <p:cNvPr id="3" name="TextBox 2"/>
          <p:cNvSpPr txBox="1"/>
          <p:nvPr/>
        </p:nvSpPr>
        <p:spPr>
          <a:xfrm>
            <a:off x="812800" y="952500"/>
            <a:ext cx="10604500" cy="446980"/>
          </a:xfrm>
          <a:prstGeom prst="rect">
            <a:avLst/>
          </a:prstGeom>
          <a:noFill/>
        </p:spPr>
        <p:txBody>
          <a:bodyPr wrap="square" lIns="0" rIns="0" tIns="0" bIns="0"/>
          <a:lstStyle/>
          <a:p>
            <a:pPr algn="l">
              <a:lnSpc>
                <a:spcPts val="3520"/>
              </a:lnSpc>
            </a:pPr>
            <a:r>
              <a:rPr sz="3200" b="1" i="0" u="none">
                <a:solidFill>
                  <a:srgbClr val="142033"/>
                </a:solidFill>
                <a:latin typeface="Arial"/>
              </a:rPr>
              <a:t>Partycjonowanie dzieli tabelę na części</a:t>
            </a:r>
          </a:p>
        </p:txBody>
      </p:sp>
      <p:sp>
        <p:nvSpPr>
          <p:cNvPr id="4" name="Rounded Rectangle 3"/>
          <p:cNvSpPr/>
          <p:nvPr/>
        </p:nvSpPr>
        <p:spPr>
          <a:xfrm>
            <a:off x="812800" y="1653480"/>
            <a:ext cx="5130800" cy="1120080"/>
          </a:xfrm>
          <a:prstGeom prst="roundRect">
            <a:avLst>
              <a:gd name="adj" fmla="val 9070"/>
            </a:avLst>
          </a:prstGeom>
          <a:solidFill>
            <a:srgbClr val="F1F4F8"/>
          </a:solidFill>
          <a:ln w="6350">
            <a:solidFill>
              <a:srgbClr val="C9D1DC"/>
            </a:solidFill>
          </a:ln>
        </p:spPr>
        <p:txBody>
          <a:bodyPr rtlCol="0" anchor="ctr"/>
          <a:lstStyle/>
          <a:p>
            <a:pPr algn="ctr"/>
          </a:p>
        </p:txBody>
      </p:sp>
      <p:sp>
        <p:nvSpPr>
          <p:cNvPr id="5" name="TextBox 4"/>
          <p:cNvSpPr txBox="1"/>
          <p:nvPr/>
        </p:nvSpPr>
        <p:spPr>
          <a:xfrm>
            <a:off x="1022350" y="1837630"/>
            <a:ext cx="4749800" cy="243780"/>
          </a:xfrm>
          <a:prstGeom prst="rect">
            <a:avLst/>
          </a:prstGeom>
          <a:noFill/>
        </p:spPr>
        <p:txBody>
          <a:bodyPr wrap="square" lIns="0" rIns="0" tIns="0" bIns="0"/>
          <a:lstStyle/>
          <a:p>
            <a:pPr algn="l">
              <a:lnSpc>
                <a:spcPts val="1920"/>
              </a:lnSpc>
            </a:pPr>
            <a:r>
              <a:rPr sz="1600" b="1" i="0" u="none">
                <a:solidFill>
                  <a:srgbClr val="142033"/>
                </a:solidFill>
                <a:latin typeface="Arial"/>
              </a:rPr>
              <a:t>Partycjonowanie poziome</a:t>
            </a:r>
          </a:p>
        </p:txBody>
      </p:sp>
      <p:sp>
        <p:nvSpPr>
          <p:cNvPr id="6" name="TextBox 5"/>
          <p:cNvSpPr txBox="1"/>
          <p:nvPr/>
        </p:nvSpPr>
        <p:spPr>
          <a:xfrm>
            <a:off x="1022350" y="2144911"/>
            <a:ext cx="4749800" cy="444500"/>
          </a:xfrm>
          <a:prstGeom prst="rect">
            <a:avLst/>
          </a:prstGeom>
          <a:noFill/>
        </p:spPr>
        <p:txBody>
          <a:bodyPr wrap="square" lIns="0" rIns="0" tIns="0" bIns="0"/>
          <a:lstStyle/>
          <a:p>
            <a:pPr algn="l">
              <a:lnSpc>
                <a:spcPts val="1750"/>
              </a:lnSpc>
            </a:pPr>
            <a:r>
              <a:rPr sz="1250" b="0" i="0" u="none">
                <a:solidFill>
                  <a:srgbClr val="38445A"/>
                </a:solidFill>
                <a:latin typeface="Arial"/>
              </a:rPr>
              <a:t>wiersze trafiają do różnych partycji według wartości, np. jeden kwartał = jedna partycja; każda partycja ma wszystkie kolumny</a:t>
            </a:r>
          </a:p>
        </p:txBody>
      </p:sp>
      <p:sp>
        <p:nvSpPr>
          <p:cNvPr id="7" name="Rounded Rectangle 6"/>
          <p:cNvSpPr/>
          <p:nvPr/>
        </p:nvSpPr>
        <p:spPr>
          <a:xfrm>
            <a:off x="812800" y="2925961"/>
            <a:ext cx="5130800" cy="1342330"/>
          </a:xfrm>
          <a:prstGeom prst="roundRect">
            <a:avLst>
              <a:gd name="adj" fmla="val 7568"/>
            </a:avLst>
          </a:prstGeom>
          <a:solidFill>
            <a:srgbClr val="F1F4F8"/>
          </a:solidFill>
          <a:ln w="6350">
            <a:solidFill>
              <a:srgbClr val="C9D1DC"/>
            </a:solidFill>
          </a:ln>
        </p:spPr>
        <p:txBody>
          <a:bodyPr rtlCol="0" anchor="ctr"/>
          <a:lstStyle/>
          <a:p>
            <a:pPr algn="ctr"/>
          </a:p>
        </p:txBody>
      </p:sp>
      <p:sp>
        <p:nvSpPr>
          <p:cNvPr id="8" name="TextBox 7"/>
          <p:cNvSpPr txBox="1"/>
          <p:nvPr/>
        </p:nvSpPr>
        <p:spPr>
          <a:xfrm>
            <a:off x="1022350" y="3110111"/>
            <a:ext cx="4749800" cy="243780"/>
          </a:xfrm>
          <a:prstGeom prst="rect">
            <a:avLst/>
          </a:prstGeom>
          <a:noFill/>
        </p:spPr>
        <p:txBody>
          <a:bodyPr wrap="square" lIns="0" rIns="0" tIns="0" bIns="0"/>
          <a:lstStyle/>
          <a:p>
            <a:pPr algn="l">
              <a:lnSpc>
                <a:spcPts val="1920"/>
              </a:lnSpc>
            </a:pPr>
            <a:r>
              <a:rPr sz="1600" b="1" i="0" u="none">
                <a:solidFill>
                  <a:srgbClr val="142033"/>
                </a:solidFill>
                <a:latin typeface="Arial"/>
              </a:rPr>
              <a:t>Partycjonowanie pionowe</a:t>
            </a:r>
          </a:p>
        </p:txBody>
      </p:sp>
      <p:sp>
        <p:nvSpPr>
          <p:cNvPr id="9" name="TextBox 8"/>
          <p:cNvSpPr txBox="1"/>
          <p:nvPr/>
        </p:nvSpPr>
        <p:spPr>
          <a:xfrm>
            <a:off x="1022350" y="3417391"/>
            <a:ext cx="4749800" cy="666750"/>
          </a:xfrm>
          <a:prstGeom prst="rect">
            <a:avLst/>
          </a:prstGeom>
          <a:noFill/>
        </p:spPr>
        <p:txBody>
          <a:bodyPr wrap="square" lIns="0" rIns="0" tIns="0" bIns="0"/>
          <a:lstStyle/>
          <a:p>
            <a:pPr algn="l">
              <a:lnSpc>
                <a:spcPts val="1750"/>
              </a:lnSpc>
            </a:pPr>
            <a:r>
              <a:rPr sz="1250" b="0" i="0" u="none">
                <a:solidFill>
                  <a:srgbClr val="38445A"/>
                </a:solidFill>
                <a:latin typeface="Arial"/>
              </a:rPr>
              <a:t>kolumny rozdzielone na osobne tabele (np. duże opisy i zdjęcia osobno) — w MySQL robi się to ręcznie, projektując dwie tabele 1:1</a:t>
            </a:r>
          </a:p>
        </p:txBody>
      </p:sp>
      <p:sp>
        <p:nvSpPr>
          <p:cNvPr id="10" name="TextBox 9"/>
          <p:cNvSpPr txBox="1"/>
          <p:nvPr/>
        </p:nvSpPr>
        <p:spPr>
          <a:xfrm>
            <a:off x="6477000" y="1653480"/>
            <a:ext cx="4940300" cy="1425178"/>
          </a:xfrm>
          <a:prstGeom prst="rect">
            <a:avLst/>
          </a:prstGeom>
          <a:noFill/>
        </p:spPr>
        <p:txBody>
          <a:bodyPr wrap="square" lIns="0" rIns="0" tIns="0" bIns="0">
            <a:spAutoFit/>
          </a:bodyPr>
          <a:lstStyle/>
          <a:p>
            <a:pPr algn="l" marL="181610" indent="-181610">
              <a:lnSpc>
                <a:spcPts val="1885"/>
              </a:lnSpc>
              <a:buClr>
                <a:srgbClr val="38445A"/>
              </a:buClr>
              <a:buFont typeface="Arial"/>
              <a:buChar char="•"/>
            </a:pPr>
            <a:r>
              <a:rPr sz="1300" b="0" i="0" u="none">
                <a:solidFill>
                  <a:srgbClr val="38445A"/>
                </a:solidFill>
                <a:latin typeface="Arial"/>
              </a:rPr>
              <a:t>dla aplikacji to nadal </a:t>
            </a:r>
            <a:r>
              <a:rPr sz="1300" b="1" i="0" u="none">
                <a:solidFill>
                  <a:srgbClr val="38445A"/>
                </a:solidFill>
                <a:latin typeface="Arial"/>
              </a:rPr>
              <a:t>jedna tabela</a:t>
            </a:r>
            <a:r>
              <a:rPr sz="1300" b="0" i="0" u="none">
                <a:solidFill>
                  <a:srgbClr val="38445A"/>
                </a:solidFill>
                <a:latin typeface="Arial"/>
              </a:rPr>
              <a:t> — zapytania się nie zmieniają</a:t>
            </a:r>
          </a:p>
          <a:p>
            <a:pPr algn="l" marL="181610" indent="-181610">
              <a:lnSpc>
                <a:spcPts val="1885"/>
              </a:lnSpc>
              <a:spcBef>
                <a:spcPts val="600"/>
              </a:spcBef>
              <a:buClr>
                <a:srgbClr val="38445A"/>
              </a:buClr>
              <a:buFont typeface="Arial"/>
              <a:buChar char="•"/>
            </a:pPr>
            <a:r>
              <a:rPr sz="1300" b="0" i="0" u="none">
                <a:solidFill>
                  <a:srgbClr val="38445A"/>
                </a:solidFill>
                <a:latin typeface="Arial"/>
              </a:rPr>
              <a:t>serwer czyta tylko potrzebne partycje (</a:t>
            </a:r>
            <a:r>
              <a:rPr sz="1300" b="1" i="0" u="none">
                <a:solidFill>
                  <a:srgbClr val="38445A"/>
                </a:solidFill>
                <a:latin typeface="Arial"/>
              </a:rPr>
              <a:t>partition pruning</a:t>
            </a:r>
            <a:r>
              <a:rPr sz="1300" b="0" i="0" u="none">
                <a:solidFill>
                  <a:srgbClr val="38445A"/>
                </a:solidFill>
                <a:latin typeface="Arial"/>
              </a:rPr>
              <a:t>)</a:t>
            </a:r>
          </a:p>
          <a:p>
            <a:pPr algn="l" marL="181610" indent="-181610">
              <a:lnSpc>
                <a:spcPts val="1885"/>
              </a:lnSpc>
              <a:spcBef>
                <a:spcPts val="600"/>
              </a:spcBef>
              <a:buClr>
                <a:srgbClr val="38445A"/>
              </a:buClr>
              <a:buFont typeface="Arial"/>
              <a:buChar char="•"/>
            </a:pPr>
            <a:r>
              <a:rPr sz="1300" b="0" i="0" u="none">
                <a:solidFill>
                  <a:srgbClr val="38445A"/>
                </a:solidFill>
                <a:latin typeface="Arial"/>
              </a:rPr>
              <a:t>stare dane usuwa się jednym poleceniem DROP PARTITION</a:t>
            </a:r>
          </a:p>
          <a:p>
            <a:pPr algn="l" marL="181610" indent="-181610">
              <a:lnSpc>
                <a:spcPts val="1885"/>
              </a:lnSpc>
              <a:spcBef>
                <a:spcPts val="600"/>
              </a:spcBef>
              <a:buClr>
                <a:srgbClr val="38445A"/>
              </a:buClr>
              <a:buFont typeface="Arial"/>
              <a:buChar char="•"/>
            </a:pPr>
            <a:r>
              <a:rPr sz="1300" b="0" i="0" u="none">
                <a:solidFill>
                  <a:srgbClr val="38445A"/>
                </a:solidFill>
                <a:latin typeface="Arial"/>
              </a:rPr>
              <a:t>ma sens przy </a:t>
            </a:r>
            <a:r>
              <a:rPr sz="1300" b="1" i="0" u="none">
                <a:solidFill>
                  <a:srgbClr val="38445A"/>
                </a:solidFill>
                <a:latin typeface="Arial"/>
              </a:rPr>
              <a:t>dużych</a:t>
            </a:r>
            <a:r>
              <a:rPr sz="1300" b="0" i="0" u="none">
                <a:solidFill>
                  <a:srgbClr val="38445A"/>
                </a:solidFill>
                <a:latin typeface="Arial"/>
              </a:rPr>
              <a:t> tabelach: miliony wierszy, logi, pomiary, historia sprzedaży</a:t>
            </a:r>
          </a:p>
        </p:txBody>
      </p:sp>
      <p:sp>
        <p:nvSpPr>
          <p:cNvPr id="11" name="TextBox 10"/>
          <p:cNvSpPr txBox="1"/>
          <p:nvPr/>
        </p:nvSpPr>
        <p:spPr>
          <a:xfrm>
            <a:off x="812800" y="6324600"/>
            <a:ext cx="10604500" cy="177800"/>
          </a:xfrm>
          <a:prstGeom prst="rect">
            <a:avLst/>
          </a:prstGeom>
          <a:noFill/>
        </p:spPr>
        <p:txBody>
          <a:bodyPr wrap="square" lIns="0" rIns="0" tIns="0" bIns="0"/>
          <a:lstStyle/>
          <a:p>
            <a:pPr algn="l">
              <a:lnSpc>
                <a:spcPts val="1439"/>
              </a:lnSpc>
            </a:pPr>
            <a:r>
              <a:rPr sz="1200" b="0" i="0" u="none">
                <a:solidFill>
                  <a:srgbClr val="5A6475"/>
                </a:solidFill>
                <a:latin typeface="Arial"/>
              </a:rPr>
              <a:t>Bazy danych · Rok 2 · Lekcja 15 · Partycjonowanie</a:t>
            </a:r>
          </a:p>
        </p:txBody>
      </p:sp>
    </p:spTree>
  </p:cSld>
  <p:clrMapOvr>
    <a:masterClrMapping/>
  </p:clrMapOvr>
</p:sld>
</file>

<file path=ppt/slides/slide3.xml><?xml version="1.0" encoding="utf-8"?>
<p:sld xmlns:a="http://schemas.openxmlformats.org/drawingml/2006/main" xmlns:p="http://schemas.openxmlformats.org/presentationml/2006/main" xmlns:r="http://schemas.openxmlformats.org/officeDocument/2006/relationships">
  <p:cSld>
    <p:bg>
      <p:bgPr>
        <a:solidFill>
          <a:srgbClr val="FCFCFA"/>
        </a:solidFill>
        <a:effectLst/>
      </p:bgPr>
    </p:bg>
    <p:spTree>
      <p:nvGrpSpPr>
        <p:cNvPr id="1" name=""/>
        <p:cNvGrpSpPr/>
        <p:nvPr/>
      </p:nvGrpSpPr>
      <p:grpSpPr/>
      <p:sp>
        <p:nvSpPr>
          <p:cNvPr id="2" name="TextBox 1"/>
          <p:cNvSpPr txBox="1"/>
          <p:nvPr/>
        </p:nvSpPr>
        <p:spPr>
          <a:xfrm>
            <a:off x="812800" y="711200"/>
            <a:ext cx="10604500" cy="177800"/>
          </a:xfrm>
          <a:prstGeom prst="rect">
            <a:avLst/>
          </a:prstGeom>
          <a:noFill/>
        </p:spPr>
        <p:txBody>
          <a:bodyPr wrap="square" lIns="0" rIns="0" tIns="0" bIns="0"/>
          <a:lstStyle/>
          <a:p>
            <a:pPr algn="l">
              <a:lnSpc>
                <a:spcPts val="1439"/>
              </a:lnSpc>
            </a:pPr>
            <a:r>
              <a:rPr sz="1200" b="1" i="0" u="none" spc="100">
                <a:solidFill>
                  <a:srgbClr val="C2410C"/>
                </a:solidFill>
                <a:latin typeface="Arial"/>
              </a:rPr>
              <a:t>RANGE COLUMNS</a:t>
            </a:r>
          </a:p>
        </p:txBody>
      </p:sp>
      <p:sp>
        <p:nvSpPr>
          <p:cNvPr id="3" name="TextBox 2"/>
          <p:cNvSpPr txBox="1"/>
          <p:nvPr/>
        </p:nvSpPr>
        <p:spPr>
          <a:xfrm>
            <a:off x="812800" y="952500"/>
            <a:ext cx="10604500" cy="446980"/>
          </a:xfrm>
          <a:prstGeom prst="rect">
            <a:avLst/>
          </a:prstGeom>
          <a:noFill/>
        </p:spPr>
        <p:txBody>
          <a:bodyPr wrap="square" lIns="0" rIns="0" tIns="0" bIns="0"/>
          <a:lstStyle/>
          <a:p>
            <a:pPr algn="l">
              <a:lnSpc>
                <a:spcPts val="3520"/>
              </a:lnSpc>
            </a:pPr>
            <a:r>
              <a:rPr sz="3200" b="1" i="0" u="none">
                <a:solidFill>
                  <a:srgbClr val="142033"/>
                </a:solidFill>
                <a:latin typeface="Arial"/>
              </a:rPr>
              <a:t>Partycje według zakresu dat</a:t>
            </a:r>
          </a:p>
        </p:txBody>
      </p:sp>
      <p:sp>
        <p:nvSpPr>
          <p:cNvPr id="4" name="Rounded Rectangle 3"/>
          <p:cNvSpPr/>
          <p:nvPr/>
        </p:nvSpPr>
        <p:spPr>
          <a:xfrm>
            <a:off x="812800" y="1653480"/>
            <a:ext cx="5638800" cy="2830116"/>
          </a:xfrm>
          <a:prstGeom prst="roundRect">
            <a:avLst>
              <a:gd name="adj" fmla="val 2692"/>
            </a:avLst>
          </a:prstGeom>
          <a:solidFill>
            <a:srgbClr val="F3F5F9"/>
          </a:solidFill>
          <a:ln w="6350">
            <a:solidFill>
              <a:srgbClr val="C9D1DC"/>
            </a:solidFill>
          </a:ln>
        </p:spPr>
        <p:txBody>
          <a:bodyPr rtlCol="0" anchor="ctr"/>
          <a:lstStyle/>
          <a:p>
            <a:pPr algn="ctr"/>
          </a:p>
        </p:txBody>
      </p:sp>
      <p:sp>
        <p:nvSpPr>
          <p:cNvPr id="5" name="Rectangle 4"/>
          <p:cNvSpPr/>
          <p:nvPr/>
        </p:nvSpPr>
        <p:spPr>
          <a:xfrm>
            <a:off x="812800" y="1653480"/>
            <a:ext cx="50800" cy="2830116"/>
          </a:xfrm>
          <a:prstGeom prst="rect">
            <a:avLst/>
          </a:prstGeom>
          <a:solidFill>
            <a:srgbClr val="C2410C"/>
          </a:solidFill>
          <a:ln>
            <a:noFill/>
          </a:ln>
        </p:spPr>
        <p:txBody>
          <a:bodyPr rtlCol="0" anchor="ctr"/>
          <a:lstStyle/>
          <a:p>
            <a:pPr algn="ctr"/>
          </a:p>
        </p:txBody>
      </p:sp>
      <p:sp>
        <p:nvSpPr>
          <p:cNvPr id="6" name="TextBox 5"/>
          <p:cNvSpPr txBox="1"/>
          <p:nvPr/>
        </p:nvSpPr>
        <p:spPr>
          <a:xfrm>
            <a:off x="1066800" y="1812230"/>
            <a:ext cx="5213350" cy="193278"/>
          </a:xfrm>
          <a:prstGeom prst="rect">
            <a:avLst/>
          </a:prstGeom>
          <a:noFill/>
        </p:spPr>
        <p:txBody>
          <a:bodyPr wrap="none" lIns="0" rIns="0" tIns="0" bIns="0"/>
          <a:lstStyle/>
          <a:p>
            <a:pPr algn="l">
              <a:lnSpc>
                <a:spcPts val="1522"/>
              </a:lnSpc>
            </a:pPr>
            <a:r>
              <a:rPr sz="1050" b="1" i="0" u="none">
                <a:solidFill>
                  <a:srgbClr val="C2410C"/>
                </a:solidFill>
                <a:latin typeface="Courier New"/>
              </a:rPr>
              <a:t>CREATE</a:t>
            </a:r>
            <a:r>
              <a:rPr sz="1050" b="0" i="0" u="none">
                <a:solidFill>
                  <a:srgbClr val="142033"/>
                </a:solidFill>
                <a:latin typeface="Courier New"/>
              </a:rPr>
              <a:t> </a:t>
            </a:r>
            <a:r>
              <a:rPr sz="1050" b="1" i="0" u="none">
                <a:solidFill>
                  <a:srgbClr val="C2410C"/>
                </a:solidFill>
                <a:latin typeface="Courier New"/>
              </a:rPr>
              <a:t>TABLE</a:t>
            </a:r>
            <a:r>
              <a:rPr sz="1050" b="0" i="0" u="none">
                <a:solidFill>
                  <a:srgbClr val="142033"/>
                </a:solidFill>
                <a:latin typeface="Courier New"/>
              </a:rPr>
              <a:t> odwiedziny_p (</a:t>
            </a:r>
          </a:p>
        </p:txBody>
      </p:sp>
      <p:sp>
        <p:nvSpPr>
          <p:cNvPr id="7" name="TextBox 6"/>
          <p:cNvSpPr txBox="1"/>
          <p:nvPr/>
        </p:nvSpPr>
        <p:spPr>
          <a:xfrm>
            <a:off x="1066800" y="2005509"/>
            <a:ext cx="5213350" cy="193278"/>
          </a:xfrm>
          <a:prstGeom prst="rect">
            <a:avLst/>
          </a:prstGeom>
          <a:noFill/>
        </p:spPr>
        <p:txBody>
          <a:bodyPr wrap="none" lIns="0" rIns="0" tIns="0" bIns="0"/>
          <a:lstStyle/>
          <a:p>
            <a:pPr algn="l">
              <a:lnSpc>
                <a:spcPts val="1522"/>
              </a:lnSpc>
            </a:pPr>
            <a:r>
              <a:rPr sz="1050" b="0" i="0" u="none">
                <a:solidFill>
                  <a:srgbClr val="142033"/>
                </a:solidFill>
                <a:latin typeface="Courier New"/>
              </a:rPr>
              <a:t>  id </a:t>
            </a:r>
            <a:r>
              <a:rPr sz="1050" b="1" i="0" u="none">
                <a:solidFill>
                  <a:srgbClr val="C2410C"/>
                </a:solidFill>
                <a:latin typeface="Courier New"/>
              </a:rPr>
              <a:t>INT</a:t>
            </a:r>
            <a:r>
              <a:rPr sz="1050" b="0" i="0" u="none">
                <a:solidFill>
                  <a:srgbClr val="142033"/>
                </a:solidFill>
                <a:latin typeface="Courier New"/>
              </a:rPr>
              <a:t> </a:t>
            </a:r>
            <a:r>
              <a:rPr sz="1050" b="1" i="0" u="none">
                <a:solidFill>
                  <a:srgbClr val="C2410C"/>
                </a:solidFill>
                <a:latin typeface="Courier New"/>
              </a:rPr>
              <a:t>UNSIGNED</a:t>
            </a:r>
            <a:r>
              <a:rPr sz="1050" b="0" i="0" u="none">
                <a:solidFill>
                  <a:srgbClr val="142033"/>
                </a:solidFill>
                <a:latin typeface="Courier New"/>
              </a:rPr>
              <a:t> </a:t>
            </a:r>
            <a:r>
              <a:rPr sz="1050" b="1" i="0" u="none">
                <a:solidFill>
                  <a:srgbClr val="C2410C"/>
                </a:solidFill>
                <a:latin typeface="Courier New"/>
              </a:rPr>
              <a:t>NOT</a:t>
            </a:r>
            <a:r>
              <a:rPr sz="1050" b="0" i="0" u="none">
                <a:solidFill>
                  <a:srgbClr val="142033"/>
                </a:solidFill>
                <a:latin typeface="Courier New"/>
              </a:rPr>
              <a:t> </a:t>
            </a:r>
            <a:r>
              <a:rPr sz="1050" b="1" i="0" u="none">
                <a:solidFill>
                  <a:srgbClr val="C2410C"/>
                </a:solidFill>
                <a:latin typeface="Courier New"/>
              </a:rPr>
              <a:t>NULL</a:t>
            </a:r>
            <a:r>
              <a:rPr sz="1050" b="0" i="0" u="none">
                <a:solidFill>
                  <a:srgbClr val="142033"/>
                </a:solidFill>
                <a:latin typeface="Courier New"/>
              </a:rPr>
              <a:t> </a:t>
            </a:r>
            <a:r>
              <a:rPr sz="1050" b="1" i="0" u="none">
                <a:solidFill>
                  <a:srgbClr val="C2410C"/>
                </a:solidFill>
                <a:latin typeface="Courier New"/>
              </a:rPr>
              <a:t>AUTO_INCREMENT</a:t>
            </a:r>
            <a:r>
              <a:rPr sz="1050" b="0" i="0" u="none">
                <a:solidFill>
                  <a:srgbClr val="142033"/>
                </a:solidFill>
                <a:latin typeface="Courier New"/>
              </a:rPr>
              <a:t>,</a:t>
            </a:r>
          </a:p>
        </p:txBody>
      </p:sp>
      <p:sp>
        <p:nvSpPr>
          <p:cNvPr id="8" name="TextBox 7"/>
          <p:cNvSpPr txBox="1"/>
          <p:nvPr/>
        </p:nvSpPr>
        <p:spPr>
          <a:xfrm>
            <a:off x="1066800" y="2198787"/>
            <a:ext cx="5213350" cy="193278"/>
          </a:xfrm>
          <a:prstGeom prst="rect">
            <a:avLst/>
          </a:prstGeom>
          <a:noFill/>
        </p:spPr>
        <p:txBody>
          <a:bodyPr wrap="none" lIns="0" rIns="0" tIns="0" bIns="0"/>
          <a:lstStyle/>
          <a:p>
            <a:pPr algn="l">
              <a:lnSpc>
                <a:spcPts val="1522"/>
              </a:lnSpc>
            </a:pPr>
            <a:r>
              <a:rPr sz="1050" b="0" i="0" u="none">
                <a:solidFill>
                  <a:srgbClr val="142033"/>
                </a:solidFill>
                <a:latin typeface="Courier New"/>
              </a:rPr>
              <a:t>  id_klienta </a:t>
            </a:r>
            <a:r>
              <a:rPr sz="1050" b="1" i="0" u="none">
                <a:solidFill>
                  <a:srgbClr val="C2410C"/>
                </a:solidFill>
                <a:latin typeface="Courier New"/>
              </a:rPr>
              <a:t>INT</a:t>
            </a:r>
            <a:r>
              <a:rPr sz="1050" b="0" i="0" u="none">
                <a:solidFill>
                  <a:srgbClr val="142033"/>
                </a:solidFill>
                <a:latin typeface="Courier New"/>
              </a:rPr>
              <a:t> </a:t>
            </a:r>
            <a:r>
              <a:rPr sz="1050" b="1" i="0" u="none">
                <a:solidFill>
                  <a:srgbClr val="C2410C"/>
                </a:solidFill>
                <a:latin typeface="Courier New"/>
              </a:rPr>
              <a:t>UNSIGNED</a:t>
            </a:r>
            <a:r>
              <a:rPr sz="1050" b="0" i="0" u="none">
                <a:solidFill>
                  <a:srgbClr val="142033"/>
                </a:solidFill>
                <a:latin typeface="Courier New"/>
              </a:rPr>
              <a:t> </a:t>
            </a:r>
            <a:r>
              <a:rPr sz="1050" b="1" i="0" u="none">
                <a:solidFill>
                  <a:srgbClr val="C2410C"/>
                </a:solidFill>
                <a:latin typeface="Courier New"/>
              </a:rPr>
              <a:t>NOT</a:t>
            </a:r>
            <a:r>
              <a:rPr sz="1050" b="0" i="0" u="none">
                <a:solidFill>
                  <a:srgbClr val="142033"/>
                </a:solidFill>
                <a:latin typeface="Courier New"/>
              </a:rPr>
              <a:t> </a:t>
            </a:r>
            <a:r>
              <a:rPr sz="1050" b="1" i="0" u="none">
                <a:solidFill>
                  <a:srgbClr val="C2410C"/>
                </a:solidFill>
                <a:latin typeface="Courier New"/>
              </a:rPr>
              <a:t>NULL</a:t>
            </a:r>
            <a:r>
              <a:rPr sz="1050" b="0" i="0" u="none">
                <a:solidFill>
                  <a:srgbClr val="142033"/>
                </a:solidFill>
                <a:latin typeface="Courier New"/>
              </a:rPr>
              <a:t>,</a:t>
            </a:r>
          </a:p>
        </p:txBody>
      </p:sp>
      <p:sp>
        <p:nvSpPr>
          <p:cNvPr id="9" name="TextBox 8"/>
          <p:cNvSpPr txBox="1"/>
          <p:nvPr/>
        </p:nvSpPr>
        <p:spPr>
          <a:xfrm>
            <a:off x="1066800" y="2392065"/>
            <a:ext cx="5213350" cy="193278"/>
          </a:xfrm>
          <a:prstGeom prst="rect">
            <a:avLst/>
          </a:prstGeom>
          <a:noFill/>
        </p:spPr>
        <p:txBody>
          <a:bodyPr wrap="none" lIns="0" rIns="0" tIns="0" bIns="0"/>
          <a:lstStyle/>
          <a:p>
            <a:pPr algn="l">
              <a:lnSpc>
                <a:spcPts val="1522"/>
              </a:lnSpc>
            </a:pPr>
            <a:r>
              <a:rPr sz="1050" b="0" i="0" u="none">
                <a:solidFill>
                  <a:srgbClr val="142033"/>
                </a:solidFill>
                <a:latin typeface="Courier New"/>
              </a:rPr>
              <a:t>  strona </a:t>
            </a:r>
            <a:r>
              <a:rPr sz="1050" b="1" i="0" u="none">
                <a:solidFill>
                  <a:srgbClr val="C2410C"/>
                </a:solidFill>
                <a:latin typeface="Courier New"/>
              </a:rPr>
              <a:t>VARCHAR</a:t>
            </a:r>
            <a:r>
              <a:rPr sz="1050" b="0" i="0" u="none">
                <a:solidFill>
                  <a:srgbClr val="142033"/>
                </a:solidFill>
                <a:latin typeface="Courier New"/>
              </a:rPr>
              <a:t>(</a:t>
            </a:r>
            <a:r>
              <a:rPr sz="1050" b="0" i="0" u="none">
                <a:solidFill>
                  <a:srgbClr val="7C3AED"/>
                </a:solidFill>
                <a:latin typeface="Courier New"/>
              </a:rPr>
              <a:t>60</a:t>
            </a:r>
            <a:r>
              <a:rPr sz="1050" b="0" i="0" u="none">
                <a:solidFill>
                  <a:srgbClr val="142033"/>
                </a:solidFill>
                <a:latin typeface="Courier New"/>
              </a:rPr>
              <a:t>) </a:t>
            </a:r>
            <a:r>
              <a:rPr sz="1050" b="1" i="0" u="none">
                <a:solidFill>
                  <a:srgbClr val="C2410C"/>
                </a:solidFill>
                <a:latin typeface="Courier New"/>
              </a:rPr>
              <a:t>NOT</a:t>
            </a:r>
            <a:r>
              <a:rPr sz="1050" b="0" i="0" u="none">
                <a:solidFill>
                  <a:srgbClr val="142033"/>
                </a:solidFill>
                <a:latin typeface="Courier New"/>
              </a:rPr>
              <a:t> </a:t>
            </a:r>
            <a:r>
              <a:rPr sz="1050" b="1" i="0" u="none">
                <a:solidFill>
                  <a:srgbClr val="C2410C"/>
                </a:solidFill>
                <a:latin typeface="Courier New"/>
              </a:rPr>
              <a:t>NULL</a:t>
            </a:r>
            <a:r>
              <a:rPr sz="1050" b="0" i="0" u="none">
                <a:solidFill>
                  <a:srgbClr val="142033"/>
                </a:solidFill>
                <a:latin typeface="Courier New"/>
              </a:rPr>
              <a:t>,</a:t>
            </a:r>
          </a:p>
        </p:txBody>
      </p:sp>
      <p:sp>
        <p:nvSpPr>
          <p:cNvPr id="10" name="TextBox 9"/>
          <p:cNvSpPr txBox="1"/>
          <p:nvPr/>
        </p:nvSpPr>
        <p:spPr>
          <a:xfrm>
            <a:off x="1066800" y="2585343"/>
            <a:ext cx="5213350" cy="193278"/>
          </a:xfrm>
          <a:prstGeom prst="rect">
            <a:avLst/>
          </a:prstGeom>
          <a:noFill/>
        </p:spPr>
        <p:txBody>
          <a:bodyPr wrap="none" lIns="0" rIns="0" tIns="0" bIns="0"/>
          <a:lstStyle/>
          <a:p>
            <a:pPr algn="l">
              <a:lnSpc>
                <a:spcPts val="1522"/>
              </a:lnSpc>
            </a:pPr>
            <a:r>
              <a:rPr sz="1050" b="0" i="0" u="none">
                <a:solidFill>
                  <a:srgbClr val="142033"/>
                </a:solidFill>
                <a:latin typeface="Courier New"/>
              </a:rPr>
              <a:t>  czas </a:t>
            </a:r>
            <a:r>
              <a:rPr sz="1050" b="1" i="0" u="none">
                <a:solidFill>
                  <a:srgbClr val="C2410C"/>
                </a:solidFill>
                <a:latin typeface="Courier New"/>
              </a:rPr>
              <a:t>DATETIME</a:t>
            </a:r>
            <a:r>
              <a:rPr sz="1050" b="0" i="0" u="none">
                <a:solidFill>
                  <a:srgbClr val="142033"/>
                </a:solidFill>
                <a:latin typeface="Courier New"/>
              </a:rPr>
              <a:t> </a:t>
            </a:r>
            <a:r>
              <a:rPr sz="1050" b="1" i="0" u="none">
                <a:solidFill>
                  <a:srgbClr val="C2410C"/>
                </a:solidFill>
                <a:latin typeface="Courier New"/>
              </a:rPr>
              <a:t>NOT</a:t>
            </a:r>
            <a:r>
              <a:rPr sz="1050" b="0" i="0" u="none">
                <a:solidFill>
                  <a:srgbClr val="142033"/>
                </a:solidFill>
                <a:latin typeface="Courier New"/>
              </a:rPr>
              <a:t> </a:t>
            </a:r>
            <a:r>
              <a:rPr sz="1050" b="1" i="0" u="none">
                <a:solidFill>
                  <a:srgbClr val="C2410C"/>
                </a:solidFill>
                <a:latin typeface="Courier New"/>
              </a:rPr>
              <a:t>NULL</a:t>
            </a:r>
            <a:r>
              <a:rPr sz="1050" b="0" i="0" u="none">
                <a:solidFill>
                  <a:srgbClr val="142033"/>
                </a:solidFill>
                <a:latin typeface="Courier New"/>
              </a:rPr>
              <a:t>,</a:t>
            </a:r>
          </a:p>
        </p:txBody>
      </p:sp>
      <p:sp>
        <p:nvSpPr>
          <p:cNvPr id="11" name="TextBox 10"/>
          <p:cNvSpPr txBox="1"/>
          <p:nvPr/>
        </p:nvSpPr>
        <p:spPr>
          <a:xfrm>
            <a:off x="1066800" y="2778621"/>
            <a:ext cx="5213350" cy="193278"/>
          </a:xfrm>
          <a:prstGeom prst="rect">
            <a:avLst/>
          </a:prstGeom>
          <a:noFill/>
        </p:spPr>
        <p:txBody>
          <a:bodyPr wrap="none" lIns="0" rIns="0" tIns="0" bIns="0"/>
          <a:lstStyle/>
          <a:p>
            <a:pPr algn="l">
              <a:lnSpc>
                <a:spcPts val="1522"/>
              </a:lnSpc>
            </a:pPr>
            <a:r>
              <a:rPr sz="1050" b="0" i="0" u="none">
                <a:solidFill>
                  <a:srgbClr val="142033"/>
                </a:solidFill>
                <a:latin typeface="Courier New"/>
              </a:rPr>
              <a:t>  </a:t>
            </a:r>
            <a:r>
              <a:rPr sz="1050" b="1" i="0" u="none">
                <a:solidFill>
                  <a:srgbClr val="C2410C"/>
                </a:solidFill>
                <a:latin typeface="Courier New"/>
              </a:rPr>
              <a:t>PRIMARY</a:t>
            </a:r>
            <a:r>
              <a:rPr sz="1050" b="0" i="0" u="none">
                <a:solidFill>
                  <a:srgbClr val="142033"/>
                </a:solidFill>
                <a:latin typeface="Courier New"/>
              </a:rPr>
              <a:t> </a:t>
            </a:r>
            <a:r>
              <a:rPr sz="1050" b="1" i="0" u="none">
                <a:solidFill>
                  <a:srgbClr val="C2410C"/>
                </a:solidFill>
                <a:latin typeface="Courier New"/>
              </a:rPr>
              <a:t>KEY</a:t>
            </a:r>
            <a:r>
              <a:rPr sz="1050" b="0" i="0" u="none">
                <a:solidFill>
                  <a:srgbClr val="142033"/>
                </a:solidFill>
                <a:latin typeface="Courier New"/>
              </a:rPr>
              <a:t> (id, czas)</a:t>
            </a:r>
          </a:p>
        </p:txBody>
      </p:sp>
      <p:sp>
        <p:nvSpPr>
          <p:cNvPr id="12" name="TextBox 11"/>
          <p:cNvSpPr txBox="1"/>
          <p:nvPr/>
        </p:nvSpPr>
        <p:spPr>
          <a:xfrm>
            <a:off x="1066800" y="2971899"/>
            <a:ext cx="5213350" cy="193278"/>
          </a:xfrm>
          <a:prstGeom prst="rect">
            <a:avLst/>
          </a:prstGeom>
          <a:noFill/>
        </p:spPr>
        <p:txBody>
          <a:bodyPr wrap="none" lIns="0" rIns="0" tIns="0" bIns="0"/>
          <a:lstStyle/>
          <a:p>
            <a:pPr algn="l">
              <a:lnSpc>
                <a:spcPts val="1522"/>
              </a:lnSpc>
            </a:pPr>
            <a:r>
              <a:rPr sz="1050" b="0" i="0" u="none">
                <a:solidFill>
                  <a:srgbClr val="142033"/>
                </a:solidFill>
                <a:latin typeface="Courier New"/>
              </a:rPr>
              <a:t>)</a:t>
            </a:r>
          </a:p>
        </p:txBody>
      </p:sp>
      <p:sp>
        <p:nvSpPr>
          <p:cNvPr id="13" name="TextBox 12"/>
          <p:cNvSpPr txBox="1"/>
          <p:nvPr/>
        </p:nvSpPr>
        <p:spPr>
          <a:xfrm>
            <a:off x="1066800" y="3165177"/>
            <a:ext cx="5213350" cy="193278"/>
          </a:xfrm>
          <a:prstGeom prst="rect">
            <a:avLst/>
          </a:prstGeom>
          <a:noFill/>
        </p:spPr>
        <p:txBody>
          <a:bodyPr wrap="none" lIns="0" rIns="0" tIns="0" bIns="0"/>
          <a:lstStyle/>
          <a:p>
            <a:pPr algn="l">
              <a:lnSpc>
                <a:spcPts val="1522"/>
              </a:lnSpc>
            </a:pPr>
            <a:r>
              <a:rPr sz="1050" b="1" i="0" u="none">
                <a:solidFill>
                  <a:srgbClr val="C2410C"/>
                </a:solidFill>
                <a:latin typeface="Courier New"/>
              </a:rPr>
              <a:t>PARTITION</a:t>
            </a:r>
            <a:r>
              <a:rPr sz="1050" b="0" i="0" u="none">
                <a:solidFill>
                  <a:srgbClr val="142033"/>
                </a:solidFill>
                <a:latin typeface="Courier New"/>
              </a:rPr>
              <a:t> </a:t>
            </a:r>
            <a:r>
              <a:rPr sz="1050" b="1" i="0" u="none">
                <a:solidFill>
                  <a:srgbClr val="C2410C"/>
                </a:solidFill>
                <a:latin typeface="Courier New"/>
              </a:rPr>
              <a:t>BY</a:t>
            </a:r>
            <a:r>
              <a:rPr sz="1050" b="0" i="0" u="none">
                <a:solidFill>
                  <a:srgbClr val="142033"/>
                </a:solidFill>
                <a:latin typeface="Courier New"/>
              </a:rPr>
              <a:t> </a:t>
            </a:r>
            <a:r>
              <a:rPr sz="1050" b="1" i="0" u="none">
                <a:solidFill>
                  <a:srgbClr val="C2410C"/>
                </a:solidFill>
                <a:latin typeface="Courier New"/>
              </a:rPr>
              <a:t>RANGE</a:t>
            </a:r>
            <a:r>
              <a:rPr sz="1050" b="0" i="0" u="none">
                <a:solidFill>
                  <a:srgbClr val="142033"/>
                </a:solidFill>
                <a:latin typeface="Courier New"/>
              </a:rPr>
              <a:t> </a:t>
            </a:r>
            <a:r>
              <a:rPr sz="1050" b="1" i="0" u="none">
                <a:solidFill>
                  <a:srgbClr val="C2410C"/>
                </a:solidFill>
                <a:latin typeface="Courier New"/>
              </a:rPr>
              <a:t>COLUMNS</a:t>
            </a:r>
            <a:r>
              <a:rPr sz="1050" b="0" i="0" u="none">
                <a:solidFill>
                  <a:srgbClr val="142033"/>
                </a:solidFill>
                <a:latin typeface="Courier New"/>
              </a:rPr>
              <a:t> (czas) (</a:t>
            </a:r>
          </a:p>
        </p:txBody>
      </p:sp>
      <p:sp>
        <p:nvSpPr>
          <p:cNvPr id="14" name="TextBox 13"/>
          <p:cNvSpPr txBox="1"/>
          <p:nvPr/>
        </p:nvSpPr>
        <p:spPr>
          <a:xfrm>
            <a:off x="1066800" y="3358455"/>
            <a:ext cx="5213350" cy="193278"/>
          </a:xfrm>
          <a:prstGeom prst="rect">
            <a:avLst/>
          </a:prstGeom>
          <a:noFill/>
        </p:spPr>
        <p:txBody>
          <a:bodyPr wrap="none" lIns="0" rIns="0" tIns="0" bIns="0"/>
          <a:lstStyle/>
          <a:p>
            <a:pPr algn="l">
              <a:lnSpc>
                <a:spcPts val="1522"/>
              </a:lnSpc>
            </a:pPr>
            <a:r>
              <a:rPr sz="1050" b="0" i="0" u="none">
                <a:solidFill>
                  <a:srgbClr val="142033"/>
                </a:solidFill>
                <a:latin typeface="Courier New"/>
              </a:rPr>
              <a:t>  </a:t>
            </a:r>
            <a:r>
              <a:rPr sz="1050" b="1" i="0" u="none">
                <a:solidFill>
                  <a:srgbClr val="C2410C"/>
                </a:solidFill>
                <a:latin typeface="Courier New"/>
              </a:rPr>
              <a:t>PARTITION</a:t>
            </a:r>
            <a:r>
              <a:rPr sz="1050" b="0" i="0" u="none">
                <a:solidFill>
                  <a:srgbClr val="142033"/>
                </a:solidFill>
                <a:latin typeface="Courier New"/>
              </a:rPr>
              <a:t> p2026q1 </a:t>
            </a:r>
            <a:r>
              <a:rPr sz="1050" b="1" i="0" u="none">
                <a:solidFill>
                  <a:srgbClr val="C2410C"/>
                </a:solidFill>
                <a:latin typeface="Courier New"/>
              </a:rPr>
              <a:t>VALUES</a:t>
            </a:r>
            <a:r>
              <a:rPr sz="1050" b="0" i="0" u="none">
                <a:solidFill>
                  <a:srgbClr val="142033"/>
                </a:solidFill>
                <a:latin typeface="Courier New"/>
              </a:rPr>
              <a:t> </a:t>
            </a:r>
            <a:r>
              <a:rPr sz="1050" b="1" i="0" u="none">
                <a:solidFill>
                  <a:srgbClr val="C2410C"/>
                </a:solidFill>
                <a:latin typeface="Courier New"/>
              </a:rPr>
              <a:t>LESS</a:t>
            </a:r>
            <a:r>
              <a:rPr sz="1050" b="0" i="0" u="none">
                <a:solidFill>
                  <a:srgbClr val="142033"/>
                </a:solidFill>
                <a:latin typeface="Courier New"/>
              </a:rPr>
              <a:t> </a:t>
            </a:r>
            <a:r>
              <a:rPr sz="1050" b="1" i="0" u="none">
                <a:solidFill>
                  <a:srgbClr val="C2410C"/>
                </a:solidFill>
                <a:latin typeface="Courier New"/>
              </a:rPr>
              <a:t>THAN</a:t>
            </a:r>
            <a:r>
              <a:rPr sz="1050" b="0" i="0" u="none">
                <a:solidFill>
                  <a:srgbClr val="142033"/>
                </a:solidFill>
                <a:latin typeface="Courier New"/>
              </a:rPr>
              <a:t> (</a:t>
            </a:r>
            <a:r>
              <a:rPr sz="1050" b="0" i="0" u="none">
                <a:solidFill>
                  <a:srgbClr val="0B7A3B"/>
                </a:solidFill>
                <a:latin typeface="Courier New"/>
              </a:rPr>
              <a:t>'2026-04-01'</a:t>
            </a:r>
            <a:r>
              <a:rPr sz="1050" b="0" i="0" u="none">
                <a:solidFill>
                  <a:srgbClr val="142033"/>
                </a:solidFill>
                <a:latin typeface="Courier New"/>
              </a:rPr>
              <a:t>),</a:t>
            </a:r>
          </a:p>
        </p:txBody>
      </p:sp>
      <p:sp>
        <p:nvSpPr>
          <p:cNvPr id="15" name="TextBox 14"/>
          <p:cNvSpPr txBox="1"/>
          <p:nvPr/>
        </p:nvSpPr>
        <p:spPr>
          <a:xfrm>
            <a:off x="1066800" y="3551734"/>
            <a:ext cx="5213350" cy="193278"/>
          </a:xfrm>
          <a:prstGeom prst="rect">
            <a:avLst/>
          </a:prstGeom>
          <a:noFill/>
        </p:spPr>
        <p:txBody>
          <a:bodyPr wrap="none" lIns="0" rIns="0" tIns="0" bIns="0"/>
          <a:lstStyle/>
          <a:p>
            <a:pPr algn="l">
              <a:lnSpc>
                <a:spcPts val="1522"/>
              </a:lnSpc>
            </a:pPr>
            <a:r>
              <a:rPr sz="1050" b="0" i="0" u="none">
                <a:solidFill>
                  <a:srgbClr val="142033"/>
                </a:solidFill>
                <a:latin typeface="Courier New"/>
              </a:rPr>
              <a:t>  </a:t>
            </a:r>
            <a:r>
              <a:rPr sz="1050" b="1" i="0" u="none">
                <a:solidFill>
                  <a:srgbClr val="C2410C"/>
                </a:solidFill>
                <a:latin typeface="Courier New"/>
              </a:rPr>
              <a:t>PARTITION</a:t>
            </a:r>
            <a:r>
              <a:rPr sz="1050" b="0" i="0" u="none">
                <a:solidFill>
                  <a:srgbClr val="142033"/>
                </a:solidFill>
                <a:latin typeface="Courier New"/>
              </a:rPr>
              <a:t> p2026q2 </a:t>
            </a:r>
            <a:r>
              <a:rPr sz="1050" b="1" i="0" u="none">
                <a:solidFill>
                  <a:srgbClr val="C2410C"/>
                </a:solidFill>
                <a:latin typeface="Courier New"/>
              </a:rPr>
              <a:t>VALUES</a:t>
            </a:r>
            <a:r>
              <a:rPr sz="1050" b="0" i="0" u="none">
                <a:solidFill>
                  <a:srgbClr val="142033"/>
                </a:solidFill>
                <a:latin typeface="Courier New"/>
              </a:rPr>
              <a:t> </a:t>
            </a:r>
            <a:r>
              <a:rPr sz="1050" b="1" i="0" u="none">
                <a:solidFill>
                  <a:srgbClr val="C2410C"/>
                </a:solidFill>
                <a:latin typeface="Courier New"/>
              </a:rPr>
              <a:t>LESS</a:t>
            </a:r>
            <a:r>
              <a:rPr sz="1050" b="0" i="0" u="none">
                <a:solidFill>
                  <a:srgbClr val="142033"/>
                </a:solidFill>
                <a:latin typeface="Courier New"/>
              </a:rPr>
              <a:t> </a:t>
            </a:r>
            <a:r>
              <a:rPr sz="1050" b="1" i="0" u="none">
                <a:solidFill>
                  <a:srgbClr val="C2410C"/>
                </a:solidFill>
                <a:latin typeface="Courier New"/>
              </a:rPr>
              <a:t>THAN</a:t>
            </a:r>
            <a:r>
              <a:rPr sz="1050" b="0" i="0" u="none">
                <a:solidFill>
                  <a:srgbClr val="142033"/>
                </a:solidFill>
                <a:latin typeface="Courier New"/>
              </a:rPr>
              <a:t> (</a:t>
            </a:r>
            <a:r>
              <a:rPr sz="1050" b="0" i="0" u="none">
                <a:solidFill>
                  <a:srgbClr val="0B7A3B"/>
                </a:solidFill>
                <a:latin typeface="Courier New"/>
              </a:rPr>
              <a:t>'2026-07-01'</a:t>
            </a:r>
            <a:r>
              <a:rPr sz="1050" b="0" i="0" u="none">
                <a:solidFill>
                  <a:srgbClr val="142033"/>
                </a:solidFill>
                <a:latin typeface="Courier New"/>
              </a:rPr>
              <a:t>),</a:t>
            </a:r>
          </a:p>
        </p:txBody>
      </p:sp>
      <p:sp>
        <p:nvSpPr>
          <p:cNvPr id="16" name="TextBox 15"/>
          <p:cNvSpPr txBox="1"/>
          <p:nvPr/>
        </p:nvSpPr>
        <p:spPr>
          <a:xfrm>
            <a:off x="1066800" y="3745012"/>
            <a:ext cx="5213350" cy="193278"/>
          </a:xfrm>
          <a:prstGeom prst="rect">
            <a:avLst/>
          </a:prstGeom>
          <a:noFill/>
        </p:spPr>
        <p:txBody>
          <a:bodyPr wrap="none" lIns="0" rIns="0" tIns="0" bIns="0"/>
          <a:lstStyle/>
          <a:p>
            <a:pPr algn="l">
              <a:lnSpc>
                <a:spcPts val="1522"/>
              </a:lnSpc>
            </a:pPr>
            <a:r>
              <a:rPr sz="1050" b="0" i="0" u="none">
                <a:solidFill>
                  <a:srgbClr val="142033"/>
                </a:solidFill>
                <a:latin typeface="Courier New"/>
              </a:rPr>
              <a:t>  </a:t>
            </a:r>
            <a:r>
              <a:rPr sz="1050" b="1" i="0" u="none">
                <a:solidFill>
                  <a:srgbClr val="C2410C"/>
                </a:solidFill>
                <a:latin typeface="Courier New"/>
              </a:rPr>
              <a:t>PARTITION</a:t>
            </a:r>
            <a:r>
              <a:rPr sz="1050" b="0" i="0" u="none">
                <a:solidFill>
                  <a:srgbClr val="142033"/>
                </a:solidFill>
                <a:latin typeface="Courier New"/>
              </a:rPr>
              <a:t> p2026q3 </a:t>
            </a:r>
            <a:r>
              <a:rPr sz="1050" b="1" i="0" u="none">
                <a:solidFill>
                  <a:srgbClr val="C2410C"/>
                </a:solidFill>
                <a:latin typeface="Courier New"/>
              </a:rPr>
              <a:t>VALUES</a:t>
            </a:r>
            <a:r>
              <a:rPr sz="1050" b="0" i="0" u="none">
                <a:solidFill>
                  <a:srgbClr val="142033"/>
                </a:solidFill>
                <a:latin typeface="Courier New"/>
              </a:rPr>
              <a:t> </a:t>
            </a:r>
            <a:r>
              <a:rPr sz="1050" b="1" i="0" u="none">
                <a:solidFill>
                  <a:srgbClr val="C2410C"/>
                </a:solidFill>
                <a:latin typeface="Courier New"/>
              </a:rPr>
              <a:t>LESS</a:t>
            </a:r>
            <a:r>
              <a:rPr sz="1050" b="0" i="0" u="none">
                <a:solidFill>
                  <a:srgbClr val="142033"/>
                </a:solidFill>
                <a:latin typeface="Courier New"/>
              </a:rPr>
              <a:t> </a:t>
            </a:r>
            <a:r>
              <a:rPr sz="1050" b="1" i="0" u="none">
                <a:solidFill>
                  <a:srgbClr val="C2410C"/>
                </a:solidFill>
                <a:latin typeface="Courier New"/>
              </a:rPr>
              <a:t>THAN</a:t>
            </a:r>
            <a:r>
              <a:rPr sz="1050" b="0" i="0" u="none">
                <a:solidFill>
                  <a:srgbClr val="142033"/>
                </a:solidFill>
                <a:latin typeface="Courier New"/>
              </a:rPr>
              <a:t> (</a:t>
            </a:r>
            <a:r>
              <a:rPr sz="1050" b="0" i="0" u="none">
                <a:solidFill>
                  <a:srgbClr val="0B7A3B"/>
                </a:solidFill>
                <a:latin typeface="Courier New"/>
              </a:rPr>
              <a:t>'2026-10-01'</a:t>
            </a:r>
            <a:r>
              <a:rPr sz="1050" b="0" i="0" u="none">
                <a:solidFill>
                  <a:srgbClr val="142033"/>
                </a:solidFill>
                <a:latin typeface="Courier New"/>
              </a:rPr>
              <a:t>),</a:t>
            </a:r>
          </a:p>
        </p:txBody>
      </p:sp>
      <p:sp>
        <p:nvSpPr>
          <p:cNvPr id="17" name="TextBox 16"/>
          <p:cNvSpPr txBox="1"/>
          <p:nvPr/>
        </p:nvSpPr>
        <p:spPr>
          <a:xfrm>
            <a:off x="1066800" y="3938290"/>
            <a:ext cx="5213350" cy="193278"/>
          </a:xfrm>
          <a:prstGeom prst="rect">
            <a:avLst/>
          </a:prstGeom>
          <a:noFill/>
        </p:spPr>
        <p:txBody>
          <a:bodyPr wrap="none" lIns="0" rIns="0" tIns="0" bIns="0"/>
          <a:lstStyle/>
          <a:p>
            <a:pPr algn="l">
              <a:lnSpc>
                <a:spcPts val="1522"/>
              </a:lnSpc>
            </a:pPr>
            <a:r>
              <a:rPr sz="1050" b="0" i="0" u="none">
                <a:solidFill>
                  <a:srgbClr val="142033"/>
                </a:solidFill>
                <a:latin typeface="Courier New"/>
              </a:rPr>
              <a:t>  </a:t>
            </a:r>
            <a:r>
              <a:rPr sz="1050" b="1" i="0" u="none">
                <a:solidFill>
                  <a:srgbClr val="C2410C"/>
                </a:solidFill>
                <a:latin typeface="Courier New"/>
              </a:rPr>
              <a:t>PARTITION</a:t>
            </a:r>
            <a:r>
              <a:rPr sz="1050" b="0" i="0" u="none">
                <a:solidFill>
                  <a:srgbClr val="142033"/>
                </a:solidFill>
                <a:latin typeface="Courier New"/>
              </a:rPr>
              <a:t> pmax    </a:t>
            </a:r>
            <a:r>
              <a:rPr sz="1050" b="1" i="0" u="none">
                <a:solidFill>
                  <a:srgbClr val="C2410C"/>
                </a:solidFill>
                <a:latin typeface="Courier New"/>
              </a:rPr>
              <a:t>VALUES</a:t>
            </a:r>
            <a:r>
              <a:rPr sz="1050" b="0" i="0" u="none">
                <a:solidFill>
                  <a:srgbClr val="142033"/>
                </a:solidFill>
                <a:latin typeface="Courier New"/>
              </a:rPr>
              <a:t> </a:t>
            </a:r>
            <a:r>
              <a:rPr sz="1050" b="1" i="0" u="none">
                <a:solidFill>
                  <a:srgbClr val="C2410C"/>
                </a:solidFill>
                <a:latin typeface="Courier New"/>
              </a:rPr>
              <a:t>LESS</a:t>
            </a:r>
            <a:r>
              <a:rPr sz="1050" b="0" i="0" u="none">
                <a:solidFill>
                  <a:srgbClr val="142033"/>
                </a:solidFill>
                <a:latin typeface="Courier New"/>
              </a:rPr>
              <a:t> </a:t>
            </a:r>
            <a:r>
              <a:rPr sz="1050" b="1" i="0" u="none">
                <a:solidFill>
                  <a:srgbClr val="C2410C"/>
                </a:solidFill>
                <a:latin typeface="Courier New"/>
              </a:rPr>
              <a:t>THAN</a:t>
            </a:r>
            <a:r>
              <a:rPr sz="1050" b="0" i="0" u="none">
                <a:solidFill>
                  <a:srgbClr val="142033"/>
                </a:solidFill>
                <a:latin typeface="Courier New"/>
              </a:rPr>
              <a:t> (</a:t>
            </a:r>
            <a:r>
              <a:rPr sz="1050" b="1" i="0" u="none">
                <a:solidFill>
                  <a:srgbClr val="C2410C"/>
                </a:solidFill>
                <a:latin typeface="Courier New"/>
              </a:rPr>
              <a:t>MAXVALUE</a:t>
            </a:r>
            <a:r>
              <a:rPr sz="1050" b="0" i="0" u="none">
                <a:solidFill>
                  <a:srgbClr val="142033"/>
                </a:solidFill>
                <a:latin typeface="Courier New"/>
              </a:rPr>
              <a:t>)</a:t>
            </a:r>
          </a:p>
        </p:txBody>
      </p:sp>
      <p:sp>
        <p:nvSpPr>
          <p:cNvPr id="18" name="TextBox 17"/>
          <p:cNvSpPr txBox="1"/>
          <p:nvPr/>
        </p:nvSpPr>
        <p:spPr>
          <a:xfrm>
            <a:off x="1066800" y="4131568"/>
            <a:ext cx="5213350" cy="193278"/>
          </a:xfrm>
          <a:prstGeom prst="rect">
            <a:avLst/>
          </a:prstGeom>
          <a:noFill/>
        </p:spPr>
        <p:txBody>
          <a:bodyPr wrap="none" lIns="0" rIns="0" tIns="0" bIns="0"/>
          <a:lstStyle/>
          <a:p>
            <a:pPr algn="l">
              <a:lnSpc>
                <a:spcPts val="1522"/>
              </a:lnSpc>
            </a:pPr>
            <a:r>
              <a:rPr sz="1050" b="0" i="0" u="none">
                <a:solidFill>
                  <a:srgbClr val="142033"/>
                </a:solidFill>
                <a:latin typeface="Courier New"/>
              </a:rPr>
              <a:t>);</a:t>
            </a:r>
          </a:p>
        </p:txBody>
      </p:sp>
      <p:sp>
        <p:nvSpPr>
          <p:cNvPr id="19" name="TextBox 18"/>
          <p:cNvSpPr txBox="1"/>
          <p:nvPr/>
        </p:nvSpPr>
        <p:spPr>
          <a:xfrm>
            <a:off x="6756400" y="1653480"/>
            <a:ext cx="4660900" cy="177800"/>
          </a:xfrm>
          <a:prstGeom prst="rect">
            <a:avLst/>
          </a:prstGeom>
          <a:noFill/>
        </p:spPr>
        <p:txBody>
          <a:bodyPr wrap="square" lIns="0" rIns="0" tIns="0" bIns="0"/>
          <a:lstStyle/>
          <a:p>
            <a:pPr algn="l">
              <a:lnSpc>
                <a:spcPts val="1439"/>
              </a:lnSpc>
            </a:pPr>
            <a:r>
              <a:rPr sz="1200" b="1" i="0" u="none">
                <a:solidFill>
                  <a:srgbClr val="5A6475"/>
                </a:solidFill>
                <a:latin typeface="Arial"/>
              </a:rPr>
              <a:t>Po wstawieniu miliona wierszy</a:t>
            </a:r>
          </a:p>
        </p:txBody>
      </p:sp>
      <p:graphicFrame>
        <p:nvGraphicFramePr>
          <p:cNvPr id="20" name="Table 19"/>
          <p:cNvGraphicFramePr>
            <a:graphicFrameLocks noGrp="1"/>
          </p:cNvGraphicFramePr>
          <p:nvPr/>
        </p:nvGraphicFramePr>
        <p:xfrm>
          <a:off x="6756400" y="1894780"/>
          <a:ext cx="4622800" cy="1377750"/>
        </p:xfrm>
        <a:graphic>
          <a:graphicData uri="http://schemas.openxmlformats.org/drawingml/2006/table">
            <a:tbl>
              <a:tblPr firstRow="0" bandRow="0">
                <a:tableStyleId>{2D5ABB26-0587-4C30-8999-92F81FD0307C}</a:tableStyleId>
              </a:tblPr>
              <a:tblGrid>
                <a:gridCol w="2552105"/>
                <a:gridCol w="2070695"/>
              </a:tblGrid>
              <a:tr h="279995">
                <a:tc>
                  <a:txBody>
                    <a:bodyPr wrap="square"/>
                    <a:lstStyle/>
                    <a:p>
                      <a:pPr algn="l">
                        <a:lnSpc>
                          <a:spcPts val="1380"/>
                        </a:lnSpc>
                      </a:pPr>
                      <a:r>
                        <a:rPr sz="1150" b="1" i="0" u="none">
                          <a:solidFill>
                            <a:srgbClr val="142033"/>
                          </a:solidFill>
                          <a:latin typeface="Arial"/>
                        </a:rPr>
                        <a:t>PARTITION_NAME</a:t>
                      </a:r>
                    </a:p>
                  </a:txBody>
                  <a:tcPr marL="87630" marT="51118" marR="87630" marB="51118" anchor="t">
                    <a:lnL w="0">
                      <a:noFill/>
                    </a:lnL>
                    <a:lnR w="0">
                      <a:noFill/>
                    </a:lnR>
                    <a:lnT w="0">
                      <a:noFill/>
                    </a:lnT>
                    <a:lnB w="12700">
                      <a:solidFill>
                        <a:srgbClr val="C2410C"/>
                      </a:solidFill>
                    </a:lnB>
                    <a:noFill/>
                  </a:tcPr>
                </a:tc>
                <a:tc>
                  <a:txBody>
                    <a:bodyPr wrap="square"/>
                    <a:lstStyle/>
                    <a:p>
                      <a:pPr algn="l">
                        <a:lnSpc>
                          <a:spcPts val="1380"/>
                        </a:lnSpc>
                      </a:pPr>
                      <a:r>
                        <a:rPr sz="1150" b="1" i="0" u="none">
                          <a:solidFill>
                            <a:srgbClr val="142033"/>
                          </a:solidFill>
                          <a:latin typeface="Arial"/>
                        </a:rPr>
                        <a:t>TABLE_ROWS</a:t>
                      </a:r>
                    </a:p>
                  </a:txBody>
                  <a:tcPr marL="87630" marT="51118" marR="87630" marB="51118" anchor="t">
                    <a:lnL w="0">
                      <a:noFill/>
                    </a:lnL>
                    <a:lnR w="0">
                      <a:noFill/>
                    </a:lnR>
                    <a:lnT w="0">
                      <a:noFill/>
                    </a:lnT>
                    <a:lnB w="12700">
                      <a:solidFill>
                        <a:srgbClr val="C2410C"/>
                      </a:solidFill>
                    </a:lnB>
                    <a:noFill/>
                  </a:tcPr>
                </a:tc>
              </a:tr>
              <a:tr h="276820">
                <a:tc>
                  <a:txBody>
                    <a:bodyPr wrap="square"/>
                    <a:lstStyle/>
                    <a:p>
                      <a:pPr algn="l">
                        <a:lnSpc>
                          <a:spcPts val="1380"/>
                        </a:lnSpc>
                      </a:pPr>
                      <a:r>
                        <a:rPr sz="1150" b="0" i="0" u="none">
                          <a:solidFill>
                            <a:srgbClr val="38445A"/>
                          </a:solidFill>
                          <a:latin typeface="Courier New"/>
                        </a:rPr>
                        <a:t>p2026q1</a:t>
                      </a:r>
                    </a:p>
                  </a:txBody>
                  <a:tcPr marL="87630" marT="51118" marR="87630" marB="51118" anchor="t">
                    <a:lnL w="0">
                      <a:noFill/>
                    </a:lnL>
                    <a:lnR w="0">
                      <a:noFill/>
                    </a:lnR>
                    <a:lnT w="0">
                      <a:noFill/>
                    </a:lnT>
                    <a:lnB w="6350">
                      <a:solidFill>
                        <a:srgbClr val="C9D1DC"/>
                      </a:solidFill>
                    </a:lnB>
                    <a:noFill/>
                  </a:tcPr>
                </a:tc>
                <a:tc>
                  <a:txBody>
                    <a:bodyPr wrap="square"/>
                    <a:lstStyle/>
                    <a:p>
                      <a:pPr algn="l">
                        <a:lnSpc>
                          <a:spcPts val="1380"/>
                        </a:lnSpc>
                      </a:pPr>
                      <a:r>
                        <a:rPr sz="1150" b="0" i="0" u="none">
                          <a:solidFill>
                            <a:srgbClr val="38445A"/>
                          </a:solidFill>
                          <a:latin typeface="Courier New"/>
                        </a:rPr>
                        <a:t>419508</a:t>
                      </a:r>
                    </a:p>
                  </a:txBody>
                  <a:tcPr marL="87630" marT="51118" marR="87630" marB="51118" anchor="t">
                    <a:lnL w="0">
                      <a:noFill/>
                    </a:lnL>
                    <a:lnR w="0">
                      <a:noFill/>
                    </a:lnR>
                    <a:lnT w="0">
                      <a:noFill/>
                    </a:lnT>
                    <a:lnB w="6350">
                      <a:solidFill>
                        <a:srgbClr val="C9D1DC"/>
                      </a:solidFill>
                    </a:lnB>
                    <a:noFill/>
                  </a:tcPr>
                </a:tc>
              </a:tr>
              <a:tr h="273645">
                <a:tc>
                  <a:txBody>
                    <a:bodyPr wrap="square"/>
                    <a:lstStyle/>
                    <a:p>
                      <a:pPr algn="l">
                        <a:lnSpc>
                          <a:spcPts val="1380"/>
                        </a:lnSpc>
                      </a:pPr>
                      <a:r>
                        <a:rPr sz="1150" b="0" i="0" u="none">
                          <a:solidFill>
                            <a:srgbClr val="38445A"/>
                          </a:solidFill>
                          <a:latin typeface="Courier New"/>
                        </a:rPr>
                        <a:t>p2026q2</a:t>
                      </a:r>
                    </a:p>
                  </a:txBody>
                  <a:tcPr marL="87630" marT="51118" marR="87630" marB="51118" anchor="t">
                    <a:lnL w="0">
                      <a:noFill/>
                    </a:lnL>
                    <a:lnR w="0">
                      <a:noFill/>
                    </a:lnR>
                    <a:lnT w="0">
                      <a:noFill/>
                    </a:lnT>
                    <a:lnB w="6350">
                      <a:solidFill>
                        <a:srgbClr val="C9D1DC"/>
                      </a:solidFill>
                    </a:lnB>
                    <a:noFill/>
                  </a:tcPr>
                </a:tc>
                <a:tc>
                  <a:txBody>
                    <a:bodyPr wrap="square"/>
                    <a:lstStyle/>
                    <a:p>
                      <a:pPr algn="l">
                        <a:lnSpc>
                          <a:spcPts val="1380"/>
                        </a:lnSpc>
                      </a:pPr>
                      <a:r>
                        <a:rPr sz="1150" b="0" i="0" u="none">
                          <a:solidFill>
                            <a:srgbClr val="38445A"/>
                          </a:solidFill>
                          <a:latin typeface="Courier New"/>
                        </a:rPr>
                        <a:t>364167</a:t>
                      </a:r>
                    </a:p>
                  </a:txBody>
                  <a:tcPr marL="87630" marT="51118" marR="87630" marB="51118" anchor="t">
                    <a:lnL w="0">
                      <a:noFill/>
                    </a:lnL>
                    <a:lnR w="0">
                      <a:noFill/>
                    </a:lnR>
                    <a:lnT w="0">
                      <a:noFill/>
                    </a:lnT>
                    <a:lnB w="6350">
                      <a:solidFill>
                        <a:srgbClr val="C9D1DC"/>
                      </a:solidFill>
                    </a:lnB>
                    <a:noFill/>
                  </a:tcPr>
                </a:tc>
              </a:tr>
              <a:tr h="273645">
                <a:tc>
                  <a:txBody>
                    <a:bodyPr wrap="square"/>
                    <a:lstStyle/>
                    <a:p>
                      <a:pPr algn="l">
                        <a:lnSpc>
                          <a:spcPts val="1380"/>
                        </a:lnSpc>
                      </a:pPr>
                      <a:r>
                        <a:rPr sz="1150" b="0" i="0" u="none">
                          <a:solidFill>
                            <a:srgbClr val="38445A"/>
                          </a:solidFill>
                          <a:latin typeface="Courier New"/>
                        </a:rPr>
                        <a:t>p2026q3</a:t>
                      </a:r>
                    </a:p>
                  </a:txBody>
                  <a:tcPr marL="87630" marT="51118" marR="87630" marB="51118" anchor="t">
                    <a:lnL w="0">
                      <a:noFill/>
                    </a:lnL>
                    <a:lnR w="0">
                      <a:noFill/>
                    </a:lnR>
                    <a:lnT w="0">
                      <a:noFill/>
                    </a:lnT>
                    <a:lnB w="6350">
                      <a:solidFill>
                        <a:srgbClr val="C9D1DC"/>
                      </a:solidFill>
                    </a:lnB>
                    <a:noFill/>
                  </a:tcPr>
                </a:tc>
                <a:tc>
                  <a:txBody>
                    <a:bodyPr wrap="square"/>
                    <a:lstStyle/>
                    <a:p>
                      <a:pPr algn="l">
                        <a:lnSpc>
                          <a:spcPts val="1380"/>
                        </a:lnSpc>
                      </a:pPr>
                      <a:r>
                        <a:rPr sz="1150" b="0" i="0" u="none">
                          <a:solidFill>
                            <a:srgbClr val="38445A"/>
                          </a:solidFill>
                          <a:latin typeface="Courier New"/>
                        </a:rPr>
                        <a:t>214785</a:t>
                      </a:r>
                    </a:p>
                  </a:txBody>
                  <a:tcPr marL="87630" marT="51118" marR="87630" marB="51118" anchor="t">
                    <a:lnL w="0">
                      <a:noFill/>
                    </a:lnL>
                    <a:lnR w="0">
                      <a:noFill/>
                    </a:lnR>
                    <a:lnT w="0">
                      <a:noFill/>
                    </a:lnT>
                    <a:lnB w="6350">
                      <a:solidFill>
                        <a:srgbClr val="C9D1DC"/>
                      </a:solidFill>
                    </a:lnB>
                    <a:noFill/>
                  </a:tcPr>
                </a:tc>
              </a:tr>
              <a:tr h="273645">
                <a:tc>
                  <a:txBody>
                    <a:bodyPr wrap="square"/>
                    <a:lstStyle/>
                    <a:p>
                      <a:pPr algn="l">
                        <a:lnSpc>
                          <a:spcPts val="1380"/>
                        </a:lnSpc>
                      </a:pPr>
                      <a:r>
                        <a:rPr sz="1150" b="0" i="0" u="none">
                          <a:solidFill>
                            <a:srgbClr val="38445A"/>
                          </a:solidFill>
                          <a:latin typeface="Courier New"/>
                        </a:rPr>
                        <a:t>pmax</a:t>
                      </a:r>
                    </a:p>
                  </a:txBody>
                  <a:tcPr marL="87630" marT="51118" marR="87630" marB="51118" anchor="t">
                    <a:lnL w="0">
                      <a:noFill/>
                    </a:lnL>
                    <a:lnR w="0">
                      <a:noFill/>
                    </a:lnR>
                    <a:lnT w="0">
                      <a:noFill/>
                    </a:lnT>
                    <a:lnB w="6350">
                      <a:solidFill>
                        <a:srgbClr val="C9D1DC"/>
                      </a:solidFill>
                    </a:lnB>
                    <a:noFill/>
                  </a:tcPr>
                </a:tc>
                <a:tc>
                  <a:txBody>
                    <a:bodyPr wrap="square"/>
                    <a:lstStyle/>
                    <a:p>
                      <a:pPr algn="l">
                        <a:lnSpc>
                          <a:spcPts val="1380"/>
                        </a:lnSpc>
                      </a:pPr>
                      <a:r>
                        <a:rPr sz="1150" b="0" i="0" u="none">
                          <a:solidFill>
                            <a:srgbClr val="38445A"/>
                          </a:solidFill>
                          <a:latin typeface="Courier New"/>
                        </a:rPr>
                        <a:t>0</a:t>
                      </a:r>
                    </a:p>
                  </a:txBody>
                  <a:tcPr marL="87630" marT="51118" marR="87630" marB="51118" anchor="t">
                    <a:lnL w="0">
                      <a:noFill/>
                    </a:lnL>
                    <a:lnR w="0">
                      <a:noFill/>
                    </a:lnR>
                    <a:lnT w="0">
                      <a:noFill/>
                    </a:lnT>
                    <a:lnB w="6350">
                      <a:solidFill>
                        <a:srgbClr val="C9D1DC"/>
                      </a:solidFill>
                    </a:lnB>
                    <a:noFill/>
                  </a:tcPr>
                </a:tc>
              </a:tr>
            </a:tbl>
          </a:graphicData>
        </a:graphic>
      </p:graphicFrame>
      <p:sp>
        <p:nvSpPr>
          <p:cNvPr id="21" name="TextBox 20"/>
          <p:cNvSpPr txBox="1"/>
          <p:nvPr/>
        </p:nvSpPr>
        <p:spPr>
          <a:xfrm>
            <a:off x="6756400" y="3339207"/>
            <a:ext cx="4660900" cy="177800"/>
          </a:xfrm>
          <a:prstGeom prst="rect">
            <a:avLst/>
          </a:prstGeom>
          <a:noFill/>
        </p:spPr>
        <p:txBody>
          <a:bodyPr wrap="square" lIns="0" rIns="0" tIns="0" bIns="0"/>
          <a:lstStyle/>
          <a:p>
            <a:pPr algn="l">
              <a:lnSpc>
                <a:spcPts val="1439"/>
              </a:lnSpc>
            </a:pPr>
            <a:r>
              <a:rPr sz="1200" b="0" i="0" u="none">
                <a:solidFill>
                  <a:srgbClr val="5A6475"/>
                </a:solidFill>
                <a:latin typeface="Arial"/>
              </a:rPr>
              <a:t>4 wiersze</a:t>
            </a:r>
          </a:p>
        </p:txBody>
      </p:sp>
      <p:sp>
        <p:nvSpPr>
          <p:cNvPr id="22" name="TextBox 21"/>
          <p:cNvSpPr txBox="1"/>
          <p:nvPr/>
        </p:nvSpPr>
        <p:spPr>
          <a:xfrm>
            <a:off x="6756400" y="3669407"/>
            <a:ext cx="4660900" cy="639961"/>
          </a:xfrm>
          <a:prstGeom prst="rect">
            <a:avLst/>
          </a:prstGeom>
          <a:noFill/>
        </p:spPr>
        <p:txBody>
          <a:bodyPr wrap="square" lIns="0" rIns="0" tIns="0" bIns="0"/>
          <a:lstStyle/>
          <a:p>
            <a:pPr algn="l">
              <a:lnSpc>
                <a:spcPts val="1680"/>
              </a:lnSpc>
            </a:pPr>
            <a:r>
              <a:rPr sz="1200" b="0" i="0" u="none">
                <a:solidFill>
                  <a:srgbClr val="38445A"/>
                </a:solidFill>
                <a:latin typeface="Arial"/>
              </a:rPr>
              <a:t>TABLE_ROWS to szacunek InnoDB. Partycja </a:t>
            </a:r>
            <a:r>
              <a:rPr sz="1200" b="1" i="0" u="none">
                <a:solidFill>
                  <a:srgbClr val="38445A"/>
                </a:solidFill>
                <a:latin typeface="Arial"/>
              </a:rPr>
              <a:t>pmax</a:t>
            </a:r>
            <a:r>
              <a:rPr sz="1200" b="0" i="0" u="none">
                <a:solidFill>
                  <a:srgbClr val="38445A"/>
                </a:solidFill>
                <a:latin typeface="Arial"/>
              </a:rPr>
              <a:t> przyjmie wszystko od października — bez niej INSERT z późniejszą datą skończyłby się błędem.</a:t>
            </a:r>
          </a:p>
        </p:txBody>
      </p:sp>
      <p:sp>
        <p:nvSpPr>
          <p:cNvPr id="23" name="TextBox 22"/>
          <p:cNvSpPr txBox="1"/>
          <p:nvPr/>
        </p:nvSpPr>
        <p:spPr>
          <a:xfrm>
            <a:off x="812800" y="6324600"/>
            <a:ext cx="10604500" cy="177800"/>
          </a:xfrm>
          <a:prstGeom prst="rect">
            <a:avLst/>
          </a:prstGeom>
          <a:noFill/>
        </p:spPr>
        <p:txBody>
          <a:bodyPr wrap="square" lIns="0" rIns="0" tIns="0" bIns="0"/>
          <a:lstStyle/>
          <a:p>
            <a:pPr algn="l">
              <a:lnSpc>
                <a:spcPts val="1439"/>
              </a:lnSpc>
            </a:pPr>
            <a:r>
              <a:rPr sz="1200" b="0" i="0" u="none">
                <a:solidFill>
                  <a:srgbClr val="5A6475"/>
                </a:solidFill>
                <a:latin typeface="Arial"/>
              </a:rPr>
              <a:t>Bazy danych · Rok 2 · Lekcja 15 · Partycjonowanie</a:t>
            </a:r>
          </a:p>
        </p:txBody>
      </p:sp>
    </p:spTree>
  </p:cSld>
  <p:clrMapOvr>
    <a:masterClrMapping/>
  </p:clrMapOvr>
</p:sld>
</file>

<file path=ppt/slides/slide4.xml><?xml version="1.0" encoding="utf-8"?>
<p:sld xmlns:a="http://schemas.openxmlformats.org/drawingml/2006/main" xmlns:p="http://schemas.openxmlformats.org/presentationml/2006/main" xmlns:r="http://schemas.openxmlformats.org/officeDocument/2006/relationships">
  <p:cSld>
    <p:bg>
      <p:bgPr>
        <a:solidFill>
          <a:srgbClr val="FCFCFA"/>
        </a:solidFill>
        <a:effectLst/>
      </p:bgPr>
    </p:bg>
    <p:spTree>
      <p:nvGrpSpPr>
        <p:cNvPr id="1" name=""/>
        <p:cNvGrpSpPr/>
        <p:nvPr/>
      </p:nvGrpSpPr>
      <p:grpSpPr/>
      <p:sp>
        <p:nvSpPr>
          <p:cNvPr id="2" name="TextBox 1"/>
          <p:cNvSpPr txBox="1"/>
          <p:nvPr/>
        </p:nvSpPr>
        <p:spPr>
          <a:xfrm>
            <a:off x="812800" y="711200"/>
            <a:ext cx="10604500" cy="177800"/>
          </a:xfrm>
          <a:prstGeom prst="rect">
            <a:avLst/>
          </a:prstGeom>
          <a:noFill/>
        </p:spPr>
        <p:txBody>
          <a:bodyPr wrap="square" lIns="0" rIns="0" tIns="0" bIns="0"/>
          <a:lstStyle/>
          <a:p>
            <a:pPr algn="l">
              <a:lnSpc>
                <a:spcPts val="1439"/>
              </a:lnSpc>
            </a:pPr>
            <a:r>
              <a:rPr sz="1200" b="1" i="0" u="none" spc="100">
                <a:solidFill>
                  <a:srgbClr val="C2410C"/>
                </a:solidFill>
                <a:latin typeface="Arial"/>
              </a:rPr>
              <a:t>ZASADA</a:t>
            </a:r>
          </a:p>
        </p:txBody>
      </p:sp>
      <p:sp>
        <p:nvSpPr>
          <p:cNvPr id="3" name="TextBox 2"/>
          <p:cNvSpPr txBox="1"/>
          <p:nvPr/>
        </p:nvSpPr>
        <p:spPr>
          <a:xfrm>
            <a:off x="812800" y="952500"/>
            <a:ext cx="10604500" cy="893961"/>
          </a:xfrm>
          <a:prstGeom prst="rect">
            <a:avLst/>
          </a:prstGeom>
          <a:noFill/>
        </p:spPr>
        <p:txBody>
          <a:bodyPr wrap="square" lIns="0" rIns="0" tIns="0" bIns="0"/>
          <a:lstStyle/>
          <a:p>
            <a:pPr algn="l">
              <a:lnSpc>
                <a:spcPts val="3520"/>
              </a:lnSpc>
            </a:pPr>
            <a:r>
              <a:rPr sz="3200" b="1" i="0" u="none">
                <a:solidFill>
                  <a:srgbClr val="142033"/>
                </a:solidFill>
                <a:latin typeface="Arial"/>
              </a:rPr>
              <a:t>Klucz główny musi zawierać kolumnę partycjonowania</a:t>
            </a:r>
          </a:p>
        </p:txBody>
      </p:sp>
      <p:sp>
        <p:nvSpPr>
          <p:cNvPr id="4" name="Rounded Rectangle 3"/>
          <p:cNvSpPr/>
          <p:nvPr/>
        </p:nvSpPr>
        <p:spPr>
          <a:xfrm>
            <a:off x="812800" y="2100461"/>
            <a:ext cx="5130800" cy="2011362"/>
          </a:xfrm>
          <a:prstGeom prst="roundRect">
            <a:avLst>
              <a:gd name="adj" fmla="val 3788"/>
            </a:avLst>
          </a:prstGeom>
          <a:solidFill>
            <a:srgbClr val="F3F5F9"/>
          </a:solidFill>
          <a:ln w="6350">
            <a:solidFill>
              <a:srgbClr val="C9D1DC"/>
            </a:solidFill>
          </a:ln>
        </p:spPr>
        <p:txBody>
          <a:bodyPr rtlCol="0" anchor="ctr"/>
          <a:lstStyle/>
          <a:p>
            <a:pPr algn="ctr"/>
          </a:p>
        </p:txBody>
      </p:sp>
      <p:sp>
        <p:nvSpPr>
          <p:cNvPr id="5" name="Rectangle 4"/>
          <p:cNvSpPr/>
          <p:nvPr/>
        </p:nvSpPr>
        <p:spPr>
          <a:xfrm>
            <a:off x="812800" y="2100461"/>
            <a:ext cx="50800" cy="2011362"/>
          </a:xfrm>
          <a:prstGeom prst="rect">
            <a:avLst/>
          </a:prstGeom>
          <a:solidFill>
            <a:srgbClr val="C2410C"/>
          </a:solidFill>
          <a:ln>
            <a:noFill/>
          </a:ln>
        </p:spPr>
        <p:txBody>
          <a:bodyPr rtlCol="0" anchor="ctr"/>
          <a:lstStyle/>
          <a:p>
            <a:pPr algn="ctr"/>
          </a:p>
        </p:txBody>
      </p:sp>
      <p:sp>
        <p:nvSpPr>
          <p:cNvPr id="6" name="TextBox 5"/>
          <p:cNvSpPr txBox="1"/>
          <p:nvPr/>
        </p:nvSpPr>
        <p:spPr>
          <a:xfrm>
            <a:off x="1066800" y="2259211"/>
            <a:ext cx="4705350" cy="211733"/>
          </a:xfrm>
          <a:prstGeom prst="rect">
            <a:avLst/>
          </a:prstGeom>
          <a:noFill/>
        </p:spPr>
        <p:txBody>
          <a:bodyPr wrap="none" lIns="0" rIns="0" tIns="0" bIns="0"/>
          <a:lstStyle/>
          <a:p>
            <a:pPr algn="l">
              <a:lnSpc>
                <a:spcPts val="1667"/>
              </a:lnSpc>
            </a:pPr>
            <a:r>
              <a:rPr sz="1150" b="1" i="0" u="none">
                <a:solidFill>
                  <a:srgbClr val="C2410C"/>
                </a:solidFill>
                <a:latin typeface="Courier New"/>
              </a:rPr>
              <a:t>CREATE</a:t>
            </a:r>
            <a:r>
              <a:rPr sz="1150" b="0" i="0" u="none">
                <a:solidFill>
                  <a:srgbClr val="142033"/>
                </a:solidFill>
                <a:latin typeface="Courier New"/>
              </a:rPr>
              <a:t> </a:t>
            </a:r>
            <a:r>
              <a:rPr sz="1150" b="1" i="0" u="none">
                <a:solidFill>
                  <a:srgbClr val="C2410C"/>
                </a:solidFill>
                <a:latin typeface="Courier New"/>
              </a:rPr>
              <a:t>TABLE</a:t>
            </a:r>
            <a:r>
              <a:rPr sz="1150" b="0" i="0" u="none">
                <a:solidFill>
                  <a:srgbClr val="142033"/>
                </a:solidFill>
                <a:latin typeface="Courier New"/>
              </a:rPr>
              <a:t> zle (</a:t>
            </a:r>
          </a:p>
        </p:txBody>
      </p:sp>
      <p:sp>
        <p:nvSpPr>
          <p:cNvPr id="7" name="TextBox 6"/>
          <p:cNvSpPr txBox="1"/>
          <p:nvPr/>
        </p:nvSpPr>
        <p:spPr>
          <a:xfrm>
            <a:off x="1066800" y="2470944"/>
            <a:ext cx="4705350" cy="211733"/>
          </a:xfrm>
          <a:prstGeom prst="rect">
            <a:avLst/>
          </a:prstGeom>
          <a:noFill/>
        </p:spPr>
        <p:txBody>
          <a:bodyPr wrap="none" lIns="0" rIns="0" tIns="0" bIns="0"/>
          <a:lstStyle/>
          <a:p>
            <a:pPr algn="l">
              <a:lnSpc>
                <a:spcPts val="1667"/>
              </a:lnSpc>
            </a:pPr>
            <a:r>
              <a:rPr sz="1150" b="0" i="0" u="none">
                <a:solidFill>
                  <a:srgbClr val="142033"/>
                </a:solidFill>
                <a:latin typeface="Courier New"/>
              </a:rPr>
              <a:t>  id </a:t>
            </a:r>
            <a:r>
              <a:rPr sz="1150" b="1" i="0" u="none">
                <a:solidFill>
                  <a:srgbClr val="C2410C"/>
                </a:solidFill>
                <a:latin typeface="Courier New"/>
              </a:rPr>
              <a:t>INT</a:t>
            </a:r>
            <a:r>
              <a:rPr sz="1150" b="0" i="0" u="none">
                <a:solidFill>
                  <a:srgbClr val="142033"/>
                </a:solidFill>
                <a:latin typeface="Courier New"/>
              </a:rPr>
              <a:t> </a:t>
            </a:r>
            <a:r>
              <a:rPr sz="1150" b="1" i="0" u="none">
                <a:solidFill>
                  <a:srgbClr val="C2410C"/>
                </a:solidFill>
                <a:latin typeface="Courier New"/>
              </a:rPr>
              <a:t>PRIMARY</a:t>
            </a:r>
            <a:r>
              <a:rPr sz="1150" b="0" i="0" u="none">
                <a:solidFill>
                  <a:srgbClr val="142033"/>
                </a:solidFill>
                <a:latin typeface="Courier New"/>
              </a:rPr>
              <a:t> </a:t>
            </a:r>
            <a:r>
              <a:rPr sz="1150" b="1" i="0" u="none">
                <a:solidFill>
                  <a:srgbClr val="C2410C"/>
                </a:solidFill>
                <a:latin typeface="Courier New"/>
              </a:rPr>
              <a:t>KEY</a:t>
            </a:r>
            <a:r>
              <a:rPr sz="1150" b="0" i="0" u="none">
                <a:solidFill>
                  <a:srgbClr val="142033"/>
                </a:solidFill>
                <a:latin typeface="Courier New"/>
              </a:rPr>
              <a:t>,</a:t>
            </a:r>
          </a:p>
        </p:txBody>
      </p:sp>
      <p:sp>
        <p:nvSpPr>
          <p:cNvPr id="8" name="TextBox 7"/>
          <p:cNvSpPr txBox="1"/>
          <p:nvPr/>
        </p:nvSpPr>
        <p:spPr>
          <a:xfrm>
            <a:off x="1066800" y="2682677"/>
            <a:ext cx="4705350" cy="211733"/>
          </a:xfrm>
          <a:prstGeom prst="rect">
            <a:avLst/>
          </a:prstGeom>
          <a:noFill/>
        </p:spPr>
        <p:txBody>
          <a:bodyPr wrap="none" lIns="0" rIns="0" tIns="0" bIns="0"/>
          <a:lstStyle/>
          <a:p>
            <a:pPr algn="l">
              <a:lnSpc>
                <a:spcPts val="1667"/>
              </a:lnSpc>
            </a:pPr>
            <a:r>
              <a:rPr sz="1150" b="0" i="0" u="none">
                <a:solidFill>
                  <a:srgbClr val="142033"/>
                </a:solidFill>
                <a:latin typeface="Courier New"/>
              </a:rPr>
              <a:t>  czas </a:t>
            </a:r>
            <a:r>
              <a:rPr sz="1150" b="1" i="0" u="none">
                <a:solidFill>
                  <a:srgbClr val="C2410C"/>
                </a:solidFill>
                <a:latin typeface="Courier New"/>
              </a:rPr>
              <a:t>DATE</a:t>
            </a:r>
          </a:p>
        </p:txBody>
      </p:sp>
      <p:sp>
        <p:nvSpPr>
          <p:cNvPr id="9" name="TextBox 8"/>
          <p:cNvSpPr txBox="1"/>
          <p:nvPr/>
        </p:nvSpPr>
        <p:spPr>
          <a:xfrm>
            <a:off x="1066800" y="2894409"/>
            <a:ext cx="4705350" cy="211733"/>
          </a:xfrm>
          <a:prstGeom prst="rect">
            <a:avLst/>
          </a:prstGeom>
          <a:noFill/>
        </p:spPr>
        <p:txBody>
          <a:bodyPr wrap="none" lIns="0" rIns="0" tIns="0" bIns="0"/>
          <a:lstStyle/>
          <a:p>
            <a:pPr algn="l">
              <a:lnSpc>
                <a:spcPts val="1667"/>
              </a:lnSpc>
            </a:pPr>
            <a:r>
              <a:rPr sz="1150" b="0" i="0" u="none">
                <a:solidFill>
                  <a:srgbClr val="142033"/>
                </a:solidFill>
                <a:latin typeface="Courier New"/>
              </a:rPr>
              <a:t>)</a:t>
            </a:r>
          </a:p>
        </p:txBody>
      </p:sp>
      <p:sp>
        <p:nvSpPr>
          <p:cNvPr id="10" name="TextBox 9"/>
          <p:cNvSpPr txBox="1"/>
          <p:nvPr/>
        </p:nvSpPr>
        <p:spPr>
          <a:xfrm>
            <a:off x="1066800" y="3106142"/>
            <a:ext cx="4705350" cy="211733"/>
          </a:xfrm>
          <a:prstGeom prst="rect">
            <a:avLst/>
          </a:prstGeom>
          <a:noFill/>
        </p:spPr>
        <p:txBody>
          <a:bodyPr wrap="none" lIns="0" rIns="0" tIns="0" bIns="0"/>
          <a:lstStyle/>
          <a:p>
            <a:pPr algn="l">
              <a:lnSpc>
                <a:spcPts val="1667"/>
              </a:lnSpc>
            </a:pPr>
            <a:r>
              <a:rPr sz="1150" b="1" i="0" u="none">
                <a:solidFill>
                  <a:srgbClr val="C2410C"/>
                </a:solidFill>
                <a:latin typeface="Courier New"/>
              </a:rPr>
              <a:t>PARTITION</a:t>
            </a:r>
            <a:r>
              <a:rPr sz="1150" b="0" i="0" u="none">
                <a:solidFill>
                  <a:srgbClr val="142033"/>
                </a:solidFill>
                <a:latin typeface="Courier New"/>
              </a:rPr>
              <a:t> </a:t>
            </a:r>
            <a:r>
              <a:rPr sz="1150" b="1" i="0" u="none">
                <a:solidFill>
                  <a:srgbClr val="C2410C"/>
                </a:solidFill>
                <a:latin typeface="Courier New"/>
              </a:rPr>
              <a:t>BY</a:t>
            </a:r>
            <a:r>
              <a:rPr sz="1150" b="0" i="0" u="none">
                <a:solidFill>
                  <a:srgbClr val="142033"/>
                </a:solidFill>
                <a:latin typeface="Courier New"/>
              </a:rPr>
              <a:t> </a:t>
            </a:r>
            <a:r>
              <a:rPr sz="1150" b="1" i="0" u="none">
                <a:solidFill>
                  <a:srgbClr val="C2410C"/>
                </a:solidFill>
                <a:latin typeface="Courier New"/>
              </a:rPr>
              <a:t>RANGE</a:t>
            </a:r>
            <a:r>
              <a:rPr sz="1150" b="0" i="0" u="none">
                <a:solidFill>
                  <a:srgbClr val="142033"/>
                </a:solidFill>
                <a:latin typeface="Courier New"/>
              </a:rPr>
              <a:t> </a:t>
            </a:r>
            <a:r>
              <a:rPr sz="1150" b="1" i="0" u="none">
                <a:solidFill>
                  <a:srgbClr val="C2410C"/>
                </a:solidFill>
                <a:latin typeface="Courier New"/>
              </a:rPr>
              <a:t>COLUMNS</a:t>
            </a:r>
            <a:r>
              <a:rPr sz="1150" b="0" i="0" u="none">
                <a:solidFill>
                  <a:srgbClr val="142033"/>
                </a:solidFill>
                <a:latin typeface="Courier New"/>
              </a:rPr>
              <a:t> (czas) (</a:t>
            </a:r>
          </a:p>
        </p:txBody>
      </p:sp>
      <p:sp>
        <p:nvSpPr>
          <p:cNvPr id="11" name="TextBox 10"/>
          <p:cNvSpPr txBox="1"/>
          <p:nvPr/>
        </p:nvSpPr>
        <p:spPr>
          <a:xfrm>
            <a:off x="1066800" y="3317875"/>
            <a:ext cx="4705350" cy="211733"/>
          </a:xfrm>
          <a:prstGeom prst="rect">
            <a:avLst/>
          </a:prstGeom>
          <a:noFill/>
        </p:spPr>
        <p:txBody>
          <a:bodyPr wrap="none" lIns="0" rIns="0" tIns="0" bIns="0"/>
          <a:lstStyle/>
          <a:p>
            <a:pPr algn="l">
              <a:lnSpc>
                <a:spcPts val="1667"/>
              </a:lnSpc>
            </a:pPr>
            <a:r>
              <a:rPr sz="1150" b="0" i="0" u="none">
                <a:solidFill>
                  <a:srgbClr val="142033"/>
                </a:solidFill>
                <a:latin typeface="Courier New"/>
              </a:rPr>
              <a:t>  </a:t>
            </a:r>
            <a:r>
              <a:rPr sz="1150" b="1" i="0" u="none">
                <a:solidFill>
                  <a:srgbClr val="C2410C"/>
                </a:solidFill>
                <a:latin typeface="Courier New"/>
              </a:rPr>
              <a:t>PARTITION</a:t>
            </a:r>
            <a:r>
              <a:rPr sz="1150" b="0" i="0" u="none">
                <a:solidFill>
                  <a:srgbClr val="142033"/>
                </a:solidFill>
                <a:latin typeface="Courier New"/>
              </a:rPr>
              <a:t> p0 </a:t>
            </a:r>
            <a:r>
              <a:rPr sz="1150" b="1" i="0" u="none">
                <a:solidFill>
                  <a:srgbClr val="C2410C"/>
                </a:solidFill>
                <a:latin typeface="Courier New"/>
              </a:rPr>
              <a:t>VALUES</a:t>
            </a:r>
            <a:r>
              <a:rPr sz="1150" b="0" i="0" u="none">
                <a:solidFill>
                  <a:srgbClr val="142033"/>
                </a:solidFill>
                <a:latin typeface="Courier New"/>
              </a:rPr>
              <a:t> </a:t>
            </a:r>
            <a:r>
              <a:rPr sz="1150" b="1" i="0" u="none">
                <a:solidFill>
                  <a:srgbClr val="C2410C"/>
                </a:solidFill>
                <a:latin typeface="Courier New"/>
              </a:rPr>
              <a:t>LESS</a:t>
            </a:r>
            <a:r>
              <a:rPr sz="1150" b="0" i="0" u="none">
                <a:solidFill>
                  <a:srgbClr val="142033"/>
                </a:solidFill>
                <a:latin typeface="Courier New"/>
              </a:rPr>
              <a:t> </a:t>
            </a:r>
            <a:r>
              <a:rPr sz="1150" b="1" i="0" u="none">
                <a:solidFill>
                  <a:srgbClr val="C2410C"/>
                </a:solidFill>
                <a:latin typeface="Courier New"/>
              </a:rPr>
              <a:t>THAN</a:t>
            </a:r>
            <a:r>
              <a:rPr sz="1150" b="0" i="0" u="none">
                <a:solidFill>
                  <a:srgbClr val="142033"/>
                </a:solidFill>
                <a:latin typeface="Courier New"/>
              </a:rPr>
              <a:t> (</a:t>
            </a:r>
            <a:r>
              <a:rPr sz="1150" b="0" i="0" u="none">
                <a:solidFill>
                  <a:srgbClr val="0B7A3B"/>
                </a:solidFill>
                <a:latin typeface="Courier New"/>
              </a:rPr>
              <a:t>'2026-01-01'</a:t>
            </a:r>
            <a:r>
              <a:rPr sz="1150" b="0" i="0" u="none">
                <a:solidFill>
                  <a:srgbClr val="142033"/>
                </a:solidFill>
                <a:latin typeface="Courier New"/>
              </a:rPr>
              <a:t>),</a:t>
            </a:r>
          </a:p>
        </p:txBody>
      </p:sp>
      <p:sp>
        <p:nvSpPr>
          <p:cNvPr id="12" name="TextBox 11"/>
          <p:cNvSpPr txBox="1"/>
          <p:nvPr/>
        </p:nvSpPr>
        <p:spPr>
          <a:xfrm>
            <a:off x="1066800" y="3529608"/>
            <a:ext cx="4705350" cy="211733"/>
          </a:xfrm>
          <a:prstGeom prst="rect">
            <a:avLst/>
          </a:prstGeom>
          <a:noFill/>
        </p:spPr>
        <p:txBody>
          <a:bodyPr wrap="none" lIns="0" rIns="0" tIns="0" bIns="0"/>
          <a:lstStyle/>
          <a:p>
            <a:pPr algn="l">
              <a:lnSpc>
                <a:spcPts val="1667"/>
              </a:lnSpc>
            </a:pPr>
            <a:r>
              <a:rPr sz="1150" b="0" i="0" u="none">
                <a:solidFill>
                  <a:srgbClr val="142033"/>
                </a:solidFill>
                <a:latin typeface="Courier New"/>
              </a:rPr>
              <a:t>  </a:t>
            </a:r>
            <a:r>
              <a:rPr sz="1150" b="1" i="0" u="none">
                <a:solidFill>
                  <a:srgbClr val="C2410C"/>
                </a:solidFill>
                <a:latin typeface="Courier New"/>
              </a:rPr>
              <a:t>PARTITION</a:t>
            </a:r>
            <a:r>
              <a:rPr sz="1150" b="0" i="0" u="none">
                <a:solidFill>
                  <a:srgbClr val="142033"/>
                </a:solidFill>
                <a:latin typeface="Courier New"/>
              </a:rPr>
              <a:t> p1 </a:t>
            </a:r>
            <a:r>
              <a:rPr sz="1150" b="1" i="0" u="none">
                <a:solidFill>
                  <a:srgbClr val="C2410C"/>
                </a:solidFill>
                <a:latin typeface="Courier New"/>
              </a:rPr>
              <a:t>VALUES</a:t>
            </a:r>
            <a:r>
              <a:rPr sz="1150" b="0" i="0" u="none">
                <a:solidFill>
                  <a:srgbClr val="142033"/>
                </a:solidFill>
                <a:latin typeface="Courier New"/>
              </a:rPr>
              <a:t> </a:t>
            </a:r>
            <a:r>
              <a:rPr sz="1150" b="1" i="0" u="none">
                <a:solidFill>
                  <a:srgbClr val="C2410C"/>
                </a:solidFill>
                <a:latin typeface="Courier New"/>
              </a:rPr>
              <a:t>LESS</a:t>
            </a:r>
            <a:r>
              <a:rPr sz="1150" b="0" i="0" u="none">
                <a:solidFill>
                  <a:srgbClr val="142033"/>
                </a:solidFill>
                <a:latin typeface="Courier New"/>
              </a:rPr>
              <a:t> </a:t>
            </a:r>
            <a:r>
              <a:rPr sz="1150" b="1" i="0" u="none">
                <a:solidFill>
                  <a:srgbClr val="C2410C"/>
                </a:solidFill>
                <a:latin typeface="Courier New"/>
              </a:rPr>
              <a:t>THAN</a:t>
            </a:r>
            <a:r>
              <a:rPr sz="1150" b="0" i="0" u="none">
                <a:solidFill>
                  <a:srgbClr val="142033"/>
                </a:solidFill>
                <a:latin typeface="Courier New"/>
              </a:rPr>
              <a:t> (</a:t>
            </a:r>
            <a:r>
              <a:rPr sz="1150" b="1" i="0" u="none">
                <a:solidFill>
                  <a:srgbClr val="C2410C"/>
                </a:solidFill>
                <a:latin typeface="Courier New"/>
              </a:rPr>
              <a:t>MAXVALUE</a:t>
            </a:r>
            <a:r>
              <a:rPr sz="1150" b="0" i="0" u="none">
                <a:solidFill>
                  <a:srgbClr val="142033"/>
                </a:solidFill>
                <a:latin typeface="Courier New"/>
              </a:rPr>
              <a:t>)</a:t>
            </a:r>
          </a:p>
        </p:txBody>
      </p:sp>
      <p:sp>
        <p:nvSpPr>
          <p:cNvPr id="13" name="TextBox 12"/>
          <p:cNvSpPr txBox="1"/>
          <p:nvPr/>
        </p:nvSpPr>
        <p:spPr>
          <a:xfrm>
            <a:off x="1066800" y="3741341"/>
            <a:ext cx="4705350" cy="211733"/>
          </a:xfrm>
          <a:prstGeom prst="rect">
            <a:avLst/>
          </a:prstGeom>
          <a:noFill/>
        </p:spPr>
        <p:txBody>
          <a:bodyPr wrap="none" lIns="0" rIns="0" tIns="0" bIns="0"/>
          <a:lstStyle/>
          <a:p>
            <a:pPr algn="l">
              <a:lnSpc>
                <a:spcPts val="1667"/>
              </a:lnSpc>
            </a:pPr>
            <a:r>
              <a:rPr sz="1150" b="0" i="0" u="none">
                <a:solidFill>
                  <a:srgbClr val="142033"/>
                </a:solidFill>
                <a:latin typeface="Courier New"/>
              </a:rPr>
              <a:t>);</a:t>
            </a:r>
          </a:p>
        </p:txBody>
      </p:sp>
      <p:sp>
        <p:nvSpPr>
          <p:cNvPr id="14" name="TextBox 13"/>
          <p:cNvSpPr txBox="1"/>
          <p:nvPr/>
        </p:nvSpPr>
        <p:spPr>
          <a:xfrm>
            <a:off x="6248400" y="2100461"/>
            <a:ext cx="5168900" cy="177800"/>
          </a:xfrm>
          <a:prstGeom prst="rect">
            <a:avLst/>
          </a:prstGeom>
          <a:noFill/>
        </p:spPr>
        <p:txBody>
          <a:bodyPr wrap="square" lIns="0" rIns="0" tIns="0" bIns="0"/>
          <a:lstStyle/>
          <a:p>
            <a:pPr algn="l">
              <a:lnSpc>
                <a:spcPts val="1439"/>
              </a:lnSpc>
            </a:pPr>
            <a:r>
              <a:rPr sz="1200" b="1" i="0" u="none">
                <a:solidFill>
                  <a:srgbClr val="5A6475"/>
                </a:solidFill>
                <a:latin typeface="Arial"/>
              </a:rPr>
              <a:t>Wynik na serwerze testowym</a:t>
            </a:r>
          </a:p>
        </p:txBody>
      </p:sp>
      <p:sp>
        <p:nvSpPr>
          <p:cNvPr id="15" name="Rounded Rectangle 14"/>
          <p:cNvSpPr/>
          <p:nvPr/>
        </p:nvSpPr>
        <p:spPr>
          <a:xfrm>
            <a:off x="6248400" y="2341761"/>
            <a:ext cx="5130800" cy="952698"/>
          </a:xfrm>
          <a:prstGeom prst="roundRect">
            <a:avLst>
              <a:gd name="adj" fmla="val 7998"/>
            </a:avLst>
          </a:prstGeom>
          <a:solidFill>
            <a:srgbClr val="F3F5F9"/>
          </a:solidFill>
          <a:ln w="6350">
            <a:solidFill>
              <a:srgbClr val="C9D1DC"/>
            </a:solidFill>
          </a:ln>
        </p:spPr>
        <p:txBody>
          <a:bodyPr rtlCol="0" anchor="ctr"/>
          <a:lstStyle/>
          <a:p>
            <a:pPr algn="ctr"/>
          </a:p>
        </p:txBody>
      </p:sp>
      <p:sp>
        <p:nvSpPr>
          <p:cNvPr id="16" name="Rectangle 15"/>
          <p:cNvSpPr/>
          <p:nvPr/>
        </p:nvSpPr>
        <p:spPr>
          <a:xfrm>
            <a:off x="6248400" y="2341761"/>
            <a:ext cx="50800" cy="952698"/>
          </a:xfrm>
          <a:prstGeom prst="rect">
            <a:avLst/>
          </a:prstGeom>
          <a:solidFill>
            <a:srgbClr val="5A6475"/>
          </a:solidFill>
          <a:ln>
            <a:noFill/>
          </a:ln>
        </p:spPr>
        <p:txBody>
          <a:bodyPr rtlCol="0" anchor="ctr"/>
          <a:lstStyle/>
          <a:p>
            <a:pPr algn="ctr"/>
          </a:p>
        </p:txBody>
      </p:sp>
      <p:sp>
        <p:nvSpPr>
          <p:cNvPr id="17" name="TextBox 16"/>
          <p:cNvSpPr txBox="1"/>
          <p:nvPr/>
        </p:nvSpPr>
        <p:spPr>
          <a:xfrm>
            <a:off x="6502400" y="2500511"/>
            <a:ext cx="4705350" cy="211733"/>
          </a:xfrm>
          <a:prstGeom prst="rect">
            <a:avLst/>
          </a:prstGeom>
          <a:noFill/>
        </p:spPr>
        <p:txBody>
          <a:bodyPr wrap="none" lIns="0" rIns="0" tIns="0" bIns="0"/>
          <a:lstStyle/>
          <a:p>
            <a:pPr algn="l">
              <a:lnSpc>
                <a:spcPts val="1667"/>
              </a:lnSpc>
            </a:pPr>
            <a:r>
              <a:rPr sz="1150" b="0" i="0" u="none">
                <a:solidFill>
                  <a:srgbClr val="142033"/>
                </a:solidFill>
                <a:latin typeface="Courier New"/>
              </a:rPr>
              <a:t>ERROR 1503 (HY000): A PRIMARY KEY</a:t>
            </a:r>
          </a:p>
        </p:txBody>
      </p:sp>
      <p:sp>
        <p:nvSpPr>
          <p:cNvPr id="18" name="TextBox 17"/>
          <p:cNvSpPr txBox="1"/>
          <p:nvPr/>
        </p:nvSpPr>
        <p:spPr>
          <a:xfrm>
            <a:off x="6502400" y="2712244"/>
            <a:ext cx="4705350" cy="211733"/>
          </a:xfrm>
          <a:prstGeom prst="rect">
            <a:avLst/>
          </a:prstGeom>
          <a:noFill/>
        </p:spPr>
        <p:txBody>
          <a:bodyPr wrap="none" lIns="0" rIns="0" tIns="0" bIns="0"/>
          <a:lstStyle/>
          <a:p>
            <a:pPr algn="l">
              <a:lnSpc>
                <a:spcPts val="1667"/>
              </a:lnSpc>
            </a:pPr>
            <a:r>
              <a:rPr sz="1150" b="0" i="0" u="none">
                <a:solidFill>
                  <a:srgbClr val="142033"/>
                </a:solidFill>
                <a:latin typeface="Courier New"/>
              </a:rPr>
              <a:t>must include all columns in the</a:t>
            </a:r>
          </a:p>
        </p:txBody>
      </p:sp>
      <p:sp>
        <p:nvSpPr>
          <p:cNvPr id="19" name="TextBox 18"/>
          <p:cNvSpPr txBox="1"/>
          <p:nvPr/>
        </p:nvSpPr>
        <p:spPr>
          <a:xfrm>
            <a:off x="6502400" y="2923977"/>
            <a:ext cx="4705350" cy="211733"/>
          </a:xfrm>
          <a:prstGeom prst="rect">
            <a:avLst/>
          </a:prstGeom>
          <a:noFill/>
        </p:spPr>
        <p:txBody>
          <a:bodyPr wrap="none" lIns="0" rIns="0" tIns="0" bIns="0"/>
          <a:lstStyle/>
          <a:p>
            <a:pPr algn="l">
              <a:lnSpc>
                <a:spcPts val="1667"/>
              </a:lnSpc>
            </a:pPr>
            <a:r>
              <a:rPr sz="1150" b="0" i="0" u="none">
                <a:solidFill>
                  <a:srgbClr val="142033"/>
                </a:solidFill>
                <a:latin typeface="Courier New"/>
              </a:rPr>
              <a:t>table's partitioning function</a:t>
            </a:r>
          </a:p>
        </p:txBody>
      </p:sp>
      <p:sp>
        <p:nvSpPr>
          <p:cNvPr id="20" name="TextBox 19"/>
          <p:cNvSpPr txBox="1"/>
          <p:nvPr/>
        </p:nvSpPr>
        <p:spPr>
          <a:xfrm>
            <a:off x="6477000" y="3446859"/>
            <a:ext cx="4940300" cy="842962"/>
          </a:xfrm>
          <a:prstGeom prst="rect">
            <a:avLst/>
          </a:prstGeom>
          <a:noFill/>
        </p:spPr>
        <p:txBody>
          <a:bodyPr wrap="square" lIns="0" rIns="0" tIns="0" bIns="0">
            <a:spAutoFit/>
          </a:bodyPr>
          <a:lstStyle/>
          <a:p>
            <a:pPr algn="l" marL="174625" indent="-174625">
              <a:lnSpc>
                <a:spcPts val="1812"/>
              </a:lnSpc>
              <a:buClr>
                <a:srgbClr val="38445A"/>
              </a:buClr>
              <a:buFont typeface="Arial"/>
              <a:buChar char="•"/>
            </a:pPr>
            <a:r>
              <a:rPr sz="1250" b="0" i="0" u="none">
                <a:solidFill>
                  <a:srgbClr val="38445A"/>
                </a:solidFill>
                <a:latin typeface="Arial"/>
              </a:rPr>
              <a:t>dlatego w odwiedziny_p klucz to </a:t>
            </a:r>
            <a:r>
              <a:rPr sz="1250" b="1" i="0" u="none">
                <a:solidFill>
                  <a:srgbClr val="38445A"/>
                </a:solidFill>
                <a:latin typeface="Arial"/>
              </a:rPr>
              <a:t>(id, czas)</a:t>
            </a:r>
          </a:p>
          <a:p>
            <a:pPr algn="l" marL="174625" indent="-174625">
              <a:lnSpc>
                <a:spcPts val="1812"/>
              </a:lnSpc>
              <a:spcBef>
                <a:spcPts val="600"/>
              </a:spcBef>
              <a:buClr>
                <a:srgbClr val="38445A"/>
              </a:buClr>
              <a:buFont typeface="Arial"/>
              <a:buChar char="•"/>
            </a:pPr>
            <a:r>
              <a:rPr sz="1250" b="0" i="0" u="none">
                <a:solidFill>
                  <a:srgbClr val="38445A"/>
                </a:solidFill>
                <a:latin typeface="Arial"/>
              </a:rPr>
              <a:t>to samo dotyczy każdego indeksu UNIQUE</a:t>
            </a:r>
          </a:p>
          <a:p>
            <a:pPr algn="l" marL="174625" indent="-174625">
              <a:lnSpc>
                <a:spcPts val="1812"/>
              </a:lnSpc>
              <a:spcBef>
                <a:spcPts val="600"/>
              </a:spcBef>
              <a:buClr>
                <a:srgbClr val="38445A"/>
              </a:buClr>
              <a:buFont typeface="Arial"/>
              <a:buChar char="•"/>
            </a:pPr>
            <a:r>
              <a:rPr sz="1250" b="0" i="0" u="none">
                <a:solidFill>
                  <a:srgbClr val="38445A"/>
                </a:solidFill>
                <a:latin typeface="Arial"/>
              </a:rPr>
              <a:t>tabele partycjonowane </a:t>
            </a:r>
            <a:r>
              <a:rPr sz="1250" b="1" i="0" u="none">
                <a:solidFill>
                  <a:srgbClr val="38445A"/>
                </a:solidFill>
                <a:latin typeface="Arial"/>
              </a:rPr>
              <a:t>nie mogą mieć kluczy obcych</a:t>
            </a:r>
            <a:r>
              <a:rPr sz="1250" b="0" i="0" u="none">
                <a:solidFill>
                  <a:srgbClr val="38445A"/>
                </a:solidFill>
                <a:latin typeface="Arial"/>
              </a:rPr>
              <a:t> (InnoDB)</a:t>
            </a:r>
          </a:p>
        </p:txBody>
      </p:sp>
      <p:sp>
        <p:nvSpPr>
          <p:cNvPr id="21" name="TextBox 20"/>
          <p:cNvSpPr txBox="1"/>
          <p:nvPr/>
        </p:nvSpPr>
        <p:spPr>
          <a:xfrm>
            <a:off x="812800" y="6324600"/>
            <a:ext cx="10604500" cy="177800"/>
          </a:xfrm>
          <a:prstGeom prst="rect">
            <a:avLst/>
          </a:prstGeom>
          <a:noFill/>
        </p:spPr>
        <p:txBody>
          <a:bodyPr wrap="square" lIns="0" rIns="0" tIns="0" bIns="0"/>
          <a:lstStyle/>
          <a:p>
            <a:pPr algn="l">
              <a:lnSpc>
                <a:spcPts val="1439"/>
              </a:lnSpc>
            </a:pPr>
            <a:r>
              <a:rPr sz="1200" b="0" i="0" u="none">
                <a:solidFill>
                  <a:srgbClr val="5A6475"/>
                </a:solidFill>
                <a:latin typeface="Arial"/>
              </a:rPr>
              <a:t>Bazy danych · Rok 2 · Lekcja 15 · Partycjonowanie</a:t>
            </a:r>
          </a:p>
        </p:txBody>
      </p:sp>
    </p:spTree>
  </p:cSld>
  <p:clrMapOvr>
    <a:masterClrMapping/>
  </p:clrMapOvr>
</p:sld>
</file>

<file path=ppt/slides/slide5.xml><?xml version="1.0" encoding="utf-8"?>
<p:sld xmlns:a="http://schemas.openxmlformats.org/drawingml/2006/main" xmlns:p="http://schemas.openxmlformats.org/presentationml/2006/main" xmlns:r="http://schemas.openxmlformats.org/officeDocument/2006/relationships">
  <p:cSld>
    <p:bg>
      <p:bgPr>
        <a:solidFill>
          <a:srgbClr val="FCFCFA"/>
        </a:solidFill>
        <a:effectLst/>
      </p:bgPr>
    </p:bg>
    <p:spTree>
      <p:nvGrpSpPr>
        <p:cNvPr id="1" name=""/>
        <p:cNvGrpSpPr/>
        <p:nvPr/>
      </p:nvGrpSpPr>
      <p:grpSpPr/>
      <p:sp>
        <p:nvSpPr>
          <p:cNvPr id="2" name="TextBox 1"/>
          <p:cNvSpPr txBox="1"/>
          <p:nvPr/>
        </p:nvSpPr>
        <p:spPr>
          <a:xfrm>
            <a:off x="812800" y="711200"/>
            <a:ext cx="10604500" cy="177800"/>
          </a:xfrm>
          <a:prstGeom prst="rect">
            <a:avLst/>
          </a:prstGeom>
          <a:noFill/>
        </p:spPr>
        <p:txBody>
          <a:bodyPr wrap="square" lIns="0" rIns="0" tIns="0" bIns="0"/>
          <a:lstStyle/>
          <a:p>
            <a:pPr algn="l">
              <a:lnSpc>
                <a:spcPts val="1439"/>
              </a:lnSpc>
            </a:pPr>
            <a:r>
              <a:rPr sz="1200" b="1" i="0" u="none" spc="100">
                <a:solidFill>
                  <a:srgbClr val="C2410C"/>
                </a:solidFill>
                <a:latin typeface="Arial"/>
              </a:rPr>
              <a:t>PRZYCINANIE PARTYCJI</a:t>
            </a:r>
          </a:p>
        </p:txBody>
      </p:sp>
      <p:sp>
        <p:nvSpPr>
          <p:cNvPr id="3" name="TextBox 2"/>
          <p:cNvSpPr txBox="1"/>
          <p:nvPr/>
        </p:nvSpPr>
        <p:spPr>
          <a:xfrm>
            <a:off x="812800" y="952500"/>
            <a:ext cx="10604500" cy="446980"/>
          </a:xfrm>
          <a:prstGeom prst="rect">
            <a:avLst/>
          </a:prstGeom>
          <a:noFill/>
        </p:spPr>
        <p:txBody>
          <a:bodyPr wrap="square" lIns="0" rIns="0" tIns="0" bIns="0"/>
          <a:lstStyle/>
          <a:p>
            <a:pPr algn="l">
              <a:lnSpc>
                <a:spcPts val="3520"/>
              </a:lnSpc>
            </a:pPr>
            <a:r>
              <a:rPr sz="3200" b="1" i="0" u="none">
                <a:solidFill>
                  <a:srgbClr val="142033"/>
                </a:solidFill>
                <a:latin typeface="Arial"/>
              </a:rPr>
              <a:t>Serwer czyta tylko jedną partycję</a:t>
            </a:r>
          </a:p>
        </p:txBody>
      </p:sp>
      <p:sp>
        <p:nvSpPr>
          <p:cNvPr id="4" name="Rounded Rectangle 3"/>
          <p:cNvSpPr/>
          <p:nvPr/>
        </p:nvSpPr>
        <p:spPr>
          <a:xfrm>
            <a:off x="812800" y="1539180"/>
            <a:ext cx="10566400" cy="740966"/>
          </a:xfrm>
          <a:prstGeom prst="roundRect">
            <a:avLst>
              <a:gd name="adj" fmla="val 10283"/>
            </a:avLst>
          </a:prstGeom>
          <a:solidFill>
            <a:srgbClr val="F3F5F9"/>
          </a:solidFill>
          <a:ln w="6350">
            <a:solidFill>
              <a:srgbClr val="C9D1DC"/>
            </a:solidFill>
          </a:ln>
        </p:spPr>
        <p:txBody>
          <a:bodyPr rtlCol="0" anchor="ctr"/>
          <a:lstStyle/>
          <a:p>
            <a:pPr algn="ctr"/>
          </a:p>
        </p:txBody>
      </p:sp>
      <p:sp>
        <p:nvSpPr>
          <p:cNvPr id="5" name="Rectangle 4"/>
          <p:cNvSpPr/>
          <p:nvPr/>
        </p:nvSpPr>
        <p:spPr>
          <a:xfrm>
            <a:off x="812800" y="1539180"/>
            <a:ext cx="50800" cy="740966"/>
          </a:xfrm>
          <a:prstGeom prst="rect">
            <a:avLst/>
          </a:prstGeom>
          <a:solidFill>
            <a:srgbClr val="C2410C"/>
          </a:solidFill>
          <a:ln>
            <a:noFill/>
          </a:ln>
        </p:spPr>
        <p:txBody>
          <a:bodyPr rtlCol="0" anchor="ctr"/>
          <a:lstStyle/>
          <a:p>
            <a:pPr algn="ctr"/>
          </a:p>
        </p:txBody>
      </p:sp>
      <p:sp>
        <p:nvSpPr>
          <p:cNvPr id="6" name="TextBox 5"/>
          <p:cNvSpPr txBox="1"/>
          <p:nvPr/>
        </p:nvSpPr>
        <p:spPr>
          <a:xfrm>
            <a:off x="1066800" y="1697930"/>
            <a:ext cx="10140950" cy="211733"/>
          </a:xfrm>
          <a:prstGeom prst="rect">
            <a:avLst/>
          </a:prstGeom>
          <a:noFill/>
        </p:spPr>
        <p:txBody>
          <a:bodyPr wrap="none" lIns="0" rIns="0" tIns="0" bIns="0"/>
          <a:lstStyle/>
          <a:p>
            <a:pPr algn="l">
              <a:lnSpc>
                <a:spcPts val="1667"/>
              </a:lnSpc>
            </a:pPr>
            <a:r>
              <a:rPr sz="1150" b="1" i="0" u="none">
                <a:solidFill>
                  <a:srgbClr val="C2410C"/>
                </a:solidFill>
                <a:latin typeface="Courier New"/>
              </a:rPr>
              <a:t>EXPLAIN</a:t>
            </a:r>
            <a:r>
              <a:rPr sz="1150" b="0" i="0" u="none">
                <a:solidFill>
                  <a:srgbClr val="142033"/>
                </a:solidFill>
                <a:latin typeface="Courier New"/>
              </a:rPr>
              <a:t> </a:t>
            </a:r>
            <a:r>
              <a:rPr sz="1150" b="1" i="0" u="none">
                <a:solidFill>
                  <a:srgbClr val="C2410C"/>
                </a:solidFill>
                <a:latin typeface="Courier New"/>
              </a:rPr>
              <a:t>PARTITIONS</a:t>
            </a:r>
            <a:r>
              <a:rPr sz="1150" b="0" i="0" u="none">
                <a:solidFill>
                  <a:srgbClr val="142033"/>
                </a:solidFill>
                <a:latin typeface="Courier New"/>
              </a:rPr>
              <a:t> </a:t>
            </a:r>
            <a:r>
              <a:rPr sz="1150" b="1" i="0" u="none">
                <a:solidFill>
                  <a:srgbClr val="C2410C"/>
                </a:solidFill>
                <a:latin typeface="Courier New"/>
              </a:rPr>
              <a:t>SELECT</a:t>
            </a:r>
            <a:r>
              <a:rPr sz="1150" b="0" i="0" u="none">
                <a:solidFill>
                  <a:srgbClr val="142033"/>
                </a:solidFill>
                <a:latin typeface="Courier New"/>
              </a:rPr>
              <a:t> COUNT(*) </a:t>
            </a:r>
            <a:r>
              <a:rPr sz="1150" b="1" i="0" u="none">
                <a:solidFill>
                  <a:srgbClr val="C2410C"/>
                </a:solidFill>
                <a:latin typeface="Courier New"/>
              </a:rPr>
              <a:t>FROM</a:t>
            </a:r>
            <a:r>
              <a:rPr sz="1150" b="0" i="0" u="none">
                <a:solidFill>
                  <a:srgbClr val="142033"/>
                </a:solidFill>
                <a:latin typeface="Courier New"/>
              </a:rPr>
              <a:t> odwiedziny_p</a:t>
            </a:r>
          </a:p>
        </p:txBody>
      </p:sp>
      <p:sp>
        <p:nvSpPr>
          <p:cNvPr id="7" name="TextBox 6"/>
          <p:cNvSpPr txBox="1"/>
          <p:nvPr/>
        </p:nvSpPr>
        <p:spPr>
          <a:xfrm>
            <a:off x="1066800" y="1909663"/>
            <a:ext cx="10140950" cy="211733"/>
          </a:xfrm>
          <a:prstGeom prst="rect">
            <a:avLst/>
          </a:prstGeom>
          <a:noFill/>
        </p:spPr>
        <p:txBody>
          <a:bodyPr wrap="none" lIns="0" rIns="0" tIns="0" bIns="0"/>
          <a:lstStyle/>
          <a:p>
            <a:pPr algn="l">
              <a:lnSpc>
                <a:spcPts val="1667"/>
              </a:lnSpc>
            </a:pPr>
            <a:r>
              <a:rPr sz="1150" b="1" i="0" u="none">
                <a:solidFill>
                  <a:srgbClr val="C2410C"/>
                </a:solidFill>
                <a:latin typeface="Courier New"/>
              </a:rPr>
              <a:t>WHERE</a:t>
            </a:r>
            <a:r>
              <a:rPr sz="1150" b="0" i="0" u="none">
                <a:solidFill>
                  <a:srgbClr val="142033"/>
                </a:solidFill>
                <a:latin typeface="Courier New"/>
              </a:rPr>
              <a:t> czas &gt;= </a:t>
            </a:r>
            <a:r>
              <a:rPr sz="1150" b="0" i="0" u="none">
                <a:solidFill>
                  <a:srgbClr val="0B7A3B"/>
                </a:solidFill>
                <a:latin typeface="Courier New"/>
              </a:rPr>
              <a:t>'2026-08-01'</a:t>
            </a:r>
            <a:r>
              <a:rPr sz="1150" b="0" i="0" u="none">
                <a:solidFill>
                  <a:srgbClr val="142033"/>
                </a:solidFill>
                <a:latin typeface="Courier New"/>
              </a:rPr>
              <a:t> </a:t>
            </a:r>
            <a:r>
              <a:rPr sz="1150" b="1" i="0" u="none">
                <a:solidFill>
                  <a:srgbClr val="C2410C"/>
                </a:solidFill>
                <a:latin typeface="Courier New"/>
              </a:rPr>
              <a:t>AND</a:t>
            </a:r>
            <a:r>
              <a:rPr sz="1150" b="0" i="0" u="none">
                <a:solidFill>
                  <a:srgbClr val="142033"/>
                </a:solidFill>
                <a:latin typeface="Courier New"/>
              </a:rPr>
              <a:t> czas &lt; </a:t>
            </a:r>
            <a:r>
              <a:rPr sz="1150" b="0" i="0" u="none">
                <a:solidFill>
                  <a:srgbClr val="0B7A3B"/>
                </a:solidFill>
                <a:latin typeface="Courier New"/>
              </a:rPr>
              <a:t>'2026-09-01'</a:t>
            </a:r>
            <a:r>
              <a:rPr sz="1150" b="0" i="0" u="none">
                <a:solidFill>
                  <a:srgbClr val="142033"/>
                </a:solidFill>
                <a:latin typeface="Courier New"/>
              </a:rPr>
              <a:t>;     </a:t>
            </a:r>
            <a:r>
              <a:rPr sz="1150" b="0" i="0" u="none">
                <a:solidFill>
                  <a:srgbClr val="667085"/>
                </a:solidFill>
                <a:latin typeface="Courier New"/>
              </a:rPr>
              <a:t>-- wynik: 72 389</a:t>
            </a:r>
          </a:p>
        </p:txBody>
      </p:sp>
      <p:sp>
        <p:nvSpPr>
          <p:cNvPr id="8" name="TextBox 7"/>
          <p:cNvSpPr txBox="1"/>
          <p:nvPr/>
        </p:nvSpPr>
        <p:spPr>
          <a:xfrm>
            <a:off x="812800" y="2419846"/>
            <a:ext cx="10604500" cy="177800"/>
          </a:xfrm>
          <a:prstGeom prst="rect">
            <a:avLst/>
          </a:prstGeom>
          <a:noFill/>
        </p:spPr>
        <p:txBody>
          <a:bodyPr wrap="square" lIns="0" rIns="0" tIns="0" bIns="0"/>
          <a:lstStyle/>
          <a:p>
            <a:pPr algn="l">
              <a:lnSpc>
                <a:spcPts val="1439"/>
              </a:lnSpc>
            </a:pPr>
            <a:r>
              <a:rPr sz="1200" b="1" i="0" u="none">
                <a:solidFill>
                  <a:srgbClr val="5A6475"/>
                </a:solidFill>
                <a:latin typeface="Arial"/>
              </a:rPr>
              <a:t>Kolumna partitions: tylko p2026q3</a:t>
            </a:r>
          </a:p>
        </p:txBody>
      </p:sp>
      <p:graphicFrame>
        <p:nvGraphicFramePr>
          <p:cNvPr id="9" name="Table 8"/>
          <p:cNvGraphicFramePr>
            <a:graphicFrameLocks noGrp="1"/>
          </p:cNvGraphicFramePr>
          <p:nvPr/>
        </p:nvGraphicFramePr>
        <p:xfrm>
          <a:off x="812800" y="2661146"/>
          <a:ext cx="10566400" cy="578247"/>
        </p:xfrm>
        <a:graphic>
          <a:graphicData uri="http://schemas.openxmlformats.org/drawingml/2006/table">
            <a:tbl>
              <a:tblPr firstRow="0" bandRow="0">
                <a:tableStyleId>{2D5ABB26-0587-4C30-8999-92F81FD0307C}</a:tableStyleId>
              </a:tblPr>
              <a:tblGrid>
                <a:gridCol w="3017044"/>
                <a:gridCol w="2201664"/>
                <a:gridCol w="2831108"/>
                <a:gridCol w="2516584"/>
              </a:tblGrid>
              <a:tr h="290711">
                <a:tc>
                  <a:txBody>
                    <a:bodyPr wrap="square"/>
                    <a:lstStyle/>
                    <a:p>
                      <a:pPr algn="l">
                        <a:lnSpc>
                          <a:spcPts val="1439"/>
                        </a:lnSpc>
                      </a:pPr>
                      <a:r>
                        <a:rPr sz="1200" b="1" i="0" u="none">
                          <a:solidFill>
                            <a:srgbClr val="142033"/>
                          </a:solidFill>
                          <a:latin typeface="Arial"/>
                        </a:rPr>
                        <a:t>partitions</a:t>
                      </a:r>
                    </a:p>
                  </a:txBody>
                  <a:tcPr marL="91440" marT="53340" marR="91440" marB="53340" anchor="t">
                    <a:lnL w="0">
                      <a:noFill/>
                    </a:lnL>
                    <a:lnR w="0">
                      <a:noFill/>
                    </a:lnR>
                    <a:lnT w="0">
                      <a:noFill/>
                    </a:lnT>
                    <a:lnB w="12700">
                      <a:solidFill>
                        <a:srgbClr val="C2410C"/>
                      </a:solidFill>
                    </a:lnB>
                    <a:noFill/>
                  </a:tcPr>
                </a:tc>
                <a:tc>
                  <a:txBody>
                    <a:bodyPr wrap="square"/>
                    <a:lstStyle/>
                    <a:p>
                      <a:pPr algn="l">
                        <a:lnSpc>
                          <a:spcPts val="1439"/>
                        </a:lnSpc>
                      </a:pPr>
                      <a:r>
                        <a:rPr sz="1200" b="1" i="0" u="none">
                          <a:solidFill>
                            <a:srgbClr val="142033"/>
                          </a:solidFill>
                          <a:latin typeface="Arial"/>
                        </a:rPr>
                        <a:t>type</a:t>
                      </a:r>
                    </a:p>
                  </a:txBody>
                  <a:tcPr marL="91440" marT="53340" marR="91440" marB="53340" anchor="t">
                    <a:lnL w="0">
                      <a:noFill/>
                    </a:lnL>
                    <a:lnR w="0">
                      <a:noFill/>
                    </a:lnR>
                    <a:lnT w="0">
                      <a:noFill/>
                    </a:lnT>
                    <a:lnB w="12700">
                      <a:solidFill>
                        <a:srgbClr val="C2410C"/>
                      </a:solidFill>
                    </a:lnB>
                    <a:noFill/>
                  </a:tcPr>
                </a:tc>
                <a:tc>
                  <a:txBody>
                    <a:bodyPr wrap="square"/>
                    <a:lstStyle/>
                    <a:p>
                      <a:pPr algn="l">
                        <a:lnSpc>
                          <a:spcPts val="1439"/>
                        </a:lnSpc>
                      </a:pPr>
                      <a:r>
                        <a:rPr sz="1200" b="1" i="0" u="none">
                          <a:solidFill>
                            <a:srgbClr val="142033"/>
                          </a:solidFill>
                          <a:latin typeface="Arial"/>
                        </a:rPr>
                        <a:t>key</a:t>
                      </a:r>
                    </a:p>
                  </a:txBody>
                  <a:tcPr marL="91440" marT="53340" marR="91440" marB="53340" anchor="t">
                    <a:lnL w="0">
                      <a:noFill/>
                    </a:lnL>
                    <a:lnR w="0">
                      <a:noFill/>
                    </a:lnR>
                    <a:lnT w="0">
                      <a:noFill/>
                    </a:lnT>
                    <a:lnB w="12700">
                      <a:solidFill>
                        <a:srgbClr val="C2410C"/>
                      </a:solidFill>
                    </a:lnB>
                    <a:noFill/>
                  </a:tcPr>
                </a:tc>
                <a:tc>
                  <a:txBody>
                    <a:bodyPr wrap="square"/>
                    <a:lstStyle/>
                    <a:p>
                      <a:pPr algn="l">
                        <a:lnSpc>
                          <a:spcPts val="1439"/>
                        </a:lnSpc>
                      </a:pPr>
                      <a:r>
                        <a:rPr sz="1200" b="1" i="0" u="none">
                          <a:solidFill>
                            <a:srgbClr val="142033"/>
                          </a:solidFill>
                          <a:latin typeface="Arial"/>
                        </a:rPr>
                        <a:t>rows</a:t>
                      </a:r>
                    </a:p>
                  </a:txBody>
                  <a:tcPr marL="91440" marT="53340" marR="91440" marB="53340" anchor="t">
                    <a:lnL w="0">
                      <a:noFill/>
                    </a:lnL>
                    <a:lnR w="0">
                      <a:noFill/>
                    </a:lnR>
                    <a:lnT w="0">
                      <a:noFill/>
                    </a:lnT>
                    <a:lnB w="12700">
                      <a:solidFill>
                        <a:srgbClr val="C2410C"/>
                      </a:solidFill>
                    </a:lnB>
                    <a:noFill/>
                  </a:tcPr>
                </a:tc>
              </a:tr>
              <a:tr h="287536">
                <a:tc>
                  <a:txBody>
                    <a:bodyPr wrap="square"/>
                    <a:lstStyle/>
                    <a:p>
                      <a:pPr algn="l">
                        <a:lnSpc>
                          <a:spcPts val="1439"/>
                        </a:lnSpc>
                      </a:pPr>
                      <a:r>
                        <a:rPr sz="1200" b="0" i="0" u="none">
                          <a:solidFill>
                            <a:srgbClr val="38445A"/>
                          </a:solidFill>
                          <a:latin typeface="Courier New"/>
                        </a:rPr>
                        <a:t>p2026q3</a:t>
                      </a:r>
                    </a:p>
                  </a:txBody>
                  <a:tcPr marL="91440" marT="53340" marR="91440" marB="53340" anchor="t">
                    <a:lnL w="0">
                      <a:noFill/>
                    </a:lnL>
                    <a:lnR w="0">
                      <a:noFill/>
                    </a:lnR>
                    <a:lnT w="0">
                      <a:noFill/>
                    </a:lnT>
                    <a:lnB w="6350">
                      <a:solidFill>
                        <a:srgbClr val="C9D1DC"/>
                      </a:solidFill>
                    </a:lnB>
                    <a:noFill/>
                  </a:tcPr>
                </a:tc>
                <a:tc>
                  <a:txBody>
                    <a:bodyPr wrap="square"/>
                    <a:lstStyle/>
                    <a:p>
                      <a:pPr algn="l">
                        <a:lnSpc>
                          <a:spcPts val="1439"/>
                        </a:lnSpc>
                      </a:pPr>
                      <a:r>
                        <a:rPr sz="1200" b="0" i="0" u="none">
                          <a:solidFill>
                            <a:srgbClr val="38445A"/>
                          </a:solidFill>
                          <a:latin typeface="Courier New"/>
                        </a:rPr>
                        <a:t>index</a:t>
                      </a:r>
                    </a:p>
                  </a:txBody>
                  <a:tcPr marL="91440" marT="53340" marR="91440" marB="53340" anchor="t">
                    <a:lnL w="0">
                      <a:noFill/>
                    </a:lnL>
                    <a:lnR w="0">
                      <a:noFill/>
                    </a:lnR>
                    <a:lnT w="0">
                      <a:noFill/>
                    </a:lnT>
                    <a:lnB w="6350">
                      <a:solidFill>
                        <a:srgbClr val="C9D1DC"/>
                      </a:solidFill>
                    </a:lnB>
                    <a:noFill/>
                  </a:tcPr>
                </a:tc>
                <a:tc>
                  <a:txBody>
                    <a:bodyPr wrap="square"/>
                    <a:lstStyle/>
                    <a:p>
                      <a:pPr algn="l">
                        <a:lnSpc>
                          <a:spcPts val="1439"/>
                        </a:lnSpc>
                      </a:pPr>
                      <a:r>
                        <a:rPr sz="1200" b="0" i="0" u="none">
                          <a:solidFill>
                            <a:srgbClr val="38445A"/>
                          </a:solidFill>
                          <a:latin typeface="Courier New"/>
                        </a:rPr>
                        <a:t>PRIMARY</a:t>
                      </a:r>
                    </a:p>
                  </a:txBody>
                  <a:tcPr marL="91440" marT="53340" marR="91440" marB="53340" anchor="t">
                    <a:lnL w="0">
                      <a:noFill/>
                    </a:lnL>
                    <a:lnR w="0">
                      <a:noFill/>
                    </a:lnR>
                    <a:lnT w="0">
                      <a:noFill/>
                    </a:lnT>
                    <a:lnB w="6350">
                      <a:solidFill>
                        <a:srgbClr val="C9D1DC"/>
                      </a:solidFill>
                    </a:lnB>
                    <a:noFill/>
                  </a:tcPr>
                </a:tc>
                <a:tc>
                  <a:txBody>
                    <a:bodyPr wrap="square"/>
                    <a:lstStyle/>
                    <a:p>
                      <a:pPr algn="l">
                        <a:lnSpc>
                          <a:spcPts val="1439"/>
                        </a:lnSpc>
                      </a:pPr>
                      <a:r>
                        <a:rPr sz="1200" b="0" i="0" u="none">
                          <a:solidFill>
                            <a:srgbClr val="38445A"/>
                          </a:solidFill>
                          <a:latin typeface="Courier New"/>
                        </a:rPr>
                        <a:t>214785</a:t>
                      </a:r>
                    </a:p>
                  </a:txBody>
                  <a:tcPr marL="91440" marT="53340" marR="91440" marB="53340" anchor="t">
                    <a:lnL w="0">
                      <a:noFill/>
                    </a:lnL>
                    <a:lnR w="0">
                      <a:noFill/>
                    </a:lnR>
                    <a:lnT w="0">
                      <a:noFill/>
                    </a:lnT>
                    <a:lnB w="6350">
                      <a:solidFill>
                        <a:srgbClr val="C9D1DC"/>
                      </a:solidFill>
                    </a:lnB>
                    <a:noFill/>
                  </a:tcPr>
                </a:tc>
              </a:tr>
            </a:tbl>
          </a:graphicData>
        </a:graphic>
      </p:graphicFrame>
      <p:sp>
        <p:nvSpPr>
          <p:cNvPr id="10" name="Rounded Rectangle 9"/>
          <p:cNvSpPr/>
          <p:nvPr/>
        </p:nvSpPr>
        <p:spPr>
          <a:xfrm>
            <a:off x="812800" y="3382268"/>
            <a:ext cx="3420566" cy="1321991"/>
          </a:xfrm>
          <a:prstGeom prst="roundRect">
            <a:avLst>
              <a:gd name="adj" fmla="val 7685"/>
            </a:avLst>
          </a:prstGeom>
          <a:solidFill>
            <a:srgbClr val="F1F4F8"/>
          </a:solidFill>
          <a:ln w="6350">
            <a:solidFill>
              <a:srgbClr val="C9D1DC"/>
            </a:solidFill>
          </a:ln>
        </p:spPr>
        <p:txBody>
          <a:bodyPr rtlCol="0" anchor="ctr"/>
          <a:lstStyle/>
          <a:p>
            <a:pPr algn="ctr"/>
          </a:p>
        </p:txBody>
      </p:sp>
      <p:sp>
        <p:nvSpPr>
          <p:cNvPr id="11" name="TextBox 10"/>
          <p:cNvSpPr txBox="1"/>
          <p:nvPr/>
        </p:nvSpPr>
        <p:spPr>
          <a:xfrm>
            <a:off x="1022350" y="3566418"/>
            <a:ext cx="3039566" cy="457200"/>
          </a:xfrm>
          <a:prstGeom prst="rect">
            <a:avLst/>
          </a:prstGeom>
          <a:noFill/>
        </p:spPr>
        <p:txBody>
          <a:bodyPr wrap="square" lIns="0" rIns="0" tIns="0" bIns="0"/>
          <a:lstStyle/>
          <a:p>
            <a:pPr algn="l">
              <a:lnSpc>
                <a:spcPts val="3600"/>
              </a:lnSpc>
            </a:pPr>
            <a:r>
              <a:rPr sz="3600" b="1" i="0" u="none">
                <a:solidFill>
                  <a:srgbClr val="C2410C"/>
                </a:solidFill>
                <a:latin typeface="Arial"/>
              </a:rPr>
              <a:t>≈ 113 ms</a:t>
            </a:r>
          </a:p>
        </p:txBody>
      </p:sp>
      <p:sp>
        <p:nvSpPr>
          <p:cNvPr id="12" name="TextBox 11"/>
          <p:cNvSpPr txBox="1"/>
          <p:nvPr/>
        </p:nvSpPr>
        <p:spPr>
          <a:xfrm>
            <a:off x="1022350" y="4074418"/>
            <a:ext cx="3039566" cy="445691"/>
          </a:xfrm>
          <a:prstGeom prst="rect">
            <a:avLst/>
          </a:prstGeom>
          <a:noFill/>
        </p:spPr>
        <p:txBody>
          <a:bodyPr wrap="square" lIns="0" rIns="0" tIns="0" bIns="0"/>
          <a:lstStyle/>
          <a:p>
            <a:pPr algn="l">
              <a:lnSpc>
                <a:spcPts val="1755"/>
              </a:lnSpc>
            </a:pPr>
            <a:r>
              <a:rPr sz="1300" b="0" i="0" u="none">
                <a:solidFill>
                  <a:srgbClr val="38445A"/>
                </a:solidFill>
                <a:latin typeface="Arial"/>
              </a:rPr>
              <a:t>to samo zapytanie na tabeli bez partycji (pełny skan miliona wierszy)</a:t>
            </a:r>
          </a:p>
        </p:txBody>
      </p:sp>
      <p:sp>
        <p:nvSpPr>
          <p:cNvPr id="13" name="Rounded Rectangle 12"/>
          <p:cNvSpPr/>
          <p:nvPr/>
        </p:nvSpPr>
        <p:spPr>
          <a:xfrm>
            <a:off x="4385766" y="3382268"/>
            <a:ext cx="3420566" cy="1321991"/>
          </a:xfrm>
          <a:prstGeom prst="roundRect">
            <a:avLst>
              <a:gd name="adj" fmla="val 7685"/>
            </a:avLst>
          </a:prstGeom>
          <a:solidFill>
            <a:srgbClr val="F1F4F8"/>
          </a:solidFill>
          <a:ln w="6350">
            <a:solidFill>
              <a:srgbClr val="C9D1DC"/>
            </a:solidFill>
          </a:ln>
        </p:spPr>
        <p:txBody>
          <a:bodyPr rtlCol="0" anchor="ctr"/>
          <a:lstStyle/>
          <a:p>
            <a:pPr algn="ctr"/>
          </a:p>
        </p:txBody>
      </p:sp>
      <p:sp>
        <p:nvSpPr>
          <p:cNvPr id="14" name="TextBox 13"/>
          <p:cNvSpPr txBox="1"/>
          <p:nvPr/>
        </p:nvSpPr>
        <p:spPr>
          <a:xfrm>
            <a:off x="4595316" y="3566418"/>
            <a:ext cx="3039566" cy="457200"/>
          </a:xfrm>
          <a:prstGeom prst="rect">
            <a:avLst/>
          </a:prstGeom>
          <a:noFill/>
        </p:spPr>
        <p:txBody>
          <a:bodyPr wrap="square" lIns="0" rIns="0" tIns="0" bIns="0"/>
          <a:lstStyle/>
          <a:p>
            <a:pPr algn="l">
              <a:lnSpc>
                <a:spcPts val="3600"/>
              </a:lnSpc>
            </a:pPr>
            <a:r>
              <a:rPr sz="3600" b="1" i="0" u="none">
                <a:solidFill>
                  <a:srgbClr val="C2410C"/>
                </a:solidFill>
                <a:latin typeface="Arial"/>
              </a:rPr>
              <a:t>≈ 33 ms</a:t>
            </a:r>
          </a:p>
        </p:txBody>
      </p:sp>
      <p:sp>
        <p:nvSpPr>
          <p:cNvPr id="15" name="TextBox 14"/>
          <p:cNvSpPr txBox="1"/>
          <p:nvPr/>
        </p:nvSpPr>
        <p:spPr>
          <a:xfrm>
            <a:off x="4595316" y="4074418"/>
            <a:ext cx="3039566" cy="445691"/>
          </a:xfrm>
          <a:prstGeom prst="rect">
            <a:avLst/>
          </a:prstGeom>
          <a:noFill/>
        </p:spPr>
        <p:txBody>
          <a:bodyPr wrap="square" lIns="0" rIns="0" tIns="0" bIns="0"/>
          <a:lstStyle/>
          <a:p>
            <a:pPr algn="l">
              <a:lnSpc>
                <a:spcPts val="1755"/>
              </a:lnSpc>
            </a:pPr>
            <a:r>
              <a:rPr sz="1300" b="0" i="0" u="none">
                <a:solidFill>
                  <a:srgbClr val="38445A"/>
                </a:solidFill>
                <a:latin typeface="Arial"/>
              </a:rPr>
              <a:t>tabela partycjonowana — skan tylko jednej partycji</a:t>
            </a:r>
          </a:p>
        </p:txBody>
      </p:sp>
      <p:sp>
        <p:nvSpPr>
          <p:cNvPr id="16" name="Rounded Rectangle 15"/>
          <p:cNvSpPr/>
          <p:nvPr/>
        </p:nvSpPr>
        <p:spPr>
          <a:xfrm>
            <a:off x="7958733" y="3382268"/>
            <a:ext cx="3420566" cy="1321991"/>
          </a:xfrm>
          <a:prstGeom prst="roundRect">
            <a:avLst>
              <a:gd name="adj" fmla="val 7685"/>
            </a:avLst>
          </a:prstGeom>
          <a:solidFill>
            <a:srgbClr val="F1F4F8"/>
          </a:solidFill>
          <a:ln w="6350">
            <a:solidFill>
              <a:srgbClr val="C9D1DC"/>
            </a:solidFill>
          </a:ln>
        </p:spPr>
        <p:txBody>
          <a:bodyPr rtlCol="0" anchor="ctr"/>
          <a:lstStyle/>
          <a:p>
            <a:pPr algn="ctr"/>
          </a:p>
        </p:txBody>
      </p:sp>
      <p:sp>
        <p:nvSpPr>
          <p:cNvPr id="17" name="TextBox 16"/>
          <p:cNvSpPr txBox="1"/>
          <p:nvPr/>
        </p:nvSpPr>
        <p:spPr>
          <a:xfrm>
            <a:off x="8168283" y="3566418"/>
            <a:ext cx="3039566" cy="457200"/>
          </a:xfrm>
          <a:prstGeom prst="rect">
            <a:avLst/>
          </a:prstGeom>
          <a:noFill/>
        </p:spPr>
        <p:txBody>
          <a:bodyPr wrap="square" lIns="0" rIns="0" tIns="0" bIns="0"/>
          <a:lstStyle/>
          <a:p>
            <a:pPr algn="l">
              <a:lnSpc>
                <a:spcPts val="3600"/>
              </a:lnSpc>
            </a:pPr>
            <a:r>
              <a:rPr sz="3600" b="1" i="0" u="none">
                <a:solidFill>
                  <a:srgbClr val="C2410C"/>
                </a:solidFill>
                <a:latin typeface="Arial"/>
              </a:rPr>
              <a:t>1 z 4</a:t>
            </a:r>
          </a:p>
        </p:txBody>
      </p:sp>
      <p:sp>
        <p:nvSpPr>
          <p:cNvPr id="18" name="TextBox 17"/>
          <p:cNvSpPr txBox="1"/>
          <p:nvPr/>
        </p:nvSpPr>
        <p:spPr>
          <a:xfrm>
            <a:off x="8168283" y="4074418"/>
            <a:ext cx="3039566" cy="222845"/>
          </a:xfrm>
          <a:prstGeom prst="rect">
            <a:avLst/>
          </a:prstGeom>
          <a:noFill/>
        </p:spPr>
        <p:txBody>
          <a:bodyPr wrap="square" lIns="0" rIns="0" tIns="0" bIns="0"/>
          <a:lstStyle/>
          <a:p>
            <a:pPr algn="l">
              <a:lnSpc>
                <a:spcPts val="1755"/>
              </a:lnSpc>
            </a:pPr>
            <a:r>
              <a:rPr sz="1300" b="0" i="0" u="none">
                <a:solidFill>
                  <a:srgbClr val="38445A"/>
                </a:solidFill>
                <a:latin typeface="Arial"/>
              </a:rPr>
              <a:t>partycji przeczytano</a:t>
            </a:r>
          </a:p>
        </p:txBody>
      </p:sp>
      <p:sp>
        <p:nvSpPr>
          <p:cNvPr id="19" name="TextBox 18"/>
          <p:cNvSpPr txBox="1"/>
          <p:nvPr/>
        </p:nvSpPr>
        <p:spPr>
          <a:xfrm>
            <a:off x="812800" y="6324600"/>
            <a:ext cx="10604500" cy="177800"/>
          </a:xfrm>
          <a:prstGeom prst="rect">
            <a:avLst/>
          </a:prstGeom>
          <a:noFill/>
        </p:spPr>
        <p:txBody>
          <a:bodyPr wrap="square" lIns="0" rIns="0" tIns="0" bIns="0"/>
          <a:lstStyle/>
          <a:p>
            <a:pPr algn="l">
              <a:lnSpc>
                <a:spcPts val="1439"/>
              </a:lnSpc>
            </a:pPr>
            <a:r>
              <a:rPr sz="1200" b="0" i="0" u="none">
                <a:solidFill>
                  <a:srgbClr val="5A6475"/>
                </a:solidFill>
                <a:latin typeface="Arial"/>
              </a:rPr>
              <a:t>Bazy danych · Rok 2 · Lekcja 15 · Partycjonowanie</a:t>
            </a:r>
          </a:p>
        </p:txBody>
      </p:sp>
    </p:spTree>
  </p:cSld>
  <p:clrMapOvr>
    <a:masterClrMapping/>
  </p:clrMapOvr>
</p:sld>
</file>

<file path=ppt/slides/slide6.xml><?xml version="1.0" encoding="utf-8"?>
<p:sld xmlns:a="http://schemas.openxmlformats.org/drawingml/2006/main" xmlns:p="http://schemas.openxmlformats.org/presentationml/2006/main" xmlns:r="http://schemas.openxmlformats.org/officeDocument/2006/relationships">
  <p:cSld>
    <p:bg>
      <p:bgPr>
        <a:solidFill>
          <a:srgbClr val="FCFCFA"/>
        </a:solidFill>
        <a:effectLst/>
      </p:bgPr>
    </p:bg>
    <p:spTree>
      <p:nvGrpSpPr>
        <p:cNvPr id="1" name=""/>
        <p:cNvGrpSpPr/>
        <p:nvPr/>
      </p:nvGrpSpPr>
      <p:grpSpPr/>
      <p:sp>
        <p:nvSpPr>
          <p:cNvPr id="2" name="TextBox 1"/>
          <p:cNvSpPr txBox="1"/>
          <p:nvPr/>
        </p:nvSpPr>
        <p:spPr>
          <a:xfrm>
            <a:off x="812800" y="711200"/>
            <a:ext cx="10604500" cy="177800"/>
          </a:xfrm>
          <a:prstGeom prst="rect">
            <a:avLst/>
          </a:prstGeom>
          <a:noFill/>
        </p:spPr>
        <p:txBody>
          <a:bodyPr wrap="square" lIns="0" rIns="0" tIns="0" bIns="0"/>
          <a:lstStyle/>
          <a:p>
            <a:pPr algn="l">
              <a:lnSpc>
                <a:spcPts val="1439"/>
              </a:lnSpc>
            </a:pPr>
            <a:r>
              <a:rPr sz="1200" b="1" i="0" u="none" spc="100">
                <a:solidFill>
                  <a:srgbClr val="C2410C"/>
                </a:solidFill>
                <a:latin typeface="Arial"/>
              </a:rPr>
              <a:t>ZARZĄDZANIE</a:t>
            </a:r>
          </a:p>
        </p:txBody>
      </p:sp>
      <p:sp>
        <p:nvSpPr>
          <p:cNvPr id="3" name="TextBox 2"/>
          <p:cNvSpPr txBox="1"/>
          <p:nvPr/>
        </p:nvSpPr>
        <p:spPr>
          <a:xfrm>
            <a:off x="812800" y="952500"/>
            <a:ext cx="10604500" cy="446980"/>
          </a:xfrm>
          <a:prstGeom prst="rect">
            <a:avLst/>
          </a:prstGeom>
          <a:noFill/>
        </p:spPr>
        <p:txBody>
          <a:bodyPr wrap="square" lIns="0" rIns="0" tIns="0" bIns="0"/>
          <a:lstStyle/>
          <a:p>
            <a:pPr algn="l">
              <a:lnSpc>
                <a:spcPts val="3520"/>
              </a:lnSpc>
            </a:pPr>
            <a:r>
              <a:rPr sz="3200" b="1" i="0" u="none">
                <a:solidFill>
                  <a:srgbClr val="142033"/>
                </a:solidFill>
                <a:latin typeface="Arial"/>
              </a:rPr>
              <a:t>Usuwanie starych danych w milisekundy</a:t>
            </a:r>
          </a:p>
        </p:txBody>
      </p:sp>
      <p:sp>
        <p:nvSpPr>
          <p:cNvPr id="4" name="Rounded Rectangle 3"/>
          <p:cNvSpPr/>
          <p:nvPr/>
        </p:nvSpPr>
        <p:spPr>
          <a:xfrm>
            <a:off x="812800" y="1653480"/>
            <a:ext cx="5130800" cy="1864221"/>
          </a:xfrm>
          <a:prstGeom prst="roundRect">
            <a:avLst>
              <a:gd name="adj" fmla="val 4087"/>
            </a:avLst>
          </a:prstGeom>
          <a:solidFill>
            <a:srgbClr val="F3F5F9"/>
          </a:solidFill>
          <a:ln w="6350">
            <a:solidFill>
              <a:srgbClr val="C9D1DC"/>
            </a:solidFill>
          </a:ln>
        </p:spPr>
        <p:txBody>
          <a:bodyPr rtlCol="0" anchor="ctr"/>
          <a:lstStyle/>
          <a:p>
            <a:pPr algn="ctr"/>
          </a:p>
        </p:txBody>
      </p:sp>
      <p:sp>
        <p:nvSpPr>
          <p:cNvPr id="5" name="Rectangle 4"/>
          <p:cNvSpPr/>
          <p:nvPr/>
        </p:nvSpPr>
        <p:spPr>
          <a:xfrm>
            <a:off x="812800" y="1653480"/>
            <a:ext cx="50800" cy="1864221"/>
          </a:xfrm>
          <a:prstGeom prst="rect">
            <a:avLst/>
          </a:prstGeom>
          <a:solidFill>
            <a:srgbClr val="C2410C"/>
          </a:solidFill>
          <a:ln>
            <a:noFill/>
          </a:ln>
        </p:spPr>
        <p:txBody>
          <a:bodyPr rtlCol="0" anchor="ctr"/>
          <a:lstStyle/>
          <a:p>
            <a:pPr algn="ctr"/>
          </a:p>
        </p:txBody>
      </p:sp>
      <p:sp>
        <p:nvSpPr>
          <p:cNvPr id="6" name="TextBox 5"/>
          <p:cNvSpPr txBox="1"/>
          <p:nvPr/>
        </p:nvSpPr>
        <p:spPr>
          <a:xfrm>
            <a:off x="1066800" y="1812230"/>
            <a:ext cx="4705350" cy="220960"/>
          </a:xfrm>
          <a:prstGeom prst="rect">
            <a:avLst/>
          </a:prstGeom>
          <a:noFill/>
        </p:spPr>
        <p:txBody>
          <a:bodyPr wrap="none" lIns="0" rIns="0" tIns="0" bIns="0"/>
          <a:lstStyle/>
          <a:p>
            <a:pPr algn="l">
              <a:lnSpc>
                <a:spcPts val="1739"/>
              </a:lnSpc>
            </a:pPr>
            <a:r>
              <a:rPr sz="1200" b="0" i="0" u="none">
                <a:solidFill>
                  <a:srgbClr val="667085"/>
                </a:solidFill>
                <a:latin typeface="Courier New"/>
              </a:rPr>
              <a:t>-- zwykła tabela</a:t>
            </a:r>
          </a:p>
        </p:txBody>
      </p:sp>
      <p:sp>
        <p:nvSpPr>
          <p:cNvPr id="7" name="TextBox 6"/>
          <p:cNvSpPr txBox="1"/>
          <p:nvPr/>
        </p:nvSpPr>
        <p:spPr>
          <a:xfrm>
            <a:off x="1066800" y="2033191"/>
            <a:ext cx="4705350" cy="220960"/>
          </a:xfrm>
          <a:prstGeom prst="rect">
            <a:avLst/>
          </a:prstGeom>
          <a:noFill/>
        </p:spPr>
        <p:txBody>
          <a:bodyPr wrap="none" lIns="0" rIns="0" tIns="0" bIns="0"/>
          <a:lstStyle/>
          <a:p>
            <a:pPr algn="l">
              <a:lnSpc>
                <a:spcPts val="1739"/>
              </a:lnSpc>
            </a:pPr>
            <a:r>
              <a:rPr sz="1200" b="1" i="0" u="none">
                <a:solidFill>
                  <a:srgbClr val="C2410C"/>
                </a:solidFill>
                <a:latin typeface="Courier New"/>
              </a:rPr>
              <a:t>DELETE</a:t>
            </a:r>
            <a:r>
              <a:rPr sz="1200" b="0" i="0" u="none">
                <a:solidFill>
                  <a:srgbClr val="142033"/>
                </a:solidFill>
                <a:latin typeface="Courier New"/>
              </a:rPr>
              <a:t> </a:t>
            </a:r>
            <a:r>
              <a:rPr sz="1200" b="1" i="0" u="none">
                <a:solidFill>
                  <a:srgbClr val="C2410C"/>
                </a:solidFill>
                <a:latin typeface="Courier New"/>
              </a:rPr>
              <a:t>FROM</a:t>
            </a:r>
            <a:r>
              <a:rPr sz="1200" b="0" i="0" u="none">
                <a:solidFill>
                  <a:srgbClr val="142033"/>
                </a:solidFill>
                <a:latin typeface="Courier New"/>
              </a:rPr>
              <a:t> odwiedziny</a:t>
            </a:r>
          </a:p>
        </p:txBody>
      </p:sp>
      <p:sp>
        <p:nvSpPr>
          <p:cNvPr id="8" name="TextBox 7"/>
          <p:cNvSpPr txBox="1"/>
          <p:nvPr/>
        </p:nvSpPr>
        <p:spPr>
          <a:xfrm>
            <a:off x="1066800" y="2254151"/>
            <a:ext cx="4705350" cy="220960"/>
          </a:xfrm>
          <a:prstGeom prst="rect">
            <a:avLst/>
          </a:prstGeom>
          <a:noFill/>
        </p:spPr>
        <p:txBody>
          <a:bodyPr wrap="none" lIns="0" rIns="0" tIns="0" bIns="0"/>
          <a:lstStyle/>
          <a:p>
            <a:pPr algn="l">
              <a:lnSpc>
                <a:spcPts val="1739"/>
              </a:lnSpc>
            </a:pPr>
            <a:r>
              <a:rPr sz="1200" b="1" i="0" u="none">
                <a:solidFill>
                  <a:srgbClr val="C2410C"/>
                </a:solidFill>
                <a:latin typeface="Courier New"/>
              </a:rPr>
              <a:t>WHERE</a:t>
            </a:r>
            <a:r>
              <a:rPr sz="1200" b="0" i="0" u="none">
                <a:solidFill>
                  <a:srgbClr val="142033"/>
                </a:solidFill>
                <a:latin typeface="Courier New"/>
              </a:rPr>
              <a:t> czas &lt; </a:t>
            </a:r>
            <a:r>
              <a:rPr sz="1200" b="0" i="0" u="none">
                <a:solidFill>
                  <a:srgbClr val="0B7A3B"/>
                </a:solidFill>
                <a:latin typeface="Courier New"/>
              </a:rPr>
              <a:t>'2026-04-01'</a:t>
            </a:r>
            <a:r>
              <a:rPr sz="1200" b="0" i="0" u="none">
                <a:solidFill>
                  <a:srgbClr val="142033"/>
                </a:solidFill>
                <a:latin typeface="Courier New"/>
              </a:rPr>
              <a:t>;</a:t>
            </a:r>
          </a:p>
        </p:txBody>
      </p:sp>
      <p:sp>
        <p:nvSpPr>
          <p:cNvPr id="9" name="TextBox 8"/>
          <p:cNvSpPr txBox="1"/>
          <p:nvPr/>
        </p:nvSpPr>
        <p:spPr>
          <a:xfrm>
            <a:off x="1066800" y="2475111"/>
            <a:ext cx="4705350" cy="220960"/>
          </a:xfrm>
          <a:prstGeom prst="rect">
            <a:avLst/>
          </a:prstGeom>
          <a:noFill/>
        </p:spPr>
        <p:txBody>
          <a:bodyPr wrap="none" lIns="0" rIns="0" tIns="0" bIns="0"/>
          <a:lstStyle/>
          <a:p>
            <a:pPr algn="l">
              <a:lnSpc>
                <a:spcPts val="1739"/>
              </a:lnSpc>
            </a:pPr>
            <a:r>
              <a:rPr sz="1200" b="0" i="0" u="none">
                <a:solidFill>
                  <a:srgbClr val="142033"/>
                </a:solidFill>
                <a:latin typeface="Courier New"/>
              </a:rPr>
              <a:t> </a:t>
            </a:r>
          </a:p>
        </p:txBody>
      </p:sp>
      <p:sp>
        <p:nvSpPr>
          <p:cNvPr id="10" name="TextBox 9"/>
          <p:cNvSpPr txBox="1"/>
          <p:nvPr/>
        </p:nvSpPr>
        <p:spPr>
          <a:xfrm>
            <a:off x="1066800" y="2696071"/>
            <a:ext cx="4705350" cy="220960"/>
          </a:xfrm>
          <a:prstGeom prst="rect">
            <a:avLst/>
          </a:prstGeom>
          <a:noFill/>
        </p:spPr>
        <p:txBody>
          <a:bodyPr wrap="none" lIns="0" rIns="0" tIns="0" bIns="0"/>
          <a:lstStyle/>
          <a:p>
            <a:pPr algn="l">
              <a:lnSpc>
                <a:spcPts val="1739"/>
              </a:lnSpc>
            </a:pPr>
            <a:r>
              <a:rPr sz="1200" b="0" i="0" u="none">
                <a:solidFill>
                  <a:srgbClr val="667085"/>
                </a:solidFill>
                <a:latin typeface="Courier New"/>
              </a:rPr>
              <a:t>-- tabela partycjonowana</a:t>
            </a:r>
          </a:p>
        </p:txBody>
      </p:sp>
      <p:sp>
        <p:nvSpPr>
          <p:cNvPr id="11" name="TextBox 10"/>
          <p:cNvSpPr txBox="1"/>
          <p:nvPr/>
        </p:nvSpPr>
        <p:spPr>
          <a:xfrm>
            <a:off x="1066800" y="2917031"/>
            <a:ext cx="4705350" cy="220960"/>
          </a:xfrm>
          <a:prstGeom prst="rect">
            <a:avLst/>
          </a:prstGeom>
          <a:noFill/>
        </p:spPr>
        <p:txBody>
          <a:bodyPr wrap="none" lIns="0" rIns="0" tIns="0" bIns="0"/>
          <a:lstStyle/>
          <a:p>
            <a:pPr algn="l">
              <a:lnSpc>
                <a:spcPts val="1739"/>
              </a:lnSpc>
            </a:pPr>
            <a:r>
              <a:rPr sz="1200" b="1" i="0" u="none">
                <a:solidFill>
                  <a:srgbClr val="C2410C"/>
                </a:solidFill>
                <a:latin typeface="Courier New"/>
              </a:rPr>
              <a:t>ALTER</a:t>
            </a:r>
            <a:r>
              <a:rPr sz="1200" b="0" i="0" u="none">
                <a:solidFill>
                  <a:srgbClr val="142033"/>
                </a:solidFill>
                <a:latin typeface="Courier New"/>
              </a:rPr>
              <a:t> </a:t>
            </a:r>
            <a:r>
              <a:rPr sz="1200" b="1" i="0" u="none">
                <a:solidFill>
                  <a:srgbClr val="C2410C"/>
                </a:solidFill>
                <a:latin typeface="Courier New"/>
              </a:rPr>
              <a:t>TABLE</a:t>
            </a:r>
            <a:r>
              <a:rPr sz="1200" b="0" i="0" u="none">
                <a:solidFill>
                  <a:srgbClr val="142033"/>
                </a:solidFill>
                <a:latin typeface="Courier New"/>
              </a:rPr>
              <a:t> odwiedziny_p</a:t>
            </a:r>
          </a:p>
        </p:txBody>
      </p:sp>
      <p:sp>
        <p:nvSpPr>
          <p:cNvPr id="12" name="TextBox 11"/>
          <p:cNvSpPr txBox="1"/>
          <p:nvPr/>
        </p:nvSpPr>
        <p:spPr>
          <a:xfrm>
            <a:off x="1066800" y="3137991"/>
            <a:ext cx="4705350" cy="220960"/>
          </a:xfrm>
          <a:prstGeom prst="rect">
            <a:avLst/>
          </a:prstGeom>
          <a:noFill/>
        </p:spPr>
        <p:txBody>
          <a:bodyPr wrap="none" lIns="0" rIns="0" tIns="0" bIns="0"/>
          <a:lstStyle/>
          <a:p>
            <a:pPr algn="l">
              <a:lnSpc>
                <a:spcPts val="1739"/>
              </a:lnSpc>
            </a:pPr>
            <a:r>
              <a:rPr sz="1200" b="0" i="0" u="none">
                <a:solidFill>
                  <a:srgbClr val="142033"/>
                </a:solidFill>
                <a:latin typeface="Courier New"/>
              </a:rPr>
              <a:t>  </a:t>
            </a:r>
            <a:r>
              <a:rPr sz="1200" b="1" i="0" u="none">
                <a:solidFill>
                  <a:srgbClr val="C2410C"/>
                </a:solidFill>
                <a:latin typeface="Courier New"/>
              </a:rPr>
              <a:t>DROP</a:t>
            </a:r>
            <a:r>
              <a:rPr sz="1200" b="0" i="0" u="none">
                <a:solidFill>
                  <a:srgbClr val="142033"/>
                </a:solidFill>
                <a:latin typeface="Courier New"/>
              </a:rPr>
              <a:t> </a:t>
            </a:r>
            <a:r>
              <a:rPr sz="1200" b="1" i="0" u="none">
                <a:solidFill>
                  <a:srgbClr val="C2410C"/>
                </a:solidFill>
                <a:latin typeface="Courier New"/>
              </a:rPr>
              <a:t>PARTITION</a:t>
            </a:r>
            <a:r>
              <a:rPr sz="1200" b="0" i="0" u="none">
                <a:solidFill>
                  <a:srgbClr val="142033"/>
                </a:solidFill>
                <a:latin typeface="Courier New"/>
              </a:rPr>
              <a:t> p2026q1;</a:t>
            </a:r>
          </a:p>
        </p:txBody>
      </p:sp>
      <p:graphicFrame>
        <p:nvGraphicFramePr>
          <p:cNvPr id="13" name="Table 12"/>
          <p:cNvGraphicFramePr>
            <a:graphicFrameLocks noGrp="1"/>
          </p:cNvGraphicFramePr>
          <p:nvPr/>
        </p:nvGraphicFramePr>
        <p:xfrm>
          <a:off x="6248400" y="1653480"/>
          <a:ext cx="5130800" cy="908050"/>
        </p:xfrm>
        <a:graphic>
          <a:graphicData uri="http://schemas.openxmlformats.org/drawingml/2006/table">
            <a:tbl>
              <a:tblPr firstRow="0" bandRow="0">
                <a:tableStyleId>{2D5ABB26-0587-4C30-8999-92F81FD0307C}</a:tableStyleId>
              </a:tblPr>
              <a:tblGrid>
                <a:gridCol w="3591520"/>
                <a:gridCol w="1539280"/>
              </a:tblGrid>
              <a:tr h="301625">
                <a:tc>
                  <a:txBody>
                    <a:bodyPr wrap="square"/>
                    <a:lstStyle/>
                    <a:p>
                      <a:pPr algn="l">
                        <a:lnSpc>
                          <a:spcPts val="1500"/>
                        </a:lnSpc>
                      </a:pPr>
                      <a:r>
                        <a:rPr sz="1250" b="1" i="0" u="none">
                          <a:solidFill>
                            <a:srgbClr val="142033"/>
                          </a:solidFill>
                          <a:latin typeface="Arial"/>
                        </a:rPr>
                        <a:t>Operacja (420 325 wierszy)</a:t>
                      </a:r>
                    </a:p>
                  </a:txBody>
                  <a:tcPr marL="95250" marT="55562" marR="95250" marB="55562" anchor="t">
                    <a:lnL w="0">
                      <a:noFill/>
                    </a:lnL>
                    <a:lnR w="0">
                      <a:noFill/>
                    </a:lnR>
                    <a:lnT w="0">
                      <a:noFill/>
                    </a:lnT>
                    <a:lnB w="12700">
                      <a:solidFill>
                        <a:srgbClr val="C2410C"/>
                      </a:solidFill>
                    </a:lnB>
                    <a:noFill/>
                  </a:tcPr>
                </a:tc>
                <a:tc>
                  <a:txBody>
                    <a:bodyPr wrap="square"/>
                    <a:lstStyle/>
                    <a:p>
                      <a:pPr algn="l">
                        <a:lnSpc>
                          <a:spcPts val="1500"/>
                        </a:lnSpc>
                      </a:pPr>
                      <a:r>
                        <a:rPr sz="1250" b="1" i="0" u="none">
                          <a:solidFill>
                            <a:srgbClr val="142033"/>
                          </a:solidFill>
                          <a:latin typeface="Arial"/>
                        </a:rPr>
                        <a:t>Czas</a:t>
                      </a:r>
                    </a:p>
                  </a:txBody>
                  <a:tcPr marL="95250" marT="55562" marR="95250" marB="55562" anchor="t">
                    <a:lnL w="0">
                      <a:noFill/>
                    </a:lnL>
                    <a:lnR w="0">
                      <a:noFill/>
                    </a:lnR>
                    <a:lnT w="0">
                      <a:noFill/>
                    </a:lnT>
                    <a:lnB w="12700">
                      <a:solidFill>
                        <a:srgbClr val="C2410C"/>
                      </a:solidFill>
                    </a:lnB>
                    <a:noFill/>
                  </a:tcPr>
                </a:tc>
              </a:tr>
              <a:tr h="304800">
                <a:tc>
                  <a:txBody>
                    <a:bodyPr wrap="square"/>
                    <a:lstStyle/>
                    <a:p>
                      <a:pPr algn="l">
                        <a:lnSpc>
                          <a:spcPts val="1500"/>
                        </a:lnSpc>
                      </a:pPr>
                      <a:r>
                        <a:rPr sz="1250" b="0" i="0" u="none">
                          <a:solidFill>
                            <a:srgbClr val="38445A"/>
                          </a:solidFill>
                          <a:latin typeface="Courier New"/>
                        </a:rPr>
                        <a:t>DELETE … WHERE czas &lt; …</a:t>
                      </a:r>
                    </a:p>
                  </a:txBody>
                  <a:tcPr marL="95250" marT="55562" marR="95250" marB="55562" anchor="t">
                    <a:lnL w="0">
                      <a:noFill/>
                    </a:lnL>
                    <a:lnR w="0">
                      <a:noFill/>
                    </a:lnR>
                    <a:lnT w="0">
                      <a:noFill/>
                    </a:lnT>
                    <a:lnB w="6350">
                      <a:solidFill>
                        <a:srgbClr val="C9D1DC"/>
                      </a:solidFill>
                    </a:lnB>
                    <a:noFill/>
                  </a:tcPr>
                </a:tc>
                <a:tc>
                  <a:txBody>
                    <a:bodyPr wrap="square"/>
                    <a:lstStyle/>
                    <a:p>
                      <a:pPr algn="l">
                        <a:lnSpc>
                          <a:spcPts val="1500"/>
                        </a:lnSpc>
                      </a:pPr>
                      <a:r>
                        <a:rPr sz="1250" b="0" i="0" u="none">
                          <a:solidFill>
                            <a:srgbClr val="38445A"/>
                          </a:solidFill>
                          <a:latin typeface="Arial"/>
                        </a:rPr>
                        <a:t>≈ 0,93 s</a:t>
                      </a:r>
                    </a:p>
                  </a:txBody>
                  <a:tcPr marL="95250" marT="55562" marR="95250" marB="55562" anchor="t">
                    <a:lnL w="0">
                      <a:noFill/>
                    </a:lnL>
                    <a:lnR w="0">
                      <a:noFill/>
                    </a:lnR>
                    <a:lnT w="0">
                      <a:noFill/>
                    </a:lnT>
                    <a:lnB w="6350">
                      <a:solidFill>
                        <a:srgbClr val="C9D1DC"/>
                      </a:solidFill>
                    </a:lnB>
                    <a:noFill/>
                  </a:tcPr>
                </a:tc>
              </a:tr>
              <a:tr h="301625">
                <a:tc>
                  <a:txBody>
                    <a:bodyPr wrap="square"/>
                    <a:lstStyle/>
                    <a:p>
                      <a:pPr algn="l">
                        <a:lnSpc>
                          <a:spcPts val="1500"/>
                        </a:lnSpc>
                      </a:pPr>
                      <a:r>
                        <a:rPr sz="1250" b="0" i="0" u="none">
                          <a:solidFill>
                            <a:srgbClr val="38445A"/>
                          </a:solidFill>
                          <a:latin typeface="Courier New"/>
                        </a:rPr>
                        <a:t>DROP PARTITION p2026q1</a:t>
                      </a:r>
                    </a:p>
                  </a:txBody>
                  <a:tcPr marL="95250" marT="55562" marR="95250" marB="55562" anchor="t">
                    <a:lnL w="0">
                      <a:noFill/>
                    </a:lnL>
                    <a:lnR w="0">
                      <a:noFill/>
                    </a:lnR>
                    <a:lnT w="0">
                      <a:noFill/>
                    </a:lnT>
                    <a:lnB w="6350">
                      <a:solidFill>
                        <a:srgbClr val="C9D1DC"/>
                      </a:solidFill>
                    </a:lnB>
                    <a:noFill/>
                  </a:tcPr>
                </a:tc>
                <a:tc>
                  <a:txBody>
                    <a:bodyPr wrap="square"/>
                    <a:lstStyle/>
                    <a:p>
                      <a:pPr algn="l">
                        <a:lnSpc>
                          <a:spcPts val="1500"/>
                        </a:lnSpc>
                      </a:pPr>
                      <a:r>
                        <a:rPr sz="1250" b="0" i="0" u="none">
                          <a:solidFill>
                            <a:srgbClr val="38445A"/>
                          </a:solidFill>
                          <a:latin typeface="Arial"/>
                        </a:rPr>
                        <a:t>≈ 17 ms</a:t>
                      </a:r>
                    </a:p>
                  </a:txBody>
                  <a:tcPr marL="95250" marT="55562" marR="95250" marB="55562" anchor="t">
                    <a:lnL w="0">
                      <a:noFill/>
                    </a:lnL>
                    <a:lnR w="0">
                      <a:noFill/>
                    </a:lnR>
                    <a:lnT w="0">
                      <a:noFill/>
                    </a:lnT>
                    <a:lnB w="6350">
                      <a:solidFill>
                        <a:srgbClr val="C9D1DC"/>
                      </a:solidFill>
                    </a:lnB>
                    <a:noFill/>
                  </a:tcPr>
                </a:tc>
              </a:tr>
            </a:tbl>
          </a:graphicData>
        </a:graphic>
      </p:graphicFrame>
      <p:sp>
        <p:nvSpPr>
          <p:cNvPr id="14" name="Rounded Rectangle 13"/>
          <p:cNvSpPr/>
          <p:nvPr/>
        </p:nvSpPr>
        <p:spPr>
          <a:xfrm>
            <a:off x="6248400" y="2717105"/>
            <a:ext cx="5130800" cy="1283891"/>
          </a:xfrm>
          <a:prstGeom prst="roundRect">
            <a:avLst>
              <a:gd name="adj" fmla="val 5935"/>
            </a:avLst>
          </a:prstGeom>
          <a:solidFill>
            <a:srgbClr val="F3F5F9"/>
          </a:solidFill>
          <a:ln w="6350">
            <a:solidFill>
              <a:srgbClr val="C9D1DC"/>
            </a:solidFill>
          </a:ln>
        </p:spPr>
        <p:txBody>
          <a:bodyPr rtlCol="0" anchor="ctr"/>
          <a:lstStyle/>
          <a:p>
            <a:pPr algn="ctr"/>
          </a:p>
        </p:txBody>
      </p:sp>
      <p:sp>
        <p:nvSpPr>
          <p:cNvPr id="15" name="Rectangle 14"/>
          <p:cNvSpPr/>
          <p:nvPr/>
        </p:nvSpPr>
        <p:spPr>
          <a:xfrm>
            <a:off x="6248400" y="2717105"/>
            <a:ext cx="50800" cy="1283891"/>
          </a:xfrm>
          <a:prstGeom prst="rect">
            <a:avLst/>
          </a:prstGeom>
          <a:solidFill>
            <a:srgbClr val="C2410C"/>
          </a:solidFill>
          <a:ln>
            <a:noFill/>
          </a:ln>
        </p:spPr>
        <p:txBody>
          <a:bodyPr rtlCol="0" anchor="ctr"/>
          <a:lstStyle/>
          <a:p>
            <a:pPr algn="ctr"/>
          </a:p>
        </p:txBody>
      </p:sp>
      <p:sp>
        <p:nvSpPr>
          <p:cNvPr id="16" name="TextBox 15"/>
          <p:cNvSpPr txBox="1"/>
          <p:nvPr/>
        </p:nvSpPr>
        <p:spPr>
          <a:xfrm>
            <a:off x="6502400" y="2875855"/>
            <a:ext cx="4705350" cy="193278"/>
          </a:xfrm>
          <a:prstGeom prst="rect">
            <a:avLst/>
          </a:prstGeom>
          <a:noFill/>
        </p:spPr>
        <p:txBody>
          <a:bodyPr wrap="none" lIns="0" rIns="0" tIns="0" bIns="0"/>
          <a:lstStyle/>
          <a:p>
            <a:pPr algn="l">
              <a:lnSpc>
                <a:spcPts val="1522"/>
              </a:lnSpc>
            </a:pPr>
            <a:r>
              <a:rPr sz="1050" b="0" i="0" u="none">
                <a:solidFill>
                  <a:srgbClr val="667085"/>
                </a:solidFill>
                <a:latin typeface="Courier New"/>
              </a:rPr>
              <a:t>-- nowy kwartał: rozdziel pmax</a:t>
            </a:r>
          </a:p>
        </p:txBody>
      </p:sp>
      <p:sp>
        <p:nvSpPr>
          <p:cNvPr id="17" name="TextBox 16"/>
          <p:cNvSpPr txBox="1"/>
          <p:nvPr/>
        </p:nvSpPr>
        <p:spPr>
          <a:xfrm>
            <a:off x="6502400" y="3069134"/>
            <a:ext cx="4705350" cy="193278"/>
          </a:xfrm>
          <a:prstGeom prst="rect">
            <a:avLst/>
          </a:prstGeom>
          <a:noFill/>
        </p:spPr>
        <p:txBody>
          <a:bodyPr wrap="none" lIns="0" rIns="0" tIns="0" bIns="0"/>
          <a:lstStyle/>
          <a:p>
            <a:pPr algn="l">
              <a:lnSpc>
                <a:spcPts val="1522"/>
              </a:lnSpc>
            </a:pPr>
            <a:r>
              <a:rPr sz="1050" b="1" i="0" u="none">
                <a:solidFill>
                  <a:srgbClr val="C2410C"/>
                </a:solidFill>
                <a:latin typeface="Courier New"/>
              </a:rPr>
              <a:t>ALTER</a:t>
            </a:r>
            <a:r>
              <a:rPr sz="1050" b="0" i="0" u="none">
                <a:solidFill>
                  <a:srgbClr val="142033"/>
                </a:solidFill>
                <a:latin typeface="Courier New"/>
              </a:rPr>
              <a:t> </a:t>
            </a:r>
            <a:r>
              <a:rPr sz="1050" b="1" i="0" u="none">
                <a:solidFill>
                  <a:srgbClr val="C2410C"/>
                </a:solidFill>
                <a:latin typeface="Courier New"/>
              </a:rPr>
              <a:t>TABLE</a:t>
            </a:r>
            <a:r>
              <a:rPr sz="1050" b="0" i="0" u="none">
                <a:solidFill>
                  <a:srgbClr val="142033"/>
                </a:solidFill>
                <a:latin typeface="Courier New"/>
              </a:rPr>
              <a:t> odwiedziny_p</a:t>
            </a:r>
          </a:p>
        </p:txBody>
      </p:sp>
      <p:sp>
        <p:nvSpPr>
          <p:cNvPr id="18" name="TextBox 17"/>
          <p:cNvSpPr txBox="1"/>
          <p:nvPr/>
        </p:nvSpPr>
        <p:spPr>
          <a:xfrm>
            <a:off x="6502400" y="3262412"/>
            <a:ext cx="4705350" cy="193278"/>
          </a:xfrm>
          <a:prstGeom prst="rect">
            <a:avLst/>
          </a:prstGeom>
          <a:noFill/>
        </p:spPr>
        <p:txBody>
          <a:bodyPr wrap="none" lIns="0" rIns="0" tIns="0" bIns="0"/>
          <a:lstStyle/>
          <a:p>
            <a:pPr algn="l">
              <a:lnSpc>
                <a:spcPts val="1522"/>
              </a:lnSpc>
            </a:pPr>
            <a:r>
              <a:rPr sz="1050" b="0" i="0" u="none">
                <a:solidFill>
                  <a:srgbClr val="142033"/>
                </a:solidFill>
                <a:latin typeface="Courier New"/>
              </a:rPr>
              <a:t>REORGANIZE </a:t>
            </a:r>
            <a:r>
              <a:rPr sz="1050" b="1" i="0" u="none">
                <a:solidFill>
                  <a:srgbClr val="C2410C"/>
                </a:solidFill>
                <a:latin typeface="Courier New"/>
              </a:rPr>
              <a:t>PARTITION</a:t>
            </a:r>
            <a:r>
              <a:rPr sz="1050" b="0" i="0" u="none">
                <a:solidFill>
                  <a:srgbClr val="142033"/>
                </a:solidFill>
                <a:latin typeface="Courier New"/>
              </a:rPr>
              <a:t> pmax </a:t>
            </a:r>
            <a:r>
              <a:rPr sz="1050" b="1" i="0" u="none">
                <a:solidFill>
                  <a:srgbClr val="C2410C"/>
                </a:solidFill>
                <a:latin typeface="Courier New"/>
              </a:rPr>
              <a:t>INTO</a:t>
            </a:r>
            <a:r>
              <a:rPr sz="1050" b="0" i="0" u="none">
                <a:solidFill>
                  <a:srgbClr val="142033"/>
                </a:solidFill>
                <a:latin typeface="Courier New"/>
              </a:rPr>
              <a:t> (</a:t>
            </a:r>
          </a:p>
        </p:txBody>
      </p:sp>
      <p:sp>
        <p:nvSpPr>
          <p:cNvPr id="19" name="TextBox 18"/>
          <p:cNvSpPr txBox="1"/>
          <p:nvPr/>
        </p:nvSpPr>
        <p:spPr>
          <a:xfrm>
            <a:off x="6502400" y="3455690"/>
            <a:ext cx="4705350" cy="193278"/>
          </a:xfrm>
          <a:prstGeom prst="rect">
            <a:avLst/>
          </a:prstGeom>
          <a:noFill/>
        </p:spPr>
        <p:txBody>
          <a:bodyPr wrap="none" lIns="0" rIns="0" tIns="0" bIns="0"/>
          <a:lstStyle/>
          <a:p>
            <a:pPr algn="l">
              <a:lnSpc>
                <a:spcPts val="1522"/>
              </a:lnSpc>
            </a:pPr>
            <a:r>
              <a:rPr sz="1050" b="0" i="0" u="none">
                <a:solidFill>
                  <a:srgbClr val="142033"/>
                </a:solidFill>
                <a:latin typeface="Courier New"/>
              </a:rPr>
              <a:t>  </a:t>
            </a:r>
            <a:r>
              <a:rPr sz="1050" b="1" i="0" u="none">
                <a:solidFill>
                  <a:srgbClr val="C2410C"/>
                </a:solidFill>
                <a:latin typeface="Courier New"/>
              </a:rPr>
              <a:t>PARTITION</a:t>
            </a:r>
            <a:r>
              <a:rPr sz="1050" b="0" i="0" u="none">
                <a:solidFill>
                  <a:srgbClr val="142033"/>
                </a:solidFill>
                <a:latin typeface="Courier New"/>
              </a:rPr>
              <a:t> p2026q4 </a:t>
            </a:r>
            <a:r>
              <a:rPr sz="1050" b="1" i="0" u="none">
                <a:solidFill>
                  <a:srgbClr val="C2410C"/>
                </a:solidFill>
                <a:latin typeface="Courier New"/>
              </a:rPr>
              <a:t>VALUES</a:t>
            </a:r>
            <a:r>
              <a:rPr sz="1050" b="0" i="0" u="none">
                <a:solidFill>
                  <a:srgbClr val="142033"/>
                </a:solidFill>
                <a:latin typeface="Courier New"/>
              </a:rPr>
              <a:t> </a:t>
            </a:r>
            <a:r>
              <a:rPr sz="1050" b="1" i="0" u="none">
                <a:solidFill>
                  <a:srgbClr val="C2410C"/>
                </a:solidFill>
                <a:latin typeface="Courier New"/>
              </a:rPr>
              <a:t>LESS</a:t>
            </a:r>
            <a:r>
              <a:rPr sz="1050" b="0" i="0" u="none">
                <a:solidFill>
                  <a:srgbClr val="142033"/>
                </a:solidFill>
                <a:latin typeface="Courier New"/>
              </a:rPr>
              <a:t> </a:t>
            </a:r>
            <a:r>
              <a:rPr sz="1050" b="1" i="0" u="none">
                <a:solidFill>
                  <a:srgbClr val="C2410C"/>
                </a:solidFill>
                <a:latin typeface="Courier New"/>
              </a:rPr>
              <a:t>THAN</a:t>
            </a:r>
            <a:r>
              <a:rPr sz="1050" b="0" i="0" u="none">
                <a:solidFill>
                  <a:srgbClr val="142033"/>
                </a:solidFill>
                <a:latin typeface="Courier New"/>
              </a:rPr>
              <a:t> (</a:t>
            </a:r>
            <a:r>
              <a:rPr sz="1050" b="0" i="0" u="none">
                <a:solidFill>
                  <a:srgbClr val="0B7A3B"/>
                </a:solidFill>
                <a:latin typeface="Courier New"/>
              </a:rPr>
              <a:t>'2027-01-01'</a:t>
            </a:r>
            <a:r>
              <a:rPr sz="1050" b="0" i="0" u="none">
                <a:solidFill>
                  <a:srgbClr val="142033"/>
                </a:solidFill>
                <a:latin typeface="Courier New"/>
              </a:rPr>
              <a:t>),</a:t>
            </a:r>
          </a:p>
        </p:txBody>
      </p:sp>
      <p:sp>
        <p:nvSpPr>
          <p:cNvPr id="20" name="TextBox 19"/>
          <p:cNvSpPr txBox="1"/>
          <p:nvPr/>
        </p:nvSpPr>
        <p:spPr>
          <a:xfrm>
            <a:off x="6502400" y="3648968"/>
            <a:ext cx="4705350" cy="193278"/>
          </a:xfrm>
          <a:prstGeom prst="rect">
            <a:avLst/>
          </a:prstGeom>
          <a:noFill/>
        </p:spPr>
        <p:txBody>
          <a:bodyPr wrap="none" lIns="0" rIns="0" tIns="0" bIns="0"/>
          <a:lstStyle/>
          <a:p>
            <a:pPr algn="l">
              <a:lnSpc>
                <a:spcPts val="1522"/>
              </a:lnSpc>
            </a:pPr>
            <a:r>
              <a:rPr sz="1050" b="0" i="0" u="none">
                <a:solidFill>
                  <a:srgbClr val="142033"/>
                </a:solidFill>
                <a:latin typeface="Courier New"/>
              </a:rPr>
              <a:t>  </a:t>
            </a:r>
            <a:r>
              <a:rPr sz="1050" b="1" i="0" u="none">
                <a:solidFill>
                  <a:srgbClr val="C2410C"/>
                </a:solidFill>
                <a:latin typeface="Courier New"/>
              </a:rPr>
              <a:t>PARTITION</a:t>
            </a:r>
            <a:r>
              <a:rPr sz="1050" b="0" i="0" u="none">
                <a:solidFill>
                  <a:srgbClr val="142033"/>
                </a:solidFill>
                <a:latin typeface="Courier New"/>
              </a:rPr>
              <a:t> pmax </a:t>
            </a:r>
            <a:r>
              <a:rPr sz="1050" b="1" i="0" u="none">
                <a:solidFill>
                  <a:srgbClr val="C2410C"/>
                </a:solidFill>
                <a:latin typeface="Courier New"/>
              </a:rPr>
              <a:t>VALUES</a:t>
            </a:r>
            <a:r>
              <a:rPr sz="1050" b="0" i="0" u="none">
                <a:solidFill>
                  <a:srgbClr val="142033"/>
                </a:solidFill>
                <a:latin typeface="Courier New"/>
              </a:rPr>
              <a:t> </a:t>
            </a:r>
            <a:r>
              <a:rPr sz="1050" b="1" i="0" u="none">
                <a:solidFill>
                  <a:srgbClr val="C2410C"/>
                </a:solidFill>
                <a:latin typeface="Courier New"/>
              </a:rPr>
              <a:t>LESS</a:t>
            </a:r>
            <a:r>
              <a:rPr sz="1050" b="0" i="0" u="none">
                <a:solidFill>
                  <a:srgbClr val="142033"/>
                </a:solidFill>
                <a:latin typeface="Courier New"/>
              </a:rPr>
              <a:t> </a:t>
            </a:r>
            <a:r>
              <a:rPr sz="1050" b="1" i="0" u="none">
                <a:solidFill>
                  <a:srgbClr val="C2410C"/>
                </a:solidFill>
                <a:latin typeface="Courier New"/>
              </a:rPr>
              <a:t>THAN</a:t>
            </a:r>
            <a:r>
              <a:rPr sz="1050" b="0" i="0" u="none">
                <a:solidFill>
                  <a:srgbClr val="142033"/>
                </a:solidFill>
                <a:latin typeface="Courier New"/>
              </a:rPr>
              <a:t> (</a:t>
            </a:r>
            <a:r>
              <a:rPr sz="1050" b="1" i="0" u="none">
                <a:solidFill>
                  <a:srgbClr val="C2410C"/>
                </a:solidFill>
                <a:latin typeface="Courier New"/>
              </a:rPr>
              <a:t>MAXVALUE</a:t>
            </a:r>
            <a:r>
              <a:rPr sz="1050" b="0" i="0" u="none">
                <a:solidFill>
                  <a:srgbClr val="142033"/>
                </a:solidFill>
                <a:latin typeface="Courier New"/>
              </a:rPr>
              <a:t>));</a:t>
            </a:r>
          </a:p>
        </p:txBody>
      </p:sp>
      <p:sp>
        <p:nvSpPr>
          <p:cNvPr id="21" name="TextBox 20"/>
          <p:cNvSpPr txBox="1"/>
          <p:nvPr/>
        </p:nvSpPr>
        <p:spPr>
          <a:xfrm>
            <a:off x="812800" y="6324600"/>
            <a:ext cx="10604500" cy="177800"/>
          </a:xfrm>
          <a:prstGeom prst="rect">
            <a:avLst/>
          </a:prstGeom>
          <a:noFill/>
        </p:spPr>
        <p:txBody>
          <a:bodyPr wrap="square" lIns="0" rIns="0" tIns="0" bIns="0"/>
          <a:lstStyle/>
          <a:p>
            <a:pPr algn="l">
              <a:lnSpc>
                <a:spcPts val="1439"/>
              </a:lnSpc>
            </a:pPr>
            <a:r>
              <a:rPr sz="1200" b="0" i="0" u="none">
                <a:solidFill>
                  <a:srgbClr val="5A6475"/>
                </a:solidFill>
                <a:latin typeface="Arial"/>
              </a:rPr>
              <a:t>Bazy danych · Rok 2 · Lekcja 15 · Partycjonowanie</a:t>
            </a:r>
          </a:p>
        </p:txBody>
      </p:sp>
    </p:spTree>
  </p:cSld>
  <p:clrMapOvr>
    <a:masterClrMapping/>
  </p:clrMapOvr>
</p:sld>
</file>

<file path=ppt/slides/slide7.xml><?xml version="1.0" encoding="utf-8"?>
<p:sld xmlns:a="http://schemas.openxmlformats.org/drawingml/2006/main" xmlns:p="http://schemas.openxmlformats.org/presentationml/2006/main" xmlns:r="http://schemas.openxmlformats.org/officeDocument/2006/relationships">
  <p:cSld>
    <p:bg>
      <p:bgPr>
        <a:solidFill>
          <a:srgbClr val="FCFCFA"/>
        </a:solidFill>
        <a:effectLst/>
      </p:bgPr>
    </p:bg>
    <p:spTree>
      <p:nvGrpSpPr>
        <p:cNvPr id="1" name=""/>
        <p:cNvGrpSpPr/>
        <p:nvPr/>
      </p:nvGrpSpPr>
      <p:grpSpPr/>
      <p:sp>
        <p:nvSpPr>
          <p:cNvPr id="2" name="TextBox 1"/>
          <p:cNvSpPr txBox="1"/>
          <p:nvPr/>
        </p:nvSpPr>
        <p:spPr>
          <a:xfrm>
            <a:off x="812800" y="711200"/>
            <a:ext cx="10604500" cy="177800"/>
          </a:xfrm>
          <a:prstGeom prst="rect">
            <a:avLst/>
          </a:prstGeom>
          <a:noFill/>
        </p:spPr>
        <p:txBody>
          <a:bodyPr wrap="square" lIns="0" rIns="0" tIns="0" bIns="0"/>
          <a:lstStyle/>
          <a:p>
            <a:pPr algn="l">
              <a:lnSpc>
                <a:spcPts val="1439"/>
              </a:lnSpc>
            </a:pPr>
            <a:r>
              <a:rPr sz="1200" b="1" i="0" u="none" spc="100">
                <a:solidFill>
                  <a:srgbClr val="C2410C"/>
                </a:solidFill>
                <a:latin typeface="Arial"/>
              </a:rPr>
              <a:t>RODZAJE</a:t>
            </a:r>
          </a:p>
        </p:txBody>
      </p:sp>
      <p:sp>
        <p:nvSpPr>
          <p:cNvPr id="3" name="TextBox 2"/>
          <p:cNvSpPr txBox="1"/>
          <p:nvPr/>
        </p:nvSpPr>
        <p:spPr>
          <a:xfrm>
            <a:off x="812800" y="952500"/>
            <a:ext cx="10604500" cy="446980"/>
          </a:xfrm>
          <a:prstGeom prst="rect">
            <a:avLst/>
          </a:prstGeom>
          <a:noFill/>
        </p:spPr>
        <p:txBody>
          <a:bodyPr wrap="square" lIns="0" rIns="0" tIns="0" bIns="0"/>
          <a:lstStyle/>
          <a:p>
            <a:pPr algn="l">
              <a:lnSpc>
                <a:spcPts val="3520"/>
              </a:lnSpc>
            </a:pPr>
            <a:r>
              <a:rPr sz="3200" b="1" i="0" u="none">
                <a:solidFill>
                  <a:srgbClr val="142033"/>
                </a:solidFill>
                <a:latin typeface="Arial"/>
              </a:rPr>
              <a:t>RANGE, LIST, HASH i KEY</a:t>
            </a:r>
          </a:p>
        </p:txBody>
      </p:sp>
      <p:graphicFrame>
        <p:nvGraphicFramePr>
          <p:cNvPr id="4" name="Table 3"/>
          <p:cNvGraphicFramePr>
            <a:graphicFrameLocks noGrp="1"/>
          </p:cNvGraphicFramePr>
          <p:nvPr/>
        </p:nvGraphicFramePr>
        <p:xfrm>
          <a:off x="812800" y="1653480"/>
          <a:ext cx="10566401" cy="1695450"/>
        </p:xfrm>
        <a:graphic>
          <a:graphicData uri="http://schemas.openxmlformats.org/drawingml/2006/table">
            <a:tbl>
              <a:tblPr firstRow="0" bandRow="0">
                <a:tableStyleId>{2D5ABB26-0587-4C30-8999-92F81FD0307C}</a:tableStyleId>
              </a:tblPr>
              <a:tblGrid>
                <a:gridCol w="2747169"/>
                <a:gridCol w="3169841"/>
                <a:gridCol w="4649391"/>
              </a:tblGrid>
              <a:tr h="301625">
                <a:tc>
                  <a:txBody>
                    <a:bodyPr wrap="square"/>
                    <a:lstStyle/>
                    <a:p>
                      <a:pPr algn="l">
                        <a:lnSpc>
                          <a:spcPts val="1500"/>
                        </a:lnSpc>
                      </a:pPr>
                      <a:r>
                        <a:rPr sz="1250" b="1" i="0" u="none">
                          <a:solidFill>
                            <a:srgbClr val="142033"/>
                          </a:solidFill>
                          <a:latin typeface="Arial"/>
                        </a:rPr>
                        <a:t>Rodzaj</a:t>
                      </a:r>
                    </a:p>
                  </a:txBody>
                  <a:tcPr marL="95250" marT="55562" marR="95250" marB="55562" anchor="t">
                    <a:lnL w="0">
                      <a:noFill/>
                    </a:lnL>
                    <a:lnR w="0">
                      <a:noFill/>
                    </a:lnR>
                    <a:lnT w="0">
                      <a:noFill/>
                    </a:lnT>
                    <a:lnB w="12700">
                      <a:solidFill>
                        <a:srgbClr val="C2410C"/>
                      </a:solidFill>
                    </a:lnB>
                    <a:noFill/>
                  </a:tcPr>
                </a:tc>
                <a:tc>
                  <a:txBody>
                    <a:bodyPr wrap="square"/>
                    <a:lstStyle/>
                    <a:p>
                      <a:pPr algn="l">
                        <a:lnSpc>
                          <a:spcPts val="1500"/>
                        </a:lnSpc>
                      </a:pPr>
                      <a:r>
                        <a:rPr sz="1250" b="1" i="0" u="none">
                          <a:solidFill>
                            <a:srgbClr val="142033"/>
                          </a:solidFill>
                          <a:latin typeface="Arial"/>
                        </a:rPr>
                        <a:t>Podział</a:t>
                      </a:r>
                    </a:p>
                  </a:txBody>
                  <a:tcPr marL="95250" marT="55562" marR="95250" marB="55562" anchor="t">
                    <a:lnL w="0">
                      <a:noFill/>
                    </a:lnL>
                    <a:lnR w="0">
                      <a:noFill/>
                    </a:lnR>
                    <a:lnT w="0">
                      <a:noFill/>
                    </a:lnT>
                    <a:lnB w="12700">
                      <a:solidFill>
                        <a:srgbClr val="C2410C"/>
                      </a:solidFill>
                    </a:lnB>
                    <a:noFill/>
                  </a:tcPr>
                </a:tc>
                <a:tc>
                  <a:txBody>
                    <a:bodyPr wrap="square"/>
                    <a:lstStyle/>
                    <a:p>
                      <a:pPr algn="l">
                        <a:lnSpc>
                          <a:spcPts val="1500"/>
                        </a:lnSpc>
                      </a:pPr>
                      <a:r>
                        <a:rPr sz="1250" b="1" i="0" u="none">
                          <a:solidFill>
                            <a:srgbClr val="142033"/>
                          </a:solidFill>
                          <a:latin typeface="Arial"/>
                        </a:rPr>
                        <a:t>Przykład</a:t>
                      </a:r>
                    </a:p>
                  </a:txBody>
                  <a:tcPr marL="95250" marT="55562" marR="95250" marB="55562" anchor="t">
                    <a:lnL w="0">
                      <a:noFill/>
                    </a:lnL>
                    <a:lnR w="0">
                      <a:noFill/>
                    </a:lnR>
                    <a:lnT w="0">
                      <a:noFill/>
                    </a:lnT>
                    <a:lnB w="12700">
                      <a:solidFill>
                        <a:srgbClr val="C2410C"/>
                      </a:solidFill>
                    </a:lnB>
                    <a:noFill/>
                  </a:tcPr>
                </a:tc>
              </a:tr>
              <a:tr h="304800">
                <a:tc>
                  <a:txBody>
                    <a:bodyPr wrap="square"/>
                    <a:lstStyle/>
                    <a:p>
                      <a:pPr algn="l">
                        <a:lnSpc>
                          <a:spcPts val="1500"/>
                        </a:lnSpc>
                      </a:pPr>
                      <a:r>
                        <a:rPr sz="1250" b="0" i="0" u="none">
                          <a:solidFill>
                            <a:srgbClr val="38445A"/>
                          </a:solidFill>
                          <a:latin typeface="Arial"/>
                        </a:rPr>
                        <a:t>RANGE / RANGE COLUMNS</a:t>
                      </a:r>
                    </a:p>
                  </a:txBody>
                  <a:tcPr marL="95250" marT="55562" marR="95250" marB="55562" anchor="t">
                    <a:lnL w="0">
                      <a:noFill/>
                    </a:lnL>
                    <a:lnR w="0">
                      <a:noFill/>
                    </a:lnR>
                    <a:lnT w="0">
                      <a:noFill/>
                    </a:lnT>
                    <a:lnB w="6350">
                      <a:solidFill>
                        <a:srgbClr val="C9D1DC"/>
                      </a:solidFill>
                    </a:lnB>
                    <a:noFill/>
                  </a:tcPr>
                </a:tc>
                <a:tc>
                  <a:txBody>
                    <a:bodyPr wrap="square"/>
                    <a:lstStyle/>
                    <a:p>
                      <a:pPr algn="l">
                        <a:lnSpc>
                          <a:spcPts val="1500"/>
                        </a:lnSpc>
                      </a:pPr>
                      <a:r>
                        <a:rPr sz="1250" b="0" i="0" u="none">
                          <a:solidFill>
                            <a:srgbClr val="38445A"/>
                          </a:solidFill>
                          <a:latin typeface="Arial"/>
                        </a:rPr>
                        <a:t>zakresy wartości</a:t>
                      </a:r>
                    </a:p>
                  </a:txBody>
                  <a:tcPr marL="95250" marT="55562" marR="95250" marB="55562" anchor="t">
                    <a:lnL w="0">
                      <a:noFill/>
                    </a:lnL>
                    <a:lnR w="0">
                      <a:noFill/>
                    </a:lnR>
                    <a:lnT w="0">
                      <a:noFill/>
                    </a:lnT>
                    <a:lnB w="6350">
                      <a:solidFill>
                        <a:srgbClr val="C9D1DC"/>
                      </a:solidFill>
                    </a:lnB>
                    <a:noFill/>
                  </a:tcPr>
                </a:tc>
                <a:tc>
                  <a:txBody>
                    <a:bodyPr wrap="square"/>
                    <a:lstStyle/>
                    <a:p>
                      <a:pPr algn="l">
                        <a:lnSpc>
                          <a:spcPts val="1500"/>
                        </a:lnSpc>
                      </a:pPr>
                      <a:r>
                        <a:rPr sz="1250" b="0" i="0" u="none">
                          <a:solidFill>
                            <a:srgbClr val="38445A"/>
                          </a:solidFill>
                          <a:latin typeface="Courier New"/>
                        </a:rPr>
                        <a:t>daty, numery faktur</a:t>
                      </a:r>
                    </a:p>
                  </a:txBody>
                  <a:tcPr marL="95250" marT="55562" marR="95250" marB="55562" anchor="t">
                    <a:lnL w="0">
                      <a:noFill/>
                    </a:lnL>
                    <a:lnR w="0">
                      <a:noFill/>
                    </a:lnR>
                    <a:lnT w="0">
                      <a:noFill/>
                    </a:lnT>
                    <a:lnB w="6350">
                      <a:solidFill>
                        <a:srgbClr val="C9D1DC"/>
                      </a:solidFill>
                    </a:lnB>
                    <a:noFill/>
                  </a:tcPr>
                </a:tc>
              </a:tr>
              <a:tr h="485775">
                <a:tc>
                  <a:txBody>
                    <a:bodyPr wrap="square"/>
                    <a:lstStyle/>
                    <a:p>
                      <a:pPr algn="l">
                        <a:lnSpc>
                          <a:spcPts val="1500"/>
                        </a:lnSpc>
                      </a:pPr>
                      <a:r>
                        <a:rPr sz="1250" b="0" i="0" u="none">
                          <a:solidFill>
                            <a:srgbClr val="38445A"/>
                          </a:solidFill>
                          <a:latin typeface="Arial"/>
                        </a:rPr>
                        <a:t>LIST / LIST COLUMNS</a:t>
                      </a:r>
                    </a:p>
                  </a:txBody>
                  <a:tcPr marL="95250" marT="55562" marR="95250" marB="55562" anchor="t">
                    <a:lnL w="0">
                      <a:noFill/>
                    </a:lnL>
                    <a:lnR w="0">
                      <a:noFill/>
                    </a:lnR>
                    <a:lnT w="0">
                      <a:noFill/>
                    </a:lnT>
                    <a:lnB w="6350">
                      <a:solidFill>
                        <a:srgbClr val="C9D1DC"/>
                      </a:solidFill>
                    </a:lnB>
                    <a:noFill/>
                  </a:tcPr>
                </a:tc>
                <a:tc>
                  <a:txBody>
                    <a:bodyPr wrap="square"/>
                    <a:lstStyle/>
                    <a:p>
                      <a:pPr algn="l">
                        <a:lnSpc>
                          <a:spcPts val="1500"/>
                        </a:lnSpc>
                      </a:pPr>
                      <a:r>
                        <a:rPr sz="1250" b="0" i="0" u="none">
                          <a:solidFill>
                            <a:srgbClr val="38445A"/>
                          </a:solidFill>
                          <a:latin typeface="Arial"/>
                        </a:rPr>
                        <a:t>konkretne wartości</a:t>
                      </a:r>
                    </a:p>
                  </a:txBody>
                  <a:tcPr marL="95250" marT="55562" marR="95250" marB="55562" anchor="t">
                    <a:lnL w="0">
                      <a:noFill/>
                    </a:lnL>
                    <a:lnR w="0">
                      <a:noFill/>
                    </a:lnR>
                    <a:lnT w="0">
                      <a:noFill/>
                    </a:lnT>
                    <a:lnB w="6350">
                      <a:solidFill>
                        <a:srgbClr val="C9D1DC"/>
                      </a:solidFill>
                    </a:lnB>
                    <a:noFill/>
                  </a:tcPr>
                </a:tc>
                <a:tc>
                  <a:txBody>
                    <a:bodyPr wrap="square"/>
                    <a:lstStyle/>
                    <a:p>
                      <a:pPr algn="l">
                        <a:lnSpc>
                          <a:spcPts val="1500"/>
                        </a:lnSpc>
                      </a:pPr>
                      <a:r>
                        <a:rPr sz="1250" b="0" i="0" u="none">
                          <a:solidFill>
                            <a:srgbClr val="38445A"/>
                          </a:solidFill>
                          <a:latin typeface="Courier New"/>
                        </a:rPr>
                        <a:t>PARTITION pPolnoc VALUES IN ('Gdańsk','Szczecin')</a:t>
                      </a:r>
                    </a:p>
                  </a:txBody>
                  <a:tcPr marL="95250" marT="55562" marR="95250" marB="55562" anchor="t">
                    <a:lnL w="0">
                      <a:noFill/>
                    </a:lnL>
                    <a:lnR w="0">
                      <a:noFill/>
                    </a:lnR>
                    <a:lnT w="0">
                      <a:noFill/>
                    </a:lnT>
                    <a:lnB w="6350">
                      <a:solidFill>
                        <a:srgbClr val="C9D1DC"/>
                      </a:solidFill>
                    </a:lnB>
                    <a:noFill/>
                  </a:tcPr>
                </a:tc>
              </a:tr>
              <a:tr h="301625">
                <a:tc>
                  <a:txBody>
                    <a:bodyPr wrap="square"/>
                    <a:lstStyle/>
                    <a:p>
                      <a:pPr algn="l">
                        <a:lnSpc>
                          <a:spcPts val="1500"/>
                        </a:lnSpc>
                      </a:pPr>
                      <a:r>
                        <a:rPr sz="1250" b="0" i="0" u="none">
                          <a:solidFill>
                            <a:srgbClr val="38445A"/>
                          </a:solidFill>
                          <a:latin typeface="Arial"/>
                        </a:rPr>
                        <a:t>HASH (wyrażenie)</a:t>
                      </a:r>
                    </a:p>
                  </a:txBody>
                  <a:tcPr marL="95250" marT="55562" marR="95250" marB="55562" anchor="t">
                    <a:lnL w="0">
                      <a:noFill/>
                    </a:lnL>
                    <a:lnR w="0">
                      <a:noFill/>
                    </a:lnR>
                    <a:lnT w="0">
                      <a:noFill/>
                    </a:lnT>
                    <a:lnB w="6350">
                      <a:solidFill>
                        <a:srgbClr val="C9D1DC"/>
                      </a:solidFill>
                    </a:lnB>
                    <a:noFill/>
                  </a:tcPr>
                </a:tc>
                <a:tc>
                  <a:txBody>
                    <a:bodyPr wrap="square"/>
                    <a:lstStyle/>
                    <a:p>
                      <a:pPr algn="l">
                        <a:lnSpc>
                          <a:spcPts val="1500"/>
                        </a:lnSpc>
                      </a:pPr>
                      <a:r>
                        <a:rPr sz="1250" b="0" i="0" u="none">
                          <a:solidFill>
                            <a:srgbClr val="38445A"/>
                          </a:solidFill>
                          <a:latin typeface="Arial"/>
                        </a:rPr>
                        <a:t>równo według funkcji skrótu</a:t>
                      </a:r>
                    </a:p>
                  </a:txBody>
                  <a:tcPr marL="95250" marT="55562" marR="95250" marB="55562" anchor="t">
                    <a:lnL w="0">
                      <a:noFill/>
                    </a:lnL>
                    <a:lnR w="0">
                      <a:noFill/>
                    </a:lnR>
                    <a:lnT w="0">
                      <a:noFill/>
                    </a:lnT>
                    <a:lnB w="6350">
                      <a:solidFill>
                        <a:srgbClr val="C9D1DC"/>
                      </a:solidFill>
                    </a:lnB>
                    <a:noFill/>
                  </a:tcPr>
                </a:tc>
                <a:tc>
                  <a:txBody>
                    <a:bodyPr wrap="square"/>
                    <a:lstStyle/>
                    <a:p>
                      <a:pPr algn="l">
                        <a:lnSpc>
                          <a:spcPts val="1500"/>
                        </a:lnSpc>
                      </a:pPr>
                      <a:r>
                        <a:rPr sz="1250" b="0" i="0" u="none">
                          <a:solidFill>
                            <a:srgbClr val="38445A"/>
                          </a:solidFill>
                          <a:latin typeface="Courier New"/>
                        </a:rPr>
                        <a:t>PARTITION BY HASH(id_klienta) PARTITIONS 4</a:t>
                      </a:r>
                    </a:p>
                  </a:txBody>
                  <a:tcPr marL="95250" marT="55562" marR="95250" marB="55562" anchor="t">
                    <a:lnL w="0">
                      <a:noFill/>
                    </a:lnL>
                    <a:lnR w="0">
                      <a:noFill/>
                    </a:lnR>
                    <a:lnT w="0">
                      <a:noFill/>
                    </a:lnT>
                    <a:lnB w="6350">
                      <a:solidFill>
                        <a:srgbClr val="C9D1DC"/>
                      </a:solidFill>
                    </a:lnB>
                    <a:noFill/>
                  </a:tcPr>
                </a:tc>
              </a:tr>
              <a:tr h="301625">
                <a:tc>
                  <a:txBody>
                    <a:bodyPr wrap="square"/>
                    <a:lstStyle/>
                    <a:p>
                      <a:pPr algn="l">
                        <a:lnSpc>
                          <a:spcPts val="1500"/>
                        </a:lnSpc>
                      </a:pPr>
                      <a:r>
                        <a:rPr sz="1250" b="0" i="0" u="none">
                          <a:solidFill>
                            <a:srgbClr val="38445A"/>
                          </a:solidFill>
                          <a:latin typeface="Arial"/>
                        </a:rPr>
                        <a:t>KEY (kolumny)</a:t>
                      </a:r>
                    </a:p>
                  </a:txBody>
                  <a:tcPr marL="95250" marT="55562" marR="95250" marB="55562" anchor="t">
                    <a:lnL w="0">
                      <a:noFill/>
                    </a:lnL>
                    <a:lnR w="0">
                      <a:noFill/>
                    </a:lnR>
                    <a:lnT w="0">
                      <a:noFill/>
                    </a:lnT>
                    <a:lnB w="6350">
                      <a:solidFill>
                        <a:srgbClr val="C9D1DC"/>
                      </a:solidFill>
                    </a:lnB>
                    <a:noFill/>
                  </a:tcPr>
                </a:tc>
                <a:tc>
                  <a:txBody>
                    <a:bodyPr wrap="square"/>
                    <a:lstStyle/>
                    <a:p>
                      <a:pPr algn="l">
                        <a:lnSpc>
                          <a:spcPts val="1500"/>
                        </a:lnSpc>
                      </a:pPr>
                      <a:r>
                        <a:rPr sz="1250" b="0" i="0" u="none">
                          <a:solidFill>
                            <a:srgbClr val="38445A"/>
                          </a:solidFill>
                          <a:latin typeface="Arial"/>
                        </a:rPr>
                        <a:t>jak HASH, funkcję wybiera serwer</a:t>
                      </a:r>
                    </a:p>
                  </a:txBody>
                  <a:tcPr marL="95250" marT="55562" marR="95250" marB="55562" anchor="t">
                    <a:lnL w="0">
                      <a:noFill/>
                    </a:lnL>
                    <a:lnR w="0">
                      <a:noFill/>
                    </a:lnR>
                    <a:lnT w="0">
                      <a:noFill/>
                    </a:lnT>
                    <a:lnB w="6350">
                      <a:solidFill>
                        <a:srgbClr val="C9D1DC"/>
                      </a:solidFill>
                    </a:lnB>
                    <a:noFill/>
                  </a:tcPr>
                </a:tc>
                <a:tc>
                  <a:txBody>
                    <a:bodyPr wrap="square"/>
                    <a:lstStyle/>
                    <a:p>
                      <a:pPr algn="l">
                        <a:lnSpc>
                          <a:spcPts val="1500"/>
                        </a:lnSpc>
                      </a:pPr>
                      <a:r>
                        <a:rPr sz="1250" b="0" i="0" u="none">
                          <a:solidFill>
                            <a:srgbClr val="38445A"/>
                          </a:solidFill>
                          <a:latin typeface="Courier New"/>
                        </a:rPr>
                        <a:t>PARTITION BY KEY() PARTITIONS 2</a:t>
                      </a:r>
                    </a:p>
                  </a:txBody>
                  <a:tcPr marL="95250" marT="55562" marR="95250" marB="55562" anchor="t">
                    <a:lnL w="0">
                      <a:noFill/>
                    </a:lnL>
                    <a:lnR w="0">
                      <a:noFill/>
                    </a:lnR>
                    <a:lnT w="0">
                      <a:noFill/>
                    </a:lnT>
                    <a:lnB w="6350">
                      <a:solidFill>
                        <a:srgbClr val="C9D1DC"/>
                      </a:solidFill>
                    </a:lnB>
                    <a:noFill/>
                  </a:tcPr>
                </a:tc>
              </a:tr>
            </a:tbl>
          </a:graphicData>
        </a:graphic>
      </p:graphicFrame>
      <p:sp>
        <p:nvSpPr>
          <p:cNvPr id="5" name="TextBox 4"/>
          <p:cNvSpPr txBox="1"/>
          <p:nvPr/>
        </p:nvSpPr>
        <p:spPr>
          <a:xfrm>
            <a:off x="812800" y="3606105"/>
            <a:ext cx="10604500" cy="231080"/>
          </a:xfrm>
          <a:prstGeom prst="rect">
            <a:avLst/>
          </a:prstGeom>
          <a:noFill/>
        </p:spPr>
        <p:txBody>
          <a:bodyPr wrap="square" lIns="0" rIns="0" tIns="0" bIns="0"/>
          <a:lstStyle/>
          <a:p>
            <a:pPr algn="l">
              <a:lnSpc>
                <a:spcPts val="1820"/>
              </a:lnSpc>
            </a:pPr>
            <a:r>
              <a:rPr sz="1300" b="0" i="0" u="none">
                <a:solidFill>
                  <a:srgbClr val="38445A"/>
                </a:solidFill>
                <a:latin typeface="Arial"/>
              </a:rPr>
              <a:t>Subpartycje (np. RANGE według roku, a w nim HASH na 4 części) są możliwe, ale rzadko potrzebne. Limit: do 8192 partycji na tabelę.</a:t>
            </a:r>
          </a:p>
        </p:txBody>
      </p:sp>
      <p:sp>
        <p:nvSpPr>
          <p:cNvPr id="6" name="TextBox 5"/>
          <p:cNvSpPr txBox="1"/>
          <p:nvPr/>
        </p:nvSpPr>
        <p:spPr>
          <a:xfrm>
            <a:off x="812800" y="6324600"/>
            <a:ext cx="10604500" cy="177800"/>
          </a:xfrm>
          <a:prstGeom prst="rect">
            <a:avLst/>
          </a:prstGeom>
          <a:noFill/>
        </p:spPr>
        <p:txBody>
          <a:bodyPr wrap="square" lIns="0" rIns="0" tIns="0" bIns="0"/>
          <a:lstStyle/>
          <a:p>
            <a:pPr algn="l">
              <a:lnSpc>
                <a:spcPts val="1439"/>
              </a:lnSpc>
            </a:pPr>
            <a:r>
              <a:rPr sz="1200" b="0" i="0" u="none">
                <a:solidFill>
                  <a:srgbClr val="5A6475"/>
                </a:solidFill>
                <a:latin typeface="Arial"/>
              </a:rPr>
              <a:t>Bazy danych · Rok 2 · Lekcja 15 · Partycjonowanie</a:t>
            </a:r>
          </a:p>
        </p:txBody>
      </p:sp>
    </p:spTree>
  </p:cSld>
  <p:clrMapOvr>
    <a:masterClrMapping/>
  </p:clrMapOvr>
</p:sld>
</file>

<file path=ppt/slides/slide8.xml><?xml version="1.0" encoding="utf-8"?>
<p:sld xmlns:a="http://schemas.openxmlformats.org/drawingml/2006/main" xmlns:p="http://schemas.openxmlformats.org/presentationml/2006/main" xmlns:r="http://schemas.openxmlformats.org/officeDocument/2006/relationships">
  <p:cSld>
    <p:bg>
      <p:bgPr>
        <a:solidFill>
          <a:srgbClr val="FCFCFA"/>
        </a:solidFill>
        <a:effectLst/>
      </p:bgPr>
    </p:bg>
    <p:spTree>
      <p:nvGrpSpPr>
        <p:cNvPr id="1" name=""/>
        <p:cNvGrpSpPr/>
        <p:nvPr/>
      </p:nvGrpSpPr>
      <p:grpSpPr/>
      <p:sp>
        <p:nvSpPr>
          <p:cNvPr id="2" name="TextBox 1"/>
          <p:cNvSpPr txBox="1"/>
          <p:nvPr/>
        </p:nvSpPr>
        <p:spPr>
          <a:xfrm>
            <a:off x="812800" y="711200"/>
            <a:ext cx="10604500" cy="177800"/>
          </a:xfrm>
          <a:prstGeom prst="rect">
            <a:avLst/>
          </a:prstGeom>
          <a:noFill/>
        </p:spPr>
        <p:txBody>
          <a:bodyPr wrap="square" lIns="0" rIns="0" tIns="0" bIns="0"/>
          <a:lstStyle/>
          <a:p>
            <a:pPr algn="l">
              <a:lnSpc>
                <a:spcPts val="1439"/>
              </a:lnSpc>
            </a:pPr>
            <a:r>
              <a:rPr sz="1200" b="1" i="0" u="none" spc="100">
                <a:solidFill>
                  <a:srgbClr val="C2410C"/>
                </a:solidFill>
                <a:latin typeface="Arial"/>
              </a:rPr>
              <a:t>W PRAKTYCE</a:t>
            </a:r>
          </a:p>
        </p:txBody>
      </p:sp>
      <p:sp>
        <p:nvSpPr>
          <p:cNvPr id="3" name="TextBox 2"/>
          <p:cNvSpPr txBox="1"/>
          <p:nvPr/>
        </p:nvSpPr>
        <p:spPr>
          <a:xfrm>
            <a:off x="812800" y="952500"/>
            <a:ext cx="10604500" cy="446980"/>
          </a:xfrm>
          <a:prstGeom prst="rect">
            <a:avLst/>
          </a:prstGeom>
          <a:noFill/>
        </p:spPr>
        <p:txBody>
          <a:bodyPr wrap="square" lIns="0" rIns="0" tIns="0" bIns="0"/>
          <a:lstStyle/>
          <a:p>
            <a:pPr algn="l">
              <a:lnSpc>
                <a:spcPts val="3520"/>
              </a:lnSpc>
            </a:pPr>
            <a:r>
              <a:rPr sz="3200" b="1" i="0" u="none">
                <a:solidFill>
                  <a:srgbClr val="142033"/>
                </a:solidFill>
                <a:latin typeface="Arial"/>
              </a:rPr>
              <a:t>Kiedy partycjonować, a kiedy nie</a:t>
            </a:r>
          </a:p>
        </p:txBody>
      </p:sp>
      <p:sp>
        <p:nvSpPr>
          <p:cNvPr id="4" name="Rounded Rectangle 3"/>
          <p:cNvSpPr/>
          <p:nvPr/>
        </p:nvSpPr>
        <p:spPr>
          <a:xfrm>
            <a:off x="812800" y="1653480"/>
            <a:ext cx="5130800" cy="1137741"/>
          </a:xfrm>
          <a:prstGeom prst="roundRect">
            <a:avLst>
              <a:gd name="adj" fmla="val 8929"/>
            </a:avLst>
          </a:prstGeom>
          <a:solidFill>
            <a:srgbClr val="F1F4F8"/>
          </a:solidFill>
          <a:ln w="6350">
            <a:solidFill>
              <a:srgbClr val="C9D1DC"/>
            </a:solidFill>
          </a:ln>
        </p:spPr>
        <p:txBody>
          <a:bodyPr rtlCol="0" anchor="ctr"/>
          <a:lstStyle/>
          <a:p>
            <a:pPr algn="ctr"/>
          </a:p>
        </p:txBody>
      </p:sp>
      <p:sp>
        <p:nvSpPr>
          <p:cNvPr id="5" name="TextBox 4"/>
          <p:cNvSpPr txBox="1"/>
          <p:nvPr/>
        </p:nvSpPr>
        <p:spPr>
          <a:xfrm>
            <a:off x="1022350" y="1837630"/>
            <a:ext cx="4749800" cy="243780"/>
          </a:xfrm>
          <a:prstGeom prst="rect">
            <a:avLst/>
          </a:prstGeom>
          <a:noFill/>
        </p:spPr>
        <p:txBody>
          <a:bodyPr wrap="square" lIns="0" rIns="0" tIns="0" bIns="0"/>
          <a:lstStyle/>
          <a:p>
            <a:pPr algn="l">
              <a:lnSpc>
                <a:spcPts val="1920"/>
              </a:lnSpc>
            </a:pPr>
            <a:r>
              <a:rPr sz="1600" b="1" i="0" u="none">
                <a:solidFill>
                  <a:srgbClr val="142033"/>
                </a:solidFill>
                <a:latin typeface="Arial"/>
              </a:rPr>
              <a:t>Tak</a:t>
            </a:r>
          </a:p>
        </p:txBody>
      </p:sp>
      <p:sp>
        <p:nvSpPr>
          <p:cNvPr id="6" name="TextBox 5"/>
          <p:cNvSpPr txBox="1"/>
          <p:nvPr/>
        </p:nvSpPr>
        <p:spPr>
          <a:xfrm>
            <a:off x="1022350" y="2144911"/>
            <a:ext cx="4749800" cy="462161"/>
          </a:xfrm>
          <a:prstGeom prst="rect">
            <a:avLst/>
          </a:prstGeom>
          <a:noFill/>
        </p:spPr>
        <p:txBody>
          <a:bodyPr wrap="square" lIns="0" rIns="0" tIns="0" bIns="0"/>
          <a:lstStyle/>
          <a:p>
            <a:pPr algn="l">
              <a:lnSpc>
                <a:spcPts val="1820"/>
              </a:lnSpc>
            </a:pPr>
            <a:r>
              <a:rPr sz="1300" b="0" i="0" u="none">
                <a:solidFill>
                  <a:srgbClr val="38445A"/>
                </a:solidFill>
                <a:latin typeface="Arial"/>
              </a:rPr>
              <a:t>dziesiątki milionów wierszy, dane dopisywane w czasie (logi, pomiary IoT, historia), regularne usuwanie najstarszych danych</a:t>
            </a:r>
          </a:p>
        </p:txBody>
      </p:sp>
      <p:sp>
        <p:nvSpPr>
          <p:cNvPr id="7" name="Rounded Rectangle 6"/>
          <p:cNvSpPr/>
          <p:nvPr/>
        </p:nvSpPr>
        <p:spPr>
          <a:xfrm>
            <a:off x="6248400" y="1653480"/>
            <a:ext cx="5130800" cy="1368822"/>
          </a:xfrm>
          <a:prstGeom prst="roundRect">
            <a:avLst>
              <a:gd name="adj" fmla="val 7422"/>
            </a:avLst>
          </a:prstGeom>
          <a:solidFill>
            <a:srgbClr val="F1F4F8"/>
          </a:solidFill>
          <a:ln w="6350">
            <a:solidFill>
              <a:srgbClr val="C9D1DC"/>
            </a:solidFill>
          </a:ln>
        </p:spPr>
        <p:txBody>
          <a:bodyPr rtlCol="0" anchor="ctr"/>
          <a:lstStyle/>
          <a:p>
            <a:pPr algn="ctr"/>
          </a:p>
        </p:txBody>
      </p:sp>
      <p:sp>
        <p:nvSpPr>
          <p:cNvPr id="8" name="TextBox 7"/>
          <p:cNvSpPr txBox="1"/>
          <p:nvPr/>
        </p:nvSpPr>
        <p:spPr>
          <a:xfrm>
            <a:off x="6457950" y="1837630"/>
            <a:ext cx="4749800" cy="243780"/>
          </a:xfrm>
          <a:prstGeom prst="rect">
            <a:avLst/>
          </a:prstGeom>
          <a:noFill/>
        </p:spPr>
        <p:txBody>
          <a:bodyPr wrap="square" lIns="0" rIns="0" tIns="0" bIns="0"/>
          <a:lstStyle/>
          <a:p>
            <a:pPr algn="l">
              <a:lnSpc>
                <a:spcPts val="1920"/>
              </a:lnSpc>
            </a:pPr>
            <a:r>
              <a:rPr sz="1600" b="1" i="0" u="none">
                <a:solidFill>
                  <a:srgbClr val="142033"/>
                </a:solidFill>
                <a:latin typeface="Arial"/>
              </a:rPr>
              <a:t>Nie</a:t>
            </a:r>
          </a:p>
        </p:txBody>
      </p:sp>
      <p:sp>
        <p:nvSpPr>
          <p:cNvPr id="9" name="TextBox 8"/>
          <p:cNvSpPr txBox="1"/>
          <p:nvPr/>
        </p:nvSpPr>
        <p:spPr>
          <a:xfrm>
            <a:off x="6457950" y="2144911"/>
            <a:ext cx="4749800" cy="693241"/>
          </a:xfrm>
          <a:prstGeom prst="rect">
            <a:avLst/>
          </a:prstGeom>
          <a:noFill/>
        </p:spPr>
        <p:txBody>
          <a:bodyPr wrap="square" lIns="0" rIns="0" tIns="0" bIns="0"/>
          <a:lstStyle/>
          <a:p>
            <a:pPr algn="l">
              <a:lnSpc>
                <a:spcPts val="1820"/>
              </a:lnSpc>
            </a:pPr>
            <a:r>
              <a:rPr sz="1300" b="0" i="0" u="none">
                <a:solidFill>
                  <a:srgbClr val="38445A"/>
                </a:solidFill>
                <a:latin typeface="Arial"/>
              </a:rPr>
              <a:t>małe i średnie tabele, tabele z kluczami obcymi, zapytania, które i tak dotyczą wszystkich partycji — wtedy wystarczą dobre indeksy</a:t>
            </a:r>
          </a:p>
        </p:txBody>
      </p:sp>
      <p:sp>
        <p:nvSpPr>
          <p:cNvPr id="10" name="Rounded Rectangle 9"/>
          <p:cNvSpPr/>
          <p:nvPr/>
        </p:nvSpPr>
        <p:spPr>
          <a:xfrm>
            <a:off x="812800" y="3276302"/>
            <a:ext cx="10566400" cy="1018381"/>
          </a:xfrm>
          <a:prstGeom prst="roundRect">
            <a:avLst>
              <a:gd name="adj" fmla="val 7482"/>
            </a:avLst>
          </a:prstGeom>
          <a:solidFill>
            <a:srgbClr val="EEF2F7"/>
          </a:solidFill>
          <a:ln>
            <a:noFill/>
          </a:ln>
        </p:spPr>
        <p:txBody>
          <a:bodyPr rtlCol="0" anchor="ctr"/>
          <a:lstStyle/>
          <a:p>
            <a:pPr algn="ctr"/>
          </a:p>
        </p:txBody>
      </p:sp>
      <p:sp>
        <p:nvSpPr>
          <p:cNvPr id="11" name="Rectangle 10"/>
          <p:cNvSpPr/>
          <p:nvPr/>
        </p:nvSpPr>
        <p:spPr>
          <a:xfrm>
            <a:off x="812800" y="3276302"/>
            <a:ext cx="50800" cy="1018381"/>
          </a:xfrm>
          <a:prstGeom prst="rect">
            <a:avLst/>
          </a:prstGeom>
          <a:solidFill>
            <a:srgbClr val="C2410C"/>
          </a:solidFill>
          <a:ln>
            <a:noFill/>
          </a:ln>
        </p:spPr>
        <p:txBody>
          <a:bodyPr rtlCol="0" anchor="ctr"/>
          <a:lstStyle/>
          <a:p>
            <a:pPr algn="ctr"/>
          </a:p>
        </p:txBody>
      </p:sp>
      <p:sp>
        <p:nvSpPr>
          <p:cNvPr id="12" name="TextBox 11"/>
          <p:cNvSpPr txBox="1"/>
          <p:nvPr/>
        </p:nvSpPr>
        <p:spPr>
          <a:xfrm>
            <a:off x="1066800" y="3428702"/>
            <a:ext cx="10147300" cy="177800"/>
          </a:xfrm>
          <a:prstGeom prst="rect">
            <a:avLst/>
          </a:prstGeom>
          <a:noFill/>
        </p:spPr>
        <p:txBody>
          <a:bodyPr wrap="square" lIns="0" rIns="0" tIns="0" bIns="0"/>
          <a:lstStyle/>
          <a:p>
            <a:pPr algn="l">
              <a:lnSpc>
                <a:spcPts val="1439"/>
              </a:lnSpc>
            </a:pPr>
            <a:r>
              <a:rPr sz="1200" b="1" i="0" u="none">
                <a:solidFill>
                  <a:srgbClr val="C2410C"/>
                </a:solidFill>
                <a:latin typeface="Arial"/>
              </a:rPr>
              <a:t>Zapamiętaj</a:t>
            </a:r>
          </a:p>
        </p:txBody>
      </p:sp>
      <p:sp>
        <p:nvSpPr>
          <p:cNvPr id="13" name="TextBox 12"/>
          <p:cNvSpPr txBox="1"/>
          <p:nvPr/>
        </p:nvSpPr>
        <p:spPr>
          <a:xfrm>
            <a:off x="1066800" y="3644602"/>
            <a:ext cx="10147300" cy="497681"/>
          </a:xfrm>
          <a:prstGeom prst="rect">
            <a:avLst/>
          </a:prstGeom>
          <a:noFill/>
        </p:spPr>
        <p:txBody>
          <a:bodyPr wrap="square" lIns="0" rIns="0" tIns="0" bIns="0"/>
          <a:lstStyle/>
          <a:p>
            <a:pPr algn="l">
              <a:lnSpc>
                <a:spcPts val="1960"/>
              </a:lnSpc>
            </a:pPr>
            <a:r>
              <a:rPr sz="1400" b="0" i="0" u="none">
                <a:solidFill>
                  <a:srgbClr val="142033"/>
                </a:solidFill>
                <a:latin typeface="Arial"/>
              </a:rPr>
              <a:t>Kolejność optymalizacji: najpierw dobre zapytania i indeksy (lekcje 2.09–2.10), potem partycjonowanie, na końcu replikacja i podział danych na wiele serwerów.</a:t>
            </a:r>
          </a:p>
        </p:txBody>
      </p:sp>
      <p:sp>
        <p:nvSpPr>
          <p:cNvPr id="14" name="TextBox 13"/>
          <p:cNvSpPr txBox="1"/>
          <p:nvPr/>
        </p:nvSpPr>
        <p:spPr>
          <a:xfrm>
            <a:off x="812800" y="6324600"/>
            <a:ext cx="10604500" cy="177800"/>
          </a:xfrm>
          <a:prstGeom prst="rect">
            <a:avLst/>
          </a:prstGeom>
          <a:noFill/>
        </p:spPr>
        <p:txBody>
          <a:bodyPr wrap="square" lIns="0" rIns="0" tIns="0" bIns="0"/>
          <a:lstStyle/>
          <a:p>
            <a:pPr algn="l">
              <a:lnSpc>
                <a:spcPts val="1439"/>
              </a:lnSpc>
            </a:pPr>
            <a:r>
              <a:rPr sz="1200" b="0" i="0" u="none">
                <a:solidFill>
                  <a:srgbClr val="5A6475"/>
                </a:solidFill>
                <a:latin typeface="Arial"/>
              </a:rPr>
              <a:t>Bazy danych · Rok 2 · Lekcja 15 · Partycjonowanie</a:t>
            </a:r>
          </a:p>
        </p:txBody>
      </p:sp>
    </p:spTree>
  </p:cSld>
  <p:clrMapOvr>
    <a:masterClrMapping/>
  </p:clrMapOvr>
</p:sld>
</file>

<file path=ppt/slides/slide9.xml><?xml version="1.0" encoding="utf-8"?>
<p:sld xmlns:a="http://schemas.openxmlformats.org/drawingml/2006/main" xmlns:p="http://schemas.openxmlformats.org/presentationml/2006/main" xmlns:r="http://schemas.openxmlformats.org/officeDocument/2006/relationships">
  <p:cSld>
    <p:bg>
      <p:bgPr>
        <a:solidFill>
          <a:srgbClr val="FCFCFA"/>
        </a:solidFill>
        <a:effectLst/>
      </p:bgPr>
    </p:bg>
    <p:spTree>
      <p:nvGrpSpPr>
        <p:cNvPr id="1" name=""/>
        <p:cNvGrpSpPr/>
        <p:nvPr/>
      </p:nvGrpSpPr>
      <p:grpSpPr/>
      <p:sp>
        <p:nvSpPr>
          <p:cNvPr id="2" name="TextBox 1"/>
          <p:cNvSpPr txBox="1"/>
          <p:nvPr/>
        </p:nvSpPr>
        <p:spPr>
          <a:xfrm>
            <a:off x="812800" y="711200"/>
            <a:ext cx="10604500" cy="177800"/>
          </a:xfrm>
          <a:prstGeom prst="rect">
            <a:avLst/>
          </a:prstGeom>
          <a:noFill/>
        </p:spPr>
        <p:txBody>
          <a:bodyPr wrap="square" lIns="0" rIns="0" tIns="0" bIns="0"/>
          <a:lstStyle/>
          <a:p>
            <a:pPr algn="l">
              <a:lnSpc>
                <a:spcPts val="1439"/>
              </a:lnSpc>
            </a:pPr>
            <a:r>
              <a:rPr sz="1200" b="1" i="0" u="none" spc="100">
                <a:solidFill>
                  <a:srgbClr val="C2410C"/>
                </a:solidFill>
                <a:latin typeface="Arial"/>
              </a:rPr>
              <a:t>DO ZROBIENIA</a:t>
            </a:r>
          </a:p>
        </p:txBody>
      </p:sp>
      <p:sp>
        <p:nvSpPr>
          <p:cNvPr id="3" name="TextBox 2"/>
          <p:cNvSpPr txBox="1"/>
          <p:nvPr/>
        </p:nvSpPr>
        <p:spPr>
          <a:xfrm>
            <a:off x="812800" y="952500"/>
            <a:ext cx="10604500" cy="446980"/>
          </a:xfrm>
          <a:prstGeom prst="rect">
            <a:avLst/>
          </a:prstGeom>
          <a:noFill/>
        </p:spPr>
        <p:txBody>
          <a:bodyPr wrap="square" lIns="0" rIns="0" tIns="0" bIns="0"/>
          <a:lstStyle/>
          <a:p>
            <a:pPr algn="l">
              <a:lnSpc>
                <a:spcPts val="3520"/>
              </a:lnSpc>
            </a:pPr>
            <a:r>
              <a:rPr sz="3200" b="1" i="0" u="none">
                <a:solidFill>
                  <a:srgbClr val="142033"/>
                </a:solidFill>
                <a:latin typeface="Arial"/>
              </a:rPr>
              <a:t>Ćwiczenia w bazie sklep</a:t>
            </a:r>
          </a:p>
        </p:txBody>
      </p:sp>
      <p:sp>
        <p:nvSpPr>
          <p:cNvPr id="4" name="TextBox 3"/>
          <p:cNvSpPr txBox="1"/>
          <p:nvPr/>
        </p:nvSpPr>
        <p:spPr>
          <a:xfrm>
            <a:off x="812800" y="1653480"/>
            <a:ext cx="342900" cy="234950"/>
          </a:xfrm>
          <a:prstGeom prst="rect">
            <a:avLst/>
          </a:prstGeom>
          <a:noFill/>
        </p:spPr>
        <p:txBody>
          <a:bodyPr wrap="square" lIns="0" rIns="0" tIns="0" bIns="0"/>
          <a:lstStyle/>
          <a:p>
            <a:pPr algn="l">
              <a:lnSpc>
                <a:spcPts val="1920"/>
              </a:lnSpc>
            </a:pPr>
            <a:r>
              <a:rPr sz="1600" b="1" i="0" u="none">
                <a:solidFill>
                  <a:srgbClr val="C2410C"/>
                </a:solidFill>
                <a:latin typeface="Arial"/>
              </a:rPr>
              <a:t>1</a:t>
            </a:r>
          </a:p>
        </p:txBody>
      </p:sp>
      <p:sp>
        <p:nvSpPr>
          <p:cNvPr id="5" name="TextBox 4"/>
          <p:cNvSpPr txBox="1"/>
          <p:nvPr/>
        </p:nvSpPr>
        <p:spPr>
          <a:xfrm>
            <a:off x="1270000" y="1653480"/>
            <a:ext cx="7733804" cy="248841"/>
          </a:xfrm>
          <a:prstGeom prst="rect">
            <a:avLst/>
          </a:prstGeom>
          <a:noFill/>
        </p:spPr>
        <p:txBody>
          <a:bodyPr wrap="square" lIns="0" rIns="0" tIns="0" bIns="0"/>
          <a:lstStyle/>
          <a:p>
            <a:pPr algn="l">
              <a:lnSpc>
                <a:spcPts val="1960"/>
              </a:lnSpc>
            </a:pPr>
            <a:r>
              <a:rPr sz="1400" b="0" i="0" u="none">
                <a:solidFill>
                  <a:srgbClr val="142033"/>
                </a:solidFill>
                <a:latin typeface="Arial"/>
              </a:rPr>
              <a:t>Utwórz tabelę odwiedziny_p partycjonowaną kwartałami i skopiuj do niej dane z tabeli odwiedziny.</a:t>
            </a:r>
          </a:p>
        </p:txBody>
      </p:sp>
      <p:sp>
        <p:nvSpPr>
          <p:cNvPr id="6" name="TextBox 5"/>
          <p:cNvSpPr txBox="1"/>
          <p:nvPr/>
        </p:nvSpPr>
        <p:spPr>
          <a:xfrm>
            <a:off x="812800" y="2029321"/>
            <a:ext cx="342900" cy="234950"/>
          </a:xfrm>
          <a:prstGeom prst="rect">
            <a:avLst/>
          </a:prstGeom>
          <a:noFill/>
        </p:spPr>
        <p:txBody>
          <a:bodyPr wrap="square" lIns="0" rIns="0" tIns="0" bIns="0"/>
          <a:lstStyle/>
          <a:p>
            <a:pPr algn="l">
              <a:lnSpc>
                <a:spcPts val="1920"/>
              </a:lnSpc>
            </a:pPr>
            <a:r>
              <a:rPr sz="1600" b="1" i="0" u="none">
                <a:solidFill>
                  <a:srgbClr val="C2410C"/>
                </a:solidFill>
                <a:latin typeface="Arial"/>
              </a:rPr>
              <a:t>2</a:t>
            </a:r>
          </a:p>
        </p:txBody>
      </p:sp>
      <p:sp>
        <p:nvSpPr>
          <p:cNvPr id="7" name="TextBox 6"/>
          <p:cNvSpPr txBox="1"/>
          <p:nvPr/>
        </p:nvSpPr>
        <p:spPr>
          <a:xfrm>
            <a:off x="1270000" y="2029321"/>
            <a:ext cx="5890915" cy="248841"/>
          </a:xfrm>
          <a:prstGeom prst="rect">
            <a:avLst/>
          </a:prstGeom>
          <a:noFill/>
        </p:spPr>
        <p:txBody>
          <a:bodyPr wrap="square" lIns="0" rIns="0" tIns="0" bIns="0"/>
          <a:lstStyle/>
          <a:p>
            <a:pPr algn="l">
              <a:lnSpc>
                <a:spcPts val="1960"/>
              </a:lnSpc>
            </a:pPr>
            <a:r>
              <a:rPr sz="1400" b="0" i="0" u="none">
                <a:solidFill>
                  <a:srgbClr val="142033"/>
                </a:solidFill>
                <a:latin typeface="Arial"/>
              </a:rPr>
              <a:t>Sprawdź liczbę wierszy w partycjach w information_schema.PARTITIONS.</a:t>
            </a:r>
          </a:p>
        </p:txBody>
      </p:sp>
      <p:sp>
        <p:nvSpPr>
          <p:cNvPr id="8" name="TextBox 7"/>
          <p:cNvSpPr txBox="1"/>
          <p:nvPr/>
        </p:nvSpPr>
        <p:spPr>
          <a:xfrm>
            <a:off x="812800" y="2405162"/>
            <a:ext cx="342900" cy="234950"/>
          </a:xfrm>
          <a:prstGeom prst="rect">
            <a:avLst/>
          </a:prstGeom>
          <a:noFill/>
        </p:spPr>
        <p:txBody>
          <a:bodyPr wrap="square" lIns="0" rIns="0" tIns="0" bIns="0"/>
          <a:lstStyle/>
          <a:p>
            <a:pPr algn="l">
              <a:lnSpc>
                <a:spcPts val="1920"/>
              </a:lnSpc>
            </a:pPr>
            <a:r>
              <a:rPr sz="1600" b="1" i="0" u="none">
                <a:solidFill>
                  <a:srgbClr val="C2410C"/>
                </a:solidFill>
                <a:latin typeface="Arial"/>
              </a:rPr>
              <a:t>3</a:t>
            </a:r>
          </a:p>
        </p:txBody>
      </p:sp>
      <p:sp>
        <p:nvSpPr>
          <p:cNvPr id="9" name="TextBox 8"/>
          <p:cNvSpPr txBox="1"/>
          <p:nvPr/>
        </p:nvSpPr>
        <p:spPr>
          <a:xfrm>
            <a:off x="1270000" y="2405162"/>
            <a:ext cx="9528373" cy="248841"/>
          </a:xfrm>
          <a:prstGeom prst="rect">
            <a:avLst/>
          </a:prstGeom>
          <a:noFill/>
        </p:spPr>
        <p:txBody>
          <a:bodyPr wrap="square" lIns="0" rIns="0" tIns="0" bIns="0"/>
          <a:lstStyle/>
          <a:p>
            <a:pPr algn="l">
              <a:lnSpc>
                <a:spcPts val="1960"/>
              </a:lnSpc>
            </a:pPr>
            <a:r>
              <a:rPr sz="1400" b="0" i="0" u="none">
                <a:solidFill>
                  <a:srgbClr val="142033"/>
                </a:solidFill>
                <a:latin typeface="Arial"/>
              </a:rPr>
              <a:t>Za pomocą EXPLAIN PARTITIONS sprawdź, które partycje czyta zapytanie o czerwiec, a które zapytanie o klienta 4242.</a:t>
            </a:r>
          </a:p>
        </p:txBody>
      </p:sp>
      <p:sp>
        <p:nvSpPr>
          <p:cNvPr id="10" name="TextBox 9"/>
          <p:cNvSpPr txBox="1"/>
          <p:nvPr/>
        </p:nvSpPr>
        <p:spPr>
          <a:xfrm>
            <a:off x="812800" y="2781002"/>
            <a:ext cx="342900" cy="234950"/>
          </a:xfrm>
          <a:prstGeom prst="rect">
            <a:avLst/>
          </a:prstGeom>
          <a:noFill/>
        </p:spPr>
        <p:txBody>
          <a:bodyPr wrap="square" lIns="0" rIns="0" tIns="0" bIns="0"/>
          <a:lstStyle/>
          <a:p>
            <a:pPr algn="l">
              <a:lnSpc>
                <a:spcPts val="1920"/>
              </a:lnSpc>
            </a:pPr>
            <a:r>
              <a:rPr sz="1600" b="1" i="0" u="none">
                <a:solidFill>
                  <a:srgbClr val="C2410C"/>
                </a:solidFill>
                <a:latin typeface="Arial"/>
              </a:rPr>
              <a:t>4</a:t>
            </a:r>
          </a:p>
        </p:txBody>
      </p:sp>
      <p:sp>
        <p:nvSpPr>
          <p:cNvPr id="11" name="TextBox 10"/>
          <p:cNvSpPr txBox="1"/>
          <p:nvPr/>
        </p:nvSpPr>
        <p:spPr>
          <a:xfrm>
            <a:off x="1270000" y="2781002"/>
            <a:ext cx="5554960" cy="248841"/>
          </a:xfrm>
          <a:prstGeom prst="rect">
            <a:avLst/>
          </a:prstGeom>
          <a:noFill/>
        </p:spPr>
        <p:txBody>
          <a:bodyPr wrap="square" lIns="0" rIns="0" tIns="0" bIns="0"/>
          <a:lstStyle/>
          <a:p>
            <a:pPr algn="l">
              <a:lnSpc>
                <a:spcPts val="1960"/>
              </a:lnSpc>
            </a:pPr>
            <a:r>
              <a:rPr sz="1400" b="0" i="0" u="none">
                <a:solidFill>
                  <a:srgbClr val="142033"/>
                </a:solidFill>
                <a:latin typeface="Arial"/>
              </a:rPr>
              <a:t>Dodaj partycję na IV kwartał 2026 (REORGANIZE PARTITION pmax).</a:t>
            </a:r>
          </a:p>
        </p:txBody>
      </p:sp>
      <p:sp>
        <p:nvSpPr>
          <p:cNvPr id="12" name="TextBox 11"/>
          <p:cNvSpPr txBox="1"/>
          <p:nvPr/>
        </p:nvSpPr>
        <p:spPr>
          <a:xfrm>
            <a:off x="812800" y="3156843"/>
            <a:ext cx="342900" cy="234950"/>
          </a:xfrm>
          <a:prstGeom prst="rect">
            <a:avLst/>
          </a:prstGeom>
          <a:noFill/>
        </p:spPr>
        <p:txBody>
          <a:bodyPr wrap="square" lIns="0" rIns="0" tIns="0" bIns="0"/>
          <a:lstStyle/>
          <a:p>
            <a:pPr algn="l">
              <a:lnSpc>
                <a:spcPts val="1920"/>
              </a:lnSpc>
            </a:pPr>
            <a:r>
              <a:rPr sz="1600" b="1" i="0" u="none">
                <a:solidFill>
                  <a:srgbClr val="C2410C"/>
                </a:solidFill>
                <a:latin typeface="Arial"/>
              </a:rPr>
              <a:t>5</a:t>
            </a:r>
          </a:p>
        </p:txBody>
      </p:sp>
      <p:sp>
        <p:nvSpPr>
          <p:cNvPr id="13" name="TextBox 12"/>
          <p:cNvSpPr txBox="1"/>
          <p:nvPr/>
        </p:nvSpPr>
        <p:spPr>
          <a:xfrm>
            <a:off x="1270000" y="3156843"/>
            <a:ext cx="5275163" cy="248841"/>
          </a:xfrm>
          <a:prstGeom prst="rect">
            <a:avLst/>
          </a:prstGeom>
          <a:noFill/>
        </p:spPr>
        <p:txBody>
          <a:bodyPr wrap="square" lIns="0" rIns="0" tIns="0" bIns="0"/>
          <a:lstStyle/>
          <a:p>
            <a:pPr algn="l">
              <a:lnSpc>
                <a:spcPts val="1960"/>
              </a:lnSpc>
            </a:pPr>
            <a:r>
              <a:rPr sz="1400" b="0" i="0" u="none">
                <a:solidFill>
                  <a:srgbClr val="142033"/>
                </a:solidFill>
                <a:latin typeface="Arial"/>
              </a:rPr>
              <a:t>Porównaj czas DELETE najstarszych danych i DROP PARTITION.</a:t>
            </a:r>
          </a:p>
        </p:txBody>
      </p:sp>
      <p:sp>
        <p:nvSpPr>
          <p:cNvPr id="14" name="TextBox 13"/>
          <p:cNvSpPr txBox="1"/>
          <p:nvPr/>
        </p:nvSpPr>
        <p:spPr>
          <a:xfrm>
            <a:off x="812800" y="6324600"/>
            <a:ext cx="10604500" cy="177800"/>
          </a:xfrm>
          <a:prstGeom prst="rect">
            <a:avLst/>
          </a:prstGeom>
          <a:noFill/>
        </p:spPr>
        <p:txBody>
          <a:bodyPr wrap="square" lIns="0" rIns="0" tIns="0" bIns="0"/>
          <a:lstStyle/>
          <a:p>
            <a:pPr algn="l">
              <a:lnSpc>
                <a:spcPts val="1439"/>
              </a:lnSpc>
            </a:pPr>
            <a:r>
              <a:rPr sz="1200" b="0" i="0" u="none">
                <a:solidFill>
                  <a:srgbClr val="5A6475"/>
                </a:solidFill>
                <a:latin typeface="Arial"/>
              </a:rPr>
              <a:t>Bazy danych · Rok 2 · Lekcja 15 · Partycjonowanie</a:t>
            </a:r>
          </a:p>
        </p:txBody>
      </p:sp>
    </p:spTree>
  </p:cSld>
  <p:clrMapOvr>
    <a:masterClrMapping/>
  </p:clrMapOvr>
</p:sld>
</file>

<file path=ppt/slides/slide10.xml><?xml version="1.0" encoding="utf-8"?>
<p:sld xmlns:a="http://schemas.openxmlformats.org/drawingml/2006/main" xmlns:p="http://schemas.openxmlformats.org/presentationml/2006/main" xmlns:r="http://schemas.openxmlformats.org/officeDocument/2006/relationships">
  <p:cSld>
    <p:bg>
      <p:bgPr>
        <a:solidFill>
          <a:srgbClr val="C2410C"/>
        </a:solidFill>
        <a:effectLst/>
      </p:bgPr>
    </p:bg>
    <p:spTree>
      <p:nvGrpSpPr>
        <p:cNvPr id="1" name=""/>
        <p:cNvGrpSpPr/>
        <p:nvPr/>
      </p:nvGrpSpPr>
      <p:grpSpPr/>
      <p:sp>
        <p:nvSpPr>
          <p:cNvPr id="2" name="TextBox 1"/>
          <p:cNvSpPr txBox="1"/>
          <p:nvPr/>
        </p:nvSpPr>
        <p:spPr>
          <a:xfrm>
            <a:off x="812800" y="711200"/>
            <a:ext cx="10604500" cy="177800"/>
          </a:xfrm>
          <a:prstGeom prst="rect">
            <a:avLst/>
          </a:prstGeom>
          <a:noFill/>
        </p:spPr>
        <p:txBody>
          <a:bodyPr wrap="square" lIns="0" rIns="0" tIns="0" bIns="0"/>
          <a:lstStyle/>
          <a:p>
            <a:pPr algn="l">
              <a:lnSpc>
                <a:spcPts val="1439"/>
              </a:lnSpc>
            </a:pPr>
            <a:r>
              <a:rPr sz="1200" b="1" i="0" u="none" spc="100">
                <a:solidFill>
                  <a:srgbClr val="FFFFFF"/>
                </a:solidFill>
                <a:latin typeface="Arial"/>
              </a:rPr>
              <a:t>SPRAWDŹ SIĘ</a:t>
            </a:r>
          </a:p>
        </p:txBody>
      </p:sp>
      <p:sp>
        <p:nvSpPr>
          <p:cNvPr id="3" name="TextBox 2"/>
          <p:cNvSpPr txBox="1"/>
          <p:nvPr/>
        </p:nvSpPr>
        <p:spPr>
          <a:xfrm>
            <a:off x="812800" y="952500"/>
            <a:ext cx="10604500" cy="446980"/>
          </a:xfrm>
          <a:prstGeom prst="rect">
            <a:avLst/>
          </a:prstGeom>
          <a:noFill/>
        </p:spPr>
        <p:txBody>
          <a:bodyPr wrap="square" lIns="0" rIns="0" tIns="0" bIns="0"/>
          <a:lstStyle/>
          <a:p>
            <a:pPr algn="l">
              <a:lnSpc>
                <a:spcPts val="3520"/>
              </a:lnSpc>
            </a:pPr>
            <a:r>
              <a:rPr sz="3200" b="1" i="0" u="none">
                <a:solidFill>
                  <a:srgbClr val="FFFFFF"/>
                </a:solidFill>
                <a:latin typeface="Arial"/>
              </a:rPr>
              <a:t>Pytania na koniec lekcji</a:t>
            </a:r>
          </a:p>
        </p:txBody>
      </p:sp>
      <p:sp>
        <p:nvSpPr>
          <p:cNvPr id="4" name="TextBox 3"/>
          <p:cNvSpPr txBox="1"/>
          <p:nvPr/>
        </p:nvSpPr>
        <p:spPr>
          <a:xfrm>
            <a:off x="812800" y="1678880"/>
            <a:ext cx="393700" cy="285750"/>
          </a:xfrm>
          <a:prstGeom prst="rect">
            <a:avLst/>
          </a:prstGeom>
          <a:noFill/>
        </p:spPr>
        <p:txBody>
          <a:bodyPr wrap="square" lIns="0" rIns="0" tIns="0" bIns="0"/>
          <a:lstStyle/>
          <a:p>
            <a:pPr algn="l">
              <a:lnSpc>
                <a:spcPts val="2400"/>
              </a:lnSpc>
            </a:pPr>
            <a:r>
              <a:rPr sz="2000" b="1" i="0" u="none">
                <a:solidFill>
                  <a:srgbClr val="FFFFFF"/>
                </a:solidFill>
                <a:latin typeface="Arial"/>
              </a:rPr>
              <a:t>1</a:t>
            </a:r>
          </a:p>
        </p:txBody>
      </p:sp>
      <p:sp>
        <p:nvSpPr>
          <p:cNvPr id="5" name="TextBox 4"/>
          <p:cNvSpPr txBox="1"/>
          <p:nvPr/>
        </p:nvSpPr>
        <p:spPr>
          <a:xfrm>
            <a:off x="1346200" y="1710630"/>
            <a:ext cx="3712567" cy="266700"/>
          </a:xfrm>
          <a:prstGeom prst="rect">
            <a:avLst/>
          </a:prstGeom>
          <a:noFill/>
        </p:spPr>
        <p:txBody>
          <a:bodyPr wrap="square" lIns="0" rIns="0" tIns="0" bIns="0"/>
          <a:lstStyle/>
          <a:p>
            <a:pPr algn="l">
              <a:lnSpc>
                <a:spcPts val="2100"/>
              </a:lnSpc>
            </a:pPr>
            <a:r>
              <a:rPr sz="1500" b="0" i="0" u="none">
                <a:solidFill>
                  <a:srgbClr val="FFFFFF"/>
                </a:solidFill>
                <a:latin typeface="Arial"/>
              </a:rPr>
              <a:t>Na czym polega partycjonowanie poziome?</a:t>
            </a:r>
          </a:p>
        </p:txBody>
      </p:sp>
      <p:sp>
        <p:nvSpPr>
          <p:cNvPr id="6" name="TextBox 5"/>
          <p:cNvSpPr txBox="1"/>
          <p:nvPr/>
        </p:nvSpPr>
        <p:spPr>
          <a:xfrm>
            <a:off x="812800" y="2129730"/>
            <a:ext cx="393700" cy="285750"/>
          </a:xfrm>
          <a:prstGeom prst="rect">
            <a:avLst/>
          </a:prstGeom>
          <a:noFill/>
        </p:spPr>
        <p:txBody>
          <a:bodyPr wrap="square" lIns="0" rIns="0" tIns="0" bIns="0"/>
          <a:lstStyle/>
          <a:p>
            <a:pPr algn="l">
              <a:lnSpc>
                <a:spcPts val="2400"/>
              </a:lnSpc>
            </a:pPr>
            <a:r>
              <a:rPr sz="2000" b="1" i="0" u="none">
                <a:solidFill>
                  <a:srgbClr val="FFFFFF"/>
                </a:solidFill>
                <a:latin typeface="Arial"/>
              </a:rPr>
              <a:t>2</a:t>
            </a:r>
          </a:p>
        </p:txBody>
      </p:sp>
      <p:sp>
        <p:nvSpPr>
          <p:cNvPr id="7" name="TextBox 6"/>
          <p:cNvSpPr txBox="1"/>
          <p:nvPr/>
        </p:nvSpPr>
        <p:spPr>
          <a:xfrm>
            <a:off x="1346200" y="2161480"/>
            <a:ext cx="4167584" cy="266700"/>
          </a:xfrm>
          <a:prstGeom prst="rect">
            <a:avLst/>
          </a:prstGeom>
          <a:noFill/>
        </p:spPr>
        <p:txBody>
          <a:bodyPr wrap="square" lIns="0" rIns="0" tIns="0" bIns="0"/>
          <a:lstStyle/>
          <a:p>
            <a:pPr algn="l">
              <a:lnSpc>
                <a:spcPts val="2100"/>
              </a:lnSpc>
            </a:pPr>
            <a:r>
              <a:rPr sz="1500" b="0" i="0" u="none">
                <a:solidFill>
                  <a:srgbClr val="FFFFFF"/>
                </a:solidFill>
                <a:latin typeface="Arial"/>
              </a:rPr>
              <a:t>Co to jest przycinanie partycji (partition pruning)?</a:t>
            </a:r>
          </a:p>
        </p:txBody>
      </p:sp>
      <p:sp>
        <p:nvSpPr>
          <p:cNvPr id="8" name="TextBox 7"/>
          <p:cNvSpPr txBox="1"/>
          <p:nvPr/>
        </p:nvSpPr>
        <p:spPr>
          <a:xfrm>
            <a:off x="812800" y="2580580"/>
            <a:ext cx="393700" cy="285750"/>
          </a:xfrm>
          <a:prstGeom prst="rect">
            <a:avLst/>
          </a:prstGeom>
          <a:noFill/>
        </p:spPr>
        <p:txBody>
          <a:bodyPr wrap="square" lIns="0" rIns="0" tIns="0" bIns="0"/>
          <a:lstStyle/>
          <a:p>
            <a:pPr algn="l">
              <a:lnSpc>
                <a:spcPts val="2400"/>
              </a:lnSpc>
            </a:pPr>
            <a:r>
              <a:rPr sz="2000" b="1" i="0" u="none">
                <a:solidFill>
                  <a:srgbClr val="FFFFFF"/>
                </a:solidFill>
                <a:latin typeface="Arial"/>
              </a:rPr>
              <a:t>3</a:t>
            </a:r>
          </a:p>
        </p:txBody>
      </p:sp>
      <p:sp>
        <p:nvSpPr>
          <p:cNvPr id="9" name="TextBox 8"/>
          <p:cNvSpPr txBox="1"/>
          <p:nvPr/>
        </p:nvSpPr>
        <p:spPr>
          <a:xfrm>
            <a:off x="1346200" y="2612330"/>
            <a:ext cx="5533430" cy="266700"/>
          </a:xfrm>
          <a:prstGeom prst="rect">
            <a:avLst/>
          </a:prstGeom>
          <a:noFill/>
        </p:spPr>
        <p:txBody>
          <a:bodyPr wrap="square" lIns="0" rIns="0" tIns="0" bIns="0"/>
          <a:lstStyle/>
          <a:p>
            <a:pPr algn="l">
              <a:lnSpc>
                <a:spcPts val="2100"/>
              </a:lnSpc>
            </a:pPr>
            <a:r>
              <a:rPr sz="1500" b="0" i="0" u="none">
                <a:solidFill>
                  <a:srgbClr val="FFFFFF"/>
                </a:solidFill>
                <a:latin typeface="Arial"/>
              </a:rPr>
              <a:t>Dlaczego klucz główny musi zawierać kolumnę partycjonowania?</a:t>
            </a:r>
          </a:p>
        </p:txBody>
      </p:sp>
      <p:sp>
        <p:nvSpPr>
          <p:cNvPr id="10" name="TextBox 9"/>
          <p:cNvSpPr txBox="1"/>
          <p:nvPr/>
        </p:nvSpPr>
        <p:spPr>
          <a:xfrm>
            <a:off x="812800" y="3031430"/>
            <a:ext cx="393700" cy="285750"/>
          </a:xfrm>
          <a:prstGeom prst="rect">
            <a:avLst/>
          </a:prstGeom>
          <a:noFill/>
        </p:spPr>
        <p:txBody>
          <a:bodyPr wrap="square" lIns="0" rIns="0" tIns="0" bIns="0"/>
          <a:lstStyle/>
          <a:p>
            <a:pPr algn="l">
              <a:lnSpc>
                <a:spcPts val="2400"/>
              </a:lnSpc>
            </a:pPr>
            <a:r>
              <a:rPr sz="2000" b="1" i="0" u="none">
                <a:solidFill>
                  <a:srgbClr val="FFFFFF"/>
                </a:solidFill>
                <a:latin typeface="Arial"/>
              </a:rPr>
              <a:t>4</a:t>
            </a:r>
          </a:p>
        </p:txBody>
      </p:sp>
      <p:sp>
        <p:nvSpPr>
          <p:cNvPr id="11" name="TextBox 10"/>
          <p:cNvSpPr txBox="1"/>
          <p:nvPr/>
        </p:nvSpPr>
        <p:spPr>
          <a:xfrm>
            <a:off x="1346200" y="3063180"/>
            <a:ext cx="5067102" cy="266700"/>
          </a:xfrm>
          <a:prstGeom prst="rect">
            <a:avLst/>
          </a:prstGeom>
          <a:noFill/>
        </p:spPr>
        <p:txBody>
          <a:bodyPr wrap="square" lIns="0" rIns="0" tIns="0" bIns="0"/>
          <a:lstStyle/>
          <a:p>
            <a:pPr algn="l">
              <a:lnSpc>
                <a:spcPts val="2100"/>
              </a:lnSpc>
            </a:pPr>
            <a:r>
              <a:rPr sz="1500" b="0" i="0" u="none">
                <a:solidFill>
                  <a:srgbClr val="FFFFFF"/>
                </a:solidFill>
                <a:latin typeface="Arial"/>
              </a:rPr>
              <a:t>Jaka jest największa praktyczna zaleta DROP PARTITION?</a:t>
            </a:r>
          </a:p>
        </p:txBody>
      </p:sp>
      <p:sp>
        <p:nvSpPr>
          <p:cNvPr id="12" name="TextBox 11"/>
          <p:cNvSpPr txBox="1"/>
          <p:nvPr/>
        </p:nvSpPr>
        <p:spPr>
          <a:xfrm>
            <a:off x="812800" y="6324600"/>
            <a:ext cx="10604500" cy="177800"/>
          </a:xfrm>
          <a:prstGeom prst="rect">
            <a:avLst/>
          </a:prstGeom>
          <a:noFill/>
        </p:spPr>
        <p:txBody>
          <a:bodyPr wrap="square" lIns="0" rIns="0" tIns="0" bIns="0"/>
          <a:lstStyle/>
          <a:p>
            <a:pPr algn="l">
              <a:lnSpc>
                <a:spcPts val="1439"/>
              </a:lnSpc>
            </a:pPr>
            <a:r>
              <a:rPr sz="1200" b="0" i="0" u="none">
                <a:solidFill>
                  <a:srgbClr val="FFFFFF"/>
                </a:solidFill>
                <a:latin typeface="Arial"/>
              </a:rPr>
              <a:t>Źródła: dokumentacja MySQL 9.7: Partitioning, Partition Pruning, Restrictions and Limitations on Partitioning; MariaDB KB: Partitioning Types</a:t>
            </a:r>
          </a:p>
        </p:txBody>
      </p:sp>
    </p:spTree>
  </p:cSld>
  <p:clrMapOvr>
    <a:masterClrMapping/>
  </p:clrMapOvr>
</p:sld>
</file>

<file path=ppt/theme/theme1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tint val="100000"/>
                <a:shade val="100000"/>
                <a:satMod val="130000"/>
              </a:schemeClr>
            </a:gs>
            <a:gs pos="100000">
              <a:schemeClr val="phClr">
                <a:tint val="50000"/>
                <a:shade val="100000"/>
                <a:satMod val="350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>
    <a:spDef>
      <a:spPr/>
      <a:bodyPr/>
      <a:lstStyle/>
      <a:style>
        <a:lnRef idx="1">
          <a:schemeClr val="accent1"/>
        </a:lnRef>
        <a:fillRef idx="3">
          <a:schemeClr val="accent1"/>
        </a:fillRef>
        <a:effectRef idx="2">
          <a:schemeClr val="accent1"/>
        </a:effectRef>
        <a:fontRef idx="minor">
          <a:schemeClr val="lt1"/>
        </a:fontRef>
      </a:style>
    </a:spDef>
    <a:lnDef>
      <a:spPr/>
      <a:bodyPr/>
      <a:lstStyle/>
      <a:style>
        <a:lnRef idx="2">
          <a:schemeClr val="accent1"/>
        </a:lnRef>
        <a:fillRef idx="0">
          <a:schemeClr val="accent1"/>
        </a:fillRef>
        <a:effectRef idx="1">
          <a:schemeClr val="accent1"/>
        </a:effectRef>
        <a:fontRef idx="minor">
          <a:schemeClr val="tx1"/>
        </a:fontRef>
      </a:style>
    </a:lnDef>
  </a:objectDefaults>
  <a:extraClrSchemeLst/>
</a:theme>
</file>

<file path=ppt/theme/theme2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tint val="100000"/>
                <a:shade val="100000"/>
                <a:satMod val="130000"/>
              </a:schemeClr>
            </a:gs>
            <a:gs pos="100000">
              <a:schemeClr val="phClr">
                <a:tint val="50000"/>
                <a:shade val="100000"/>
                <a:satMod val="350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>
    <a:spDef>
      <a:spPr/>
      <a:bodyPr/>
      <a:lstStyle/>
      <a:style>
        <a:lnRef idx="1">
          <a:schemeClr val="accent1"/>
        </a:lnRef>
        <a:fillRef idx="3">
          <a:schemeClr val="accent1"/>
        </a:fillRef>
        <a:effectRef idx="2">
          <a:schemeClr val="accent1"/>
        </a:effectRef>
        <a:fontRef idx="minor">
          <a:schemeClr val="lt1"/>
        </a:fontRef>
      </a:style>
    </a:spDef>
    <a:lnDef>
      <a:spPr/>
      <a:bodyPr/>
      <a:lstStyle/>
      <a:style>
        <a:lnRef idx="2">
          <a:schemeClr val="accent1"/>
        </a:lnRef>
        <a:fillRef idx="0">
          <a:schemeClr val="accent1"/>
        </a:fillRef>
        <a:effectRef idx="1">
          <a:schemeClr val="accent1"/>
        </a:effectRef>
        <a:fontRef idx="minor">
          <a:schemeClr val="tx1"/>
        </a:fontRef>
      </a:style>
    </a:lnDef>
  </a:objectDefaults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otalTime>1</TotalTime>
  <Words>0</Words>
  <Application>Microsoft Macintosh PowerPoint</Application>
  <PresentationFormat>On-screen Show (4:3)</PresentationFormat>
  <Paragraphs>0</Paragraphs>
  <Slides>0</Slides>
  <Notes>0</Notes>
  <HiddenSlides>0</HiddenSlides>
  <MMClips>0</MMClips>
  <ScaleCrop>false</ScaleCrop>
  <HeadingPairs>
    <vt:vector size="4" baseType="variant">
      <vt:variant>
        <vt:lpstr>Theme</vt:lpstr>
      </vt:variant>
      <vt:variant>
        <vt:i4>1</vt:i4>
      </vt:variant>
      <vt:variant>
        <vt:lpstr>Slide Titles</vt:lpstr>
      </vt:variant>
      <vt:variant>
        <vt:i4>0</vt:i4>
      </vt:variant>
    </vt:vector>
  </HeadingPairs>
  <TitlesOfParts>
    <vt:vector size="1" baseType="lpstr">
      <vt:lpstr>Office Theme</vt:lpstr>
    </vt:vector>
  </TitlesOfParts>
  <Manager/>
  <Company/>
  <LinksUpToDate>false</LinksUpToDate>
  <SharedDoc>false</SharedDoc>
  <HyperlinkBase/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Bazy danych 2.15: Partycjonowanie</dc:title>
  <dc:subject/>
  <dc:creator>Damian Radzik</dc:creator>
  <cp:keywords/>
  <dc:description>generated using python-pptx</dc:description>
  <cp:lastModifiedBy>Steve Canny</cp:lastModifiedBy>
  <cp:revision>1</cp:revision>
  <dcterms:created xsi:type="dcterms:W3CDTF">2013-01-27T09:14:16Z</dcterms:created>
  <dcterms:modified xsi:type="dcterms:W3CDTF">2013-01-27T09:15:58Z</dcterms:modified>
  <cp:category/>
</cp:coreProperties>
</file>