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kluczowa dla części praktycznej INF.03 (skrypt po stronie klienta). Wszystkie podglądy to zrzuty z Chromium; tam, gdzie wynik zależy od działania użytkownika, kliknięcie lub wpisanie tekstu zasymulowano osobnym skryptem dopisanym tylko do podglądu (np. przycisk.click()). Kod na slajdach jest dokładnie tym, który działa na stronie.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Zmiana DOM nie zmienia pliku .html na dysku — po odświeżeniu strony wszystko wraca. W F12 zakładka Elements pokazuje aktualny DOM, a nie kod źródłowy (Ctrl+U). Zaznaczony węzeł p#wynik to element, do którego będziemy wpisywać wyniki.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querySelector przyjmuje dowolny selektor CSS z lekcji 1.07: "#id", ".klasa", "ul li:nth-child(2)". W getElementById podajemy samo id bez krzyżyka — częsty błąd: getElementById("#tytul") zwraca null.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Jeśli wstawimy przez innerHTML tekst wpisany przez kogoś innego, przeglądarka potraktuje go jak kod strony — to podstawa ataków XSS (więcej w roku 2, lekcja o bezpieczeństwie). Na egzaminie innerHTML jest akceptowany, ale dobrym nawykiem jest textContent. Do czytania wartości pola zawsze .value, a nie innerHTML.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Arkusze INF.03 często każą zmienić kolor tła lub ukryć element przez style — to też jest poprawne. Element o klasie ukryta (Archiwum) zniknął całkowicie, bo display: none usuwa go z układu.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createElement + textContent jest bezpieczne nawet dla danych od użytkownika. Element utworzony, ale niedodany przez append, nie pojawi się na stronie — częsty błąd. Starsza metoda appendChild działa podobnie.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Licznik zatrzymał się na 3, bo po trzecim kliknięciu przycisk został wyłączony — kolejne kliknięcia nie wywołują zdarzenia. Częsty błąd: addEventListener("click", policz()) — nawiasy wywołują funkcję od razu, a przekazać trzeba samą funkcję: policz.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input daje efekt „na żywo” — licznik znaków, podgląd koloru, wyszukiwanie w trakcie pisania. Dla select i checkbox zwykle używa się change. W podglądzie wpisanie tekstu i ruch suwaka zasymulowano, ustawiając value i wysyłając zdarzenie.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Najpierw działa walidacja wbudowana (required), dopiero potem zdarzenie submit. Bez preventDefault strona się przeładuje i komunikat zniknie po ułamku sekundy — typowy problem uczniów. Hasła w podglądzie zostały wpisane skryptem demonstracyjnym.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Operator ?. (optional chaining) nie wywoła remove, gdy żadna miniatura nie jest jeszcze zaznaczona. W wersji egzaminacyjnej często stosuje się onclick="zmien(2)" na każdej miniaturze i tablicę nazw plików — oba sposoby dają ten sam efekt.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Dobry moment, żeby z klasą przejrzeć rozwiązanie zadania skryptowego z ostatniego arkusza INF.03 i wskazać, które z tych zasad zastosowano.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 zadań 1 i 5 dobrze nawiązać do formularzy z lekcji 1.05 — uczniowie dopisują tylko plik .js.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nie — DOM to obraz strony w pamięci przeglądarki; po odświeżeniu wraca stan z pliku.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JavaScript — DOM i zdarzenia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Wybieranie elementów, zmiana treści i wyglądu, tworzenie elementów, obsługa kliknięć, pól i formularzy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Strona jako drzewo obiektów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320679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&lt;!DOCTYPE html&gt;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html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lang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"pl"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head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title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&gt;Kalkulator&lt;/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title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head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&gt;Pole koła&lt;/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"wynik"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392062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html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8279" y="1653480"/>
            <a:ext cx="5207000" cy="298450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7502029" y="1653480"/>
            <a:ext cx="1079500" cy="355600"/>
          </a:xfrm>
          <a:prstGeom prst="roundRect">
            <a:avLst>
              <a:gd name="adj" fmla="val 17857"/>
            </a:avLst>
          </a:prstGeom>
          <a:solidFill>
            <a:srgbClr val="F1F4F8"/>
          </a:solidFill>
          <a:ln w="1270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495679" y="1666180"/>
            <a:ext cx="10922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280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document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02029" y="2288480"/>
            <a:ext cx="1079500" cy="355600"/>
          </a:xfrm>
          <a:prstGeom prst="roundRect">
            <a:avLst>
              <a:gd name="adj" fmla="val 17857"/>
            </a:avLst>
          </a:prstGeom>
          <a:solidFill>
            <a:srgbClr val="F1F4F8"/>
          </a:solidFill>
          <a:ln w="1270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495679" y="2301180"/>
            <a:ext cx="10922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280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html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073279" y="2923480"/>
            <a:ext cx="1079500" cy="355600"/>
          </a:xfrm>
          <a:prstGeom prst="roundRect">
            <a:avLst>
              <a:gd name="adj" fmla="val 17857"/>
            </a:avLst>
          </a:prstGeom>
          <a:solidFill>
            <a:srgbClr val="F1F4F8"/>
          </a:solidFill>
          <a:ln w="1270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066929" y="2936180"/>
            <a:ext cx="10922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280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head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930779" y="2923480"/>
            <a:ext cx="1079500" cy="355600"/>
          </a:xfrm>
          <a:prstGeom prst="roundRect">
            <a:avLst>
              <a:gd name="adj" fmla="val 17857"/>
            </a:avLst>
          </a:prstGeom>
          <a:solidFill>
            <a:srgbClr val="F1F4F8"/>
          </a:solidFill>
          <a:ln w="1270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924429" y="2936180"/>
            <a:ext cx="10922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280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body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073279" y="3558480"/>
            <a:ext cx="1079500" cy="355600"/>
          </a:xfrm>
          <a:prstGeom prst="roundRect">
            <a:avLst>
              <a:gd name="adj" fmla="val 17857"/>
            </a:avLst>
          </a:prstGeom>
          <a:solidFill>
            <a:srgbClr val="F1F4F8"/>
          </a:solidFill>
          <a:ln w="1270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066929" y="3571180"/>
            <a:ext cx="10922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280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title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533779" y="3558480"/>
            <a:ext cx="1079500" cy="355600"/>
          </a:xfrm>
          <a:prstGeom prst="roundRect">
            <a:avLst>
              <a:gd name="adj" fmla="val 17857"/>
            </a:avLst>
          </a:prstGeom>
          <a:solidFill>
            <a:srgbClr val="F1F4F8"/>
          </a:solidFill>
          <a:ln w="1270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7527429" y="3571180"/>
            <a:ext cx="10922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280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h1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930779" y="3558480"/>
            <a:ext cx="1079500" cy="355600"/>
          </a:xfrm>
          <a:prstGeom prst="roundRect">
            <a:avLst>
              <a:gd name="adj" fmla="val 17857"/>
            </a:avLst>
          </a:prstGeom>
          <a:solidFill>
            <a:srgbClr val="0F766E"/>
          </a:solidFill>
          <a:ln w="1270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8924429" y="3571180"/>
            <a:ext cx="10922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2800"/>
              </a:lnSpc>
            </a:pPr>
            <a:r>
              <a:rPr sz="1200" b="0" i="0" u="none">
                <a:solidFill>
                  <a:srgbClr val="FFFFFF"/>
                </a:solidFill>
                <a:latin typeface="Courier New"/>
              </a:rPr>
              <a:t>p#wynik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438279" y="4155380"/>
            <a:ext cx="5979021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Przeglądarka zamienia HTML w drzewo obiektów —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DOM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(Document Object Model). JavaScript czyta i zmienia to drzewo, a strona od razu się odświeża.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WYBIERANIE ELEMENTÓW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getElementById, querySelector, querySelectorAll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1507133"/>
          </a:xfrm>
          <a:prstGeom prst="roundRect">
            <a:avLst>
              <a:gd name="adj" fmla="val 505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507133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"tytul"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).textContent +=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 (3)"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pierwszy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.querySelector(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"li"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pierwszy.style.fontWeight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"bold"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.querySelectorAll(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"li"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).forEach((li, i) =&gt;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li.textContent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i +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.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li.textContent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56400" y="1653480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756400" y="1894780"/>
            <a:ext cx="35687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762750" y="1901130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864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7016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7169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7372350" y="1964630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461250" y="1977330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0" name="Picture 1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0" y="2231330"/>
            <a:ext cx="3556000" cy="1587500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6756400" y="3977580"/>
          <a:ext cx="46228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88716"/>
                <a:gridCol w="203408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Zwraca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getElementById("id")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element albo 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querySelector("css")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pierwszy pasujący albo 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querySelectorAll("css")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listę (NodeList) — forEach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TREŚĆ ELEMENTU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textContent czy innerHTML?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114649"/>
          </a:xfrm>
          <a:prstGeom prst="roundRect">
            <a:avLst>
              <a:gd name="adj" fmla="val 36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1464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komentarz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"Polecam &lt;b&gt;bardzo&lt;/b&gt;!"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tekst dosłownie — znaczniki są widoczne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).textContent 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komentarz;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tekst interpretowany jako HTML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"b"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).innerHTML 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komentarz;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3987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Ten sam napis wstawiony na dwa sposoby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3949700" cy="1295400"/>
          </a:xfrm>
          <a:prstGeom prst="roundRect">
            <a:avLst>
              <a:gd name="adj" fmla="val 588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254750" y="1901130"/>
            <a:ext cx="3937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4350" y="1964630"/>
            <a:ext cx="3225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953250" y="1977330"/>
            <a:ext cx="308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3" name="Picture 2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3937000" cy="952500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6248400" y="3342580"/>
            <a:ext cx="5130800" cy="1187450"/>
          </a:xfrm>
          <a:prstGeom prst="roundRect">
            <a:avLst>
              <a:gd name="adj" fmla="val 641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3342580"/>
            <a:ext cx="50800" cy="11874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502400" y="34949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710880"/>
            <a:ext cx="47117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Dane od użytkownika (pola formularza, komentarze, adres URL) wstawiaj przez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textContent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. innerHTML tylko dla HTML-a, który sam napisałeś w kodzie.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WYGLĄD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style i classList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114649"/>
          </a:xfrm>
          <a:prstGeom prst="roundRect">
            <a:avLst>
              <a:gd name="adj" fmla="val 36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1464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pojedyncza właściwość 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el.style.color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"#B91C1C"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el.style.backgroundColor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"yellow"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camelCase!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lepiej: klasy zdefiniowane w CSS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k2.classList.add(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"aktywna"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k4.classList.toggle(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"ukryta"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dodaj/usuń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el.classList.remove(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"aktywna"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el.classList.contains(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"aktywna"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true/false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411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k2: .aktywna, k3: style.color, k4: .ukryta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4076700" cy="1041400"/>
          </a:xfrm>
          <a:prstGeom prst="roundRect">
            <a:avLst>
              <a:gd name="adj" fmla="val 731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254750" y="1901130"/>
            <a:ext cx="4064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4350" y="1964630"/>
            <a:ext cx="3352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953250" y="1977330"/>
            <a:ext cx="3213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3" name="Picture 2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064000" cy="6985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477000" y="3088580"/>
            <a:ext cx="4940300" cy="13033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 JS nazwy CSS z myślnikiem piszemy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camelCase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background-color → backgroundColor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wygląd zostaje w pliku CSS, a JS tylko przełącza klasy — łatwiej zmienić projekt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toggle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idealny do menu „hamburger”, trybu ciemnego, rozwijania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NOWE ELEMENTY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createElement, append, remove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17155"/>
          </a:xfrm>
          <a:prstGeom prst="roundRect">
            <a:avLst>
              <a:gd name="adj" fmla="val 3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1715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imiona = 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"Bartek"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"Celina"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for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imie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of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imiona)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li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.createElement(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"li"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li.textContent = imie;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"lista"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).append(li);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ile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.querySelectorAll(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"li"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).length;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nowy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.createElement(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nowy.textContent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Na liście: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ile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.body.append(nowy);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3568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3556000" cy="1270000"/>
          </a:xfrm>
          <a:prstGeom prst="rect">
            <a:avLst/>
          </a:prstGeom>
        </p:spPr>
      </p:pic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6248400" y="3660080"/>
          <a:ext cx="5130800" cy="16345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992"/>
                <a:gridCol w="246280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createElement("li")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tworzy element (jeszcze niewidoczny)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rodzic.append(el)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dodaje na końcu rodzica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rodzic.prepend(el)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dodaje na początku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el.remove()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usuwa element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ZDARZENIA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addEventListener("click", …)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1709638"/>
          </a:xfrm>
          <a:prstGeom prst="roundRect">
            <a:avLst>
              <a:gd name="adj" fmla="val 44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0963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ile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przycisk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"plus"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przycisk.addEventListener(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"click"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() =&gt;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ile++;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"licznik"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).textContent = ile;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(ile &gt;=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przycisk.disabled =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true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15519"/>
            <a:ext cx="5638800" cy="697111"/>
          </a:xfrm>
          <a:prstGeom prst="roundRect">
            <a:avLst>
              <a:gd name="adj" fmla="val 1093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15519"/>
            <a:ext cx="50800" cy="69711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54100" y="3661569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"plus"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&gt;Polub&lt;/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64074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&gt;Polubienia: 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"licznik"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&gt;0&lt;/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56400" y="1653480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pięciu kliknięciach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756400" y="1894780"/>
            <a:ext cx="3568700" cy="1295400"/>
          </a:xfrm>
          <a:prstGeom prst="roundRect">
            <a:avLst>
              <a:gd name="adj" fmla="val 588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762750" y="1901130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016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169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372350" y="1964630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461250" y="1977330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0" y="2231330"/>
            <a:ext cx="3556000" cy="952500"/>
          </a:xfrm>
          <a:prstGeom prst="rect">
            <a:avLst/>
          </a:prstGeom>
        </p:spPr>
      </p:pic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6756400" y="3342580"/>
          <a:ext cx="4622800" cy="12309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64196"/>
                <a:gridCol w="295860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Sposób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onclick="f()"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atrybut w HTML; prosty, spotykany w arkuszach INF.03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addEventListener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zalecany: kod JS poza HTML, kilka obsług jednego zdarzenia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ZDARZENIA PÓL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input i change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2519660"/>
          </a:xfrm>
          <a:prstGeom prst="roundRect">
            <a:avLst>
              <a:gd name="adj" fmla="val 302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1966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opis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"opis"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ile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"ile"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opis.addEventListener(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"input"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() =&gt;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ile.textContent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opis.value.length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 / 120 znaków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vol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"vol"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wart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"vol-wart"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vol.addEventListener(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"change"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() =&gt;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wart.textContent = vol.value +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"%"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238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56400" y="1653480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wpisaniu tekstu i przesunięciu suwaka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756400" y="1894780"/>
            <a:ext cx="3822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762750" y="19011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016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169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372350" y="19646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461250" y="19773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0" y="2231330"/>
            <a:ext cx="3810000" cy="1460500"/>
          </a:xfrm>
          <a:prstGeom prst="rect">
            <a:avLst/>
          </a:prstGeom>
        </p:spPr>
      </p:pic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6756400" y="3850580"/>
          <a:ext cx="4622800" cy="10531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01837"/>
                <a:gridCol w="3420963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Zdarzenie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 zachodzi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input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przy każdej zmianie (każdy znak, ruch suwaka)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change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zakończeniu zmiany (opuszczenie pola, puszczenie suwaka, wybór z listy)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FORMULARZ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submit, preventDefault i własna walidacja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720358" cy="2997994"/>
          </a:xfrm>
          <a:prstGeom prst="roundRect">
            <a:avLst>
              <a:gd name="adj" fmla="val 25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97994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kom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"komunikat"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0F766E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pokaz(tekst, klasa)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kom.textContent = tekst;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kom.className = klasa;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"rej"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.addEventListener(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"submit"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(e) =&gt;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e.preventDefault();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h1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"haslo"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).value;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h2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"haslo2"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).value;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(h1.length &lt;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pokaz(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"Hasło: min. 8 znaków."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"blad"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else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(h1 !== h2) pokaz(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"Hasła nie są takie same."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"blad"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else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pokaz(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"Konto założone (demo)."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"ok"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532030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37958" y="1653480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Hasła różnią się jedną cyfrą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837958" y="1894780"/>
            <a:ext cx="35687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44308" y="1901130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94590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09830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25070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453908" y="1964630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542808" y="1977330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4308" y="2231330"/>
            <a:ext cx="3556000" cy="15875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066558" y="3977580"/>
            <a:ext cx="4350742" cy="125720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submit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obsługujemy na formularzu, nie na przycisku — działa też Enter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e.preventDefault()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zatrzymuje wysłanie i przeładowanie strony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walidacja w JS to wygoda; serwer i tak sprawdza dane ponownie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STYL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Zmiana obrazu po kliknięciu miniatury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611438"/>
          </a:xfrm>
          <a:prstGeom prst="roundRect">
            <a:avLst>
              <a:gd name="adj" fmla="val 29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1143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.querySelectorAll(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".min img"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).forEach(m =&gt;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m.addEventListener(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"click"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() =&gt;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duzy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"duzy"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duzy.src = m.src;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duzy.alt = m.alt;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"podpis"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.textContent = m.alt;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.querySelector(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".wyb"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?.classList.remove(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"wyb"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m.classList.add(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"wyb"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61460" y="1653480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kliknięciu drugiej miniatury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61460" y="1894780"/>
            <a:ext cx="3568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767810" y="1901130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377410" y="1964630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466310" y="1977330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3556000" cy="1905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761460" y="4295080"/>
            <a:ext cx="465584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Ten sam schemat —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zdarzenie → odczyt → zmiana elementu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rozwiązuje większość zadań skryptowych z arkuszy: przycisk liczący, przełączanie obrazów, pokazywanie i ukrywanie bloków.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Dobre nawyki przy pracy z DOM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92512"/>
                <a:gridCol w="3592512"/>
                <a:gridCol w="3381375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Zamiast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Lepiej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Dlaczego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innerHTML z danymi użytkownika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textContent, createElement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bezpieczeństwo (XSS)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wiele el.style.* w JS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classList + reguły w CSS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wygląd w jednym miejscu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onclick w każdym znaczniku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addEventListener w pliku .js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HTML bez kodu, wiele obsług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skrypt w head bez defer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&lt;script src defer&gt;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elementy już istnieją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wyszukiwanie elementu w pętli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zapamiętaj w const przed pętlą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czytelność i wydajność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723580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723580"/>
            <a:ext cx="50800" cy="75178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87598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091880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 egzaminie liczy się działanie zgodne z poleceniem — ale te nawyki dają kod, który łatwo poprawić, gdy coś nie działa.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53844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Strona „Kalkulator BMI”: dwa pola, przycisk, wynik w akapicie i klasa koloru zależnie od wyniku.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31979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Licznik znaków pod polem textarea, zmieniający kolor na czerwony po przekroczeniu 100 znaków (input).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815637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Lista zadań: pole + przycisk „Dodaj” (createElement), kliknięcie zadania przekreśla je (classList.toggle).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22595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Galeria z trzema miniaturami zmieniającymi duże zdjęcie i podpis.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46958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Formularz rejestracji z walidacją w submit (długość hasła, zgodność haseł, zgoda regulaminu).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17 · JavaScript: DOM i zdarzenia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66407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to jest DOM i czy zmiana DOM zmienia plik HTML?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3262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querySelector od querySelectorAll?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81474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dane od użytkownika wstawiamy przez textContent, a nie innerHTML?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68081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zdarzenie input od change?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95111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 co w obsłudze submit wywołuje się e.preventDefault()?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(Document, Element, EventTarget.addEventListener, Event.preventDefault), WHATWG DOM Standard,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1.17 JavaScript — DOM i zdarzenia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