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Łączy dawne lekcje 'Kartotekowa baza danych' (część o modelu), 'Hierarchiczna baza danych', 'Obiektowa baza danych' i 'Strumieniowa baza danych'. Skrócone do poziomu technikum: szczegóły standardów ODMG (IDL, OQL), JDO (pliki .jdo, JDOQL), architektury DSMS i języka CQL przeniesione do notatek. Dopisane: model sieciowy, model grafowy i współczesne przykłady każdego modelu. Lekcja przeglądowa — wprowadza do lekcji 2.18 o NoSQL.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IBM IMS (Information Management System) powstał na potrzeby programu Apollo do ewidencji części rakiety Saturn V i jest używany w bankach do dziś. Edgar F. Codd za model relacyjny otrzymał Nagrodę Turinga (1981).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lekcji 'Kartotekowa baza danych'. Kartoteka biblioteczna lub zeszyt z adresami to model kartotekowy na papierze. Format CSV omawialiśmy w lekcji 1.17.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Dawne przykłady: katalog główny A z podkatalogami B1 i B2. W relacyjnej bazie hierarchię zapisujemy kluczem obcym do tej samej tabeli i czytamy WITH RECURSIVE (lekcja 2.03, tabela pracownicy).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Ten model nie był w dawnych prezentacjach, ale wyjaśnia, skąd wziął się przełom relacyjny. Pomysł 'rekordów połączonych wskaźnikami' wrócił w bazach grafowych (Neo4j), tyle że z wygodnym językiem zapytań.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Pełne omówienie w roku 1 (lekcje 1.03–1.05). Na tym slajdzie warto zapytać uczniów, które cechy poprzednich modeli rozwiązuje model relacyjny: powtarzanie danych (kartoteka), jeden rodzic (hierarchia), nawigowanie wskaźnikami (sieć).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lekcji 'Obiektowa baza danych': prace standaryzacyjne od 1991 (ODMG), JSR 243 i Java Data Objects 1.0 (2002), metadane w plikach &lt;klasa&gt;.jdo, zapytania JDOQL oparte na wyrażeniach Javy. Szczegóły tych standardów wykraczają poza technikum — wystarczy idea i powód, dla którego nie wyparły baz relacyjnych.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 dawnej lekcji 'Strumieniowa baza danych' (DSMS, podejście DAHP, język CQL z przykładem Select Istream(*) From S [Rows 100] Where S.A &gt; 10). Przykład w ramce ma charakter ilustracyjny (składnia okien czasowych różni się między systemami) — nie był uruchamiany. Uczniowie znają podobny problem z czujników ESP32 przesyłających dane co sekundę.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do dyskusji: który model wybrać dla systemu plików, sklepu internetowego, sieci znajomych w serwisie społecznościowym, odczytów z czujników co sekundę?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rejestr — hierarchiczny; sklep — relacyjny; połączenia kolejowe — grafowy; temperatura — strumieniowy (lub baza szeregów czasowych).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niezależność danych — zapytania opisują wynik, a nie drogę po wskaźnikach; struktura zapisu może się zmieniać bez przepisywania programów.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1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C2410C"/>
                </a:solidFill>
                <a:latin typeface="Arial"/>
              </a:rPr>
              <a:t>Bazy danych · Rok 2 · Lekcja 17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Modele baz danych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Od kartotek i drzew przez model relacyjny do baz obiektowych i strumieniowych — skąd się wzięły i gdzie są dziś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MySQL 8.4 / 9.7 LTS i MariaDB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HISTORIA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zmieniały się bazy danych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086048"/>
          </a:xfrm>
          <a:prstGeom prst="roundRect">
            <a:avLst>
              <a:gd name="adj" fmla="val 7016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714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380"/>
              </a:lnSpc>
            </a:pPr>
            <a:r>
              <a:rPr sz="1150" b="1" i="0" u="none">
                <a:solidFill>
                  <a:srgbClr val="142033"/>
                </a:solidFill>
                <a:latin typeface="Arial"/>
              </a:rPr>
              <a:t>lata 60.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53530"/>
            <a:ext cx="2038350" cy="5399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17"/>
              </a:lnSpc>
            </a:pPr>
            <a:r>
              <a:rPr sz="1050" b="0" i="0" u="none">
                <a:solidFill>
                  <a:srgbClr val="38445A"/>
                </a:solidFill>
                <a:latin typeface="Arial"/>
              </a:rPr>
              <a:t>pliki i kartoteki; model hierarchiczny (IBM IMS, program Apollo)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53630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086048"/>
          </a:xfrm>
          <a:prstGeom prst="roundRect">
            <a:avLst>
              <a:gd name="adj" fmla="val 7016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714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380"/>
              </a:lnSpc>
            </a:pPr>
            <a:r>
              <a:rPr sz="1150" b="1" i="0" u="none">
                <a:solidFill>
                  <a:srgbClr val="142033"/>
                </a:solidFill>
                <a:latin typeface="Arial"/>
              </a:rPr>
              <a:t>lata 70.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53530"/>
            <a:ext cx="2038350" cy="5399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17"/>
              </a:lnSpc>
            </a:pPr>
            <a:r>
              <a:rPr sz="1050" b="0" i="0" u="none">
                <a:solidFill>
                  <a:srgbClr val="38445A"/>
                </a:solidFill>
                <a:latin typeface="Arial"/>
              </a:rPr>
              <a:t>model sieciowy (CODASYL); E. F. Codd opisuje model relacyjny (1970)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53630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086048"/>
          </a:xfrm>
          <a:prstGeom prst="roundRect">
            <a:avLst>
              <a:gd name="adj" fmla="val 7016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714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380"/>
              </a:lnSpc>
            </a:pPr>
            <a:r>
              <a:rPr sz="1150" b="1" i="0" u="none">
                <a:solidFill>
                  <a:srgbClr val="142033"/>
                </a:solidFill>
                <a:latin typeface="Arial"/>
              </a:rPr>
              <a:t>lata 80.–90.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53530"/>
            <a:ext cx="2038350" cy="5399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17"/>
              </a:lnSpc>
            </a:pPr>
            <a:r>
              <a:rPr sz="1050" b="0" i="0" u="none">
                <a:solidFill>
                  <a:srgbClr val="38445A"/>
                </a:solidFill>
                <a:latin typeface="Arial"/>
              </a:rPr>
              <a:t>SQL staje się standardem; Oracle, DB2, potem MySQL (1995)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53630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086048"/>
          </a:xfrm>
          <a:prstGeom prst="roundRect">
            <a:avLst>
              <a:gd name="adj" fmla="val 7016"/>
            </a:avLst>
          </a:prstGeom>
          <a:solidFill>
            <a:srgbClr val="F1F4F8"/>
          </a:solidFill>
          <a:ln w="6350">
            <a:solidFill>
              <a:srgbClr val="C2410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714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380"/>
              </a:lnSpc>
            </a:pPr>
            <a:r>
              <a:rPr sz="1150" b="1" i="0" u="none">
                <a:solidFill>
                  <a:srgbClr val="142033"/>
                </a:solidFill>
                <a:latin typeface="Arial"/>
              </a:rPr>
              <a:t>od 2009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53530"/>
            <a:ext cx="2038350" cy="5399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17"/>
              </a:lnSpc>
            </a:pPr>
            <a:r>
              <a:rPr sz="1050" b="0" i="0" u="none">
                <a:solidFill>
                  <a:srgbClr val="38445A"/>
                </a:solidFill>
                <a:latin typeface="Arial"/>
              </a:rPr>
              <a:t>NoSQL: dokumenty, klucz–wartość, grafy; strumienie danych w czasie rzeczywistym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2993529"/>
            <a:ext cx="10604500" cy="48002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Model relacyjny wygrał na dziesięciolecia, bo oddzielił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logiczną postać danych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 (tabele) od sposobu ich zapisu na dysku. Nowsze modele nie zastąpiły go — uzupełniają go tam, gdzie tabele są niewygodne.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KARTOTEKOWY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Płaski plik: wszystko w jednej tabeli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zamowienia.csv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164431"/>
          </a:xfrm>
          <a:prstGeom prst="roundRect">
            <a:avLst>
              <a:gd name="adj" fmla="val 65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16443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2053530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id;klient;miasto;produkt;cena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65263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1;Anna Nowak;Kraków;Laptop Vertex 14;3299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6996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2;Anna Nowak;Kraków;Mysz bezprzewodowa;129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88729"/>
            <a:ext cx="470535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3;Piotr Kowalski;Warszawa;Monitor 27";1149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477000" y="1653480"/>
            <a:ext cx="4940300" cy="1425178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każdy rekord ma komplet danych — także powtórzonych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brak powiązań między plikami: program musi sam je odtwarzać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zmiana adresu klienta = poprawki w wielu wierszach (anomalie z lekcji 1.05)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dziś: CSV, arkusz kalkulacyjny, logi, wymiana danych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HIERARCHICZNY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Dane jako drzewo: rodzic i dzieci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64221"/>
          </a:xfrm>
          <a:prstGeom prst="roundRect">
            <a:avLst>
              <a:gd name="adj" fmla="val 408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6422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Sklep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331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├── Kategoria: Laptopy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541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├── Laptop Vertex 14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751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│   └── Laptop Nimbus Air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960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└── Kategoria: Monitory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91703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├── Monitor 27" IPS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1379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└── Monitor 24" biurowy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6248400" y="1653480"/>
          <a:ext cx="5130800" cy="16994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Zalety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Wady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szybki dostęp po ścieżce od korzenia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każdy element ma tylko jednego rodzica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naturalny dla struktur drzewiastych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relacja wiele-do-wielu wymaga dublowania danych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prosty model 1:N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zapytanie „pod prąd” drzewa jest trudne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TextBox 13"/>
          <p:cNvSpPr txBox="1"/>
          <p:nvPr/>
        </p:nvSpPr>
        <p:spPr>
          <a:xfrm>
            <a:off x="812800" y="3771702"/>
            <a:ext cx="106045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0" i="0" u="none">
                <a:solidFill>
                  <a:srgbClr val="38445A"/>
                </a:solidFill>
                <a:latin typeface="Arial"/>
              </a:rPr>
              <a:t>Dziś ten model żyje w </a:t>
            </a:r>
            <a:r>
              <a:rPr sz="1350" b="1" i="0" u="none">
                <a:solidFill>
                  <a:srgbClr val="38445A"/>
                </a:solidFill>
                <a:latin typeface="Arial"/>
              </a:rPr>
              <a:t>systemach plików</a:t>
            </a:r>
            <a:r>
              <a:rPr sz="1350" b="0" i="0" u="none">
                <a:solidFill>
                  <a:srgbClr val="38445A"/>
                </a:solidFill>
                <a:latin typeface="Arial"/>
              </a:rPr>
              <a:t>, rejestrze Windows, DNS, LDAP / Active Directory, dokumentach XML i JSON.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SIECIOWY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Jak drzewo, ale z wieloma rodzicami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1400" y="1653480"/>
            <a:ext cx="5966420" cy="1664494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standard CODASYL (1969–1971): rekordy połączone wskaźnikami w dowolne sieci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rekord może należeć do wielu zbiorów — obsługuje relacje wiele-do-wielu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program „nawiguje” po wskaźnikach: znajdź klienta → przejdź do jego zamówień → przejdź do pozycji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każda zmiana struktury wymaga przepisania programów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7274520" y="1653480"/>
            <a:ext cx="4104680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7484070" y="1837630"/>
            <a:ext cx="372368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Dlaczego przegrał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484070" y="2144911"/>
            <a:ext cx="372368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modelu relacyjnym piszemy, CO chcemy dostać (SELECT … JOIN), a nie, JAK przejść po wskaźnikach — optymalizator robi to za nas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RELACYJNY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Przypomnienie: tabele, klucze, SQL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Relacja = tabela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wiersze (krotki) i kolumny (atrybuty) o określonych typach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172200" y="1653480"/>
            <a:ext cx="52070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6381750" y="1837630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Powiązania przez wartości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81750" y="2144911"/>
            <a:ext cx="48260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klucz obcy przechowuje wartość klucza głównego, a nie adres w pamięci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Język deklaratywny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SQL opisuje wynik; serwer wybiera sposób wykonania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172200" y="2943622"/>
            <a:ext cx="5207000" cy="906661"/>
          </a:xfrm>
          <a:prstGeom prst="roundRect">
            <a:avLst>
              <a:gd name="adj" fmla="val 11205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381750" y="3127772"/>
            <a:ext cx="48260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Gwarancje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381750" y="3435052"/>
            <a:ext cx="4826000" cy="2310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integralność (lekcja 1.09), transakcje ACID (lekcja 2.07)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OBIEKTOWY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Obiekty z programu zapisane wprost w bazie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937544"/>
          </a:xfrm>
          <a:prstGeom prst="roundRect">
            <a:avLst>
              <a:gd name="adj" fmla="val 39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937544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66800" y="18122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// Java — obiekt trwały (JDO / bazy obiektowe)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66800" y="20147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class Produkt 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22172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String nazwa;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66800" y="24197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BigDecimal cena;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66800" y="26222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Kategoria kategoria;      // odwołanie do obiektu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66800" y="28247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List&lt;Opinia&gt; opinie;      // kolekcja obiektów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66800" y="30272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6800" y="32297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pm.makePersistent(produkt);   // zapis do bazy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77000" y="1653480"/>
            <a:ext cx="4940300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baza przechowuje obiekty z atrybutami, metodami i dziedziczeniem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znika „tłumaczenie” obiektów na tabele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standardy: ODMG (język OQL), Java Data Objects (JDOQL)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systemy: db4o, ObjectDB, Versant — rynek niszowy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812800" y="3845024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812800" y="3845024"/>
            <a:ext cx="50800" cy="1018381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1066800" y="399742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C2410C"/>
                </a:solidFill>
                <a:latin typeface="Arial"/>
              </a:rPr>
              <a:t>Zapamiętaj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66800" y="4213324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praktyce wygrało podejście pośrednie: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relacyjna baza + ORM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(lekcja 2.13) oraz bazy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obiektowo-relacyjne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— np. PostgreSQL z typami złożonymi, tablicami i dziedziczeniem tabel.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MODEL STRUMIENIOWY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Zapytanie, które działa bez końca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539180"/>
          <a:ext cx="5130800" cy="15216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Zwykła baza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Baza strumieniowa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dane leżą, zapytanie przychodzi i odchodzi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zapytanie stoi, dane przepływają przez 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odpowiedź raz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ciągła aktualizacja wyniku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cała historia dostępna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tylko okno: ostatnie N zdarzeń lub minut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6248400" y="1539180"/>
            <a:ext cx="5130800" cy="1735038"/>
          </a:xfrm>
          <a:prstGeom prst="roundRect">
            <a:avLst>
              <a:gd name="adj" fmla="val 439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6248400" y="1539180"/>
            <a:ext cx="50800" cy="1735038"/>
          </a:xfrm>
          <a:prstGeom prst="rect">
            <a:avLst/>
          </a:prstGeom>
          <a:solidFill>
            <a:srgbClr val="C2410C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6502400" y="16979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zapytanie ciągłe (styl Flink SQL / ksqlDB):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2400" y="19004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667085"/>
                </a:solidFill>
                <a:latin typeface="Courier New"/>
              </a:rPr>
              <a:t>-- średnia temperatura z każdej minuty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502400" y="21029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SELECT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czujnik,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502400" y="23054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   AVG(temperatura)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502400" y="25079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FROM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pomiary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502400" y="27104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C2410C"/>
                </a:solidFill>
                <a:latin typeface="Courier New"/>
              </a:rPr>
              <a:t>GROUP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BY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czujnik,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502400" y="29129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TUMBLE(czas,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INTERVAL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'1'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 </a:t>
            </a:r>
            <a:r>
              <a:rPr sz="1100" b="1" i="0" u="none">
                <a:solidFill>
                  <a:srgbClr val="C2410C"/>
                </a:solidFill>
                <a:latin typeface="Courier New"/>
              </a:rPr>
              <a:t>MINUTE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3413919"/>
            <a:ext cx="106045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Zastosowania: czujniki IoT, wykrywanie oszustw na kartach płatniczych, monitorowanie sieci i serwerów, notowania giełdowe. Systemy: Apache Kafka + ksqlDB, Apache Flink, RisingWave.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PODSUMOWANIE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Modele danych w jednym miejscu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399" cy="2328863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113260"/>
                <a:gridCol w="3592512"/>
                <a:gridCol w="4860627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Model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Struktura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Gdzie dziś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C2410C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kartotekowy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płaskie pliki, rekordy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CSV, arkusze, logi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hierarchiczny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drzewo (1 rodzic)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systemy plików, XML, LDAP, IBM IMS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sieciowy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sieć wskaźników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historyczny; idea wróciła w grafach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relacyjny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tabele + klucze + SQL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MySQL, MariaDB, PostgreSQL, Oracle, SQL Server, SQLite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obiekty i klasy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nisza; ORM i bazy obiektowo-relacyjne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strumieniowy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nieskończone strumienie zdarzeń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Kafka, Flink — analiza w czasie rzeczywistym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NoSQL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dokumenty, klucz–wartość, kolumny, grafy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MongoDB, Redis, Cassandra, Neo4j (lekcja 2.18)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C2410C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 w bazie sklep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93437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Narysuj strukturę katalogów swojego projektu jako model hierarchiczny. Gdzie pojawiłby się problem „wielu rodziców”?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78314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Zapisz tę samą hierarchię jako tabelę z kluczem obcym do samej siebie i odczytaj ją przez WITH RECURSIVE.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7846814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Weź plik CSV z zamówieniami (jeden wiersz = jedna pozycja) i zaprojektuj z niego tabele relacyjne.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27650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trzy dane w Twoim otoczeniu, które napływają jako strumień (np. czujniki, logi, czat).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38733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C2410C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65833" y="3156843"/>
            <a:ext cx="10151467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Dopasuj model do zastosowania: rejestr Windows, sklep internetowy, mapa połączeń kolejowych, pomiar temperatury co sekundę.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Bazy danych · Rok 2 · Lekcja 17 · Modele baz danych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C2410C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471864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Na czym polega ograniczenie modelu hierarchicznego?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621099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nowego wniósł model relacyjny w porównaniu z modelem sieciowym?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467598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bazy obiektowe nie wyparły baz relacyjnych?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607308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zapytanie w bazie strumieniowej od zwykłego SELECT?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E. F. Codd, A Relational Model of Data for Large Shared Data Banks (1970); dokumentacja IBM IMS; ODMG 3.0; Apache Flink — dokumentacja Flink SQL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Bazy danych 2.17: Modele baz danych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