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z dużą liczbą drobnych znaczników — warto, by uczniowie od razu pisali je w VS Code razem z prowadzącym. Najważniejsze punkty egzaminacyjne: ścieżki względne, atrybut alt, listy zagnieżdżone.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Wiele spacji i Enterów w kodzie przeglądarka zamienia na jedną spację — dlatego potrzebny jest p albo br. br nie służy do robienia odstępów między akapitami (to zadanie CSS: margin). Arkusze INF.03 często wymagają „pogrubienia” — sprawdź, czy polecenie mówi o znaczniku b czy strong.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Cudzysłowy przy q zależą od języka strony (lang="pl" daje polskie „…”). Kod HTML wewnątrz pre trzeba zapisać encjami: &amp;lt; i &amp;gt;, inaczej przeglądarka potraktuje go jak znaczniki.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Atrybuty ol: start (od której liczby), reversed (odliczanie w dół), type="a", "A", "i", "I" (litery, cyfry rzymskie). Typowe zadanie egzaminacyjne: lista numerowana z podlistą punktowaną. Wygląd znaczników listy zmienia się w CSS (list-style-type).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do klasy: jak zapisać dane kontaktowe (telefon, e-mail, adres) — tabela czy dl? Dla par nazwa–wartość dl jest naturalny. Jeden dt może mieć kilka dd.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Domyślnie link jest niebieski i podkreślony, a odwiedzony fioletowy — zmienimy to w CSS (a:visited, a:hover). Starsze kursy dodają rel="noopener noreferrer" przy target=_blank — nadal można, przeglądarki od kilku lat stosują noopener automatycznie.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Najczęstszy błąd na egzaminie: obraz „nie wyświetla się”, bo ścieżka zawiera wielkie litery albo ukośnik wsteczny (img\logo.png) albo pełną ścieżkę C:\Users\… — po przeniesieniu na inny komputer przestaje działać. Na serwerach Linux wielkość liter w nazwach plików ma znaczenie.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Dawniej kotwice robiono przez &lt;a name="…"&gt; — to przestarzałe, używamy id. Pokazać na żywo: kliknięcie zmienia adres w pasku (dochodzi #cennik), a przycisk Wstecz wraca na poprzednie miejsce.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Pierwszy obraz w podglądzie to plik SVG wstawiony z danych, drugi wskazuje na nieistniejący plik — przeglądarka pokazuje wtedy ikonę i tekst alt. Na egzaminie brak alt to zwykle utrata punktu i błąd walidatora. Alt nie zaczynamy od „obrazek przedstawiający…”.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Podpis figcaption jest widoczny dla wszystkich, alt — tylko gdy obrazu nie widać. Nie powtarzamy w alt dosłownie tego samego tekstu co w podpisie. figure ma domyślny margines z lewej i prawej (40 px) — usuniemy go w CSS.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egzaminie INF.03 bywa zadanie z obróbką grafiki (zmiana rozmiaru, format, przezroczystość). Pytanie: logo z przezroczystym tłem — JPEG czy PNG? (PNG lub SVG — JPEG nie ma przezroczystości). Element picture z wieloma formatami pokażemy przy RWD.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 dobrze sprawdza zrozumienie ../ — warto poprosić uczniów, by narysowali drzewo folderów przed pisaniem linków.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5: logo — SVG (ewentualnie PNG), zdjęcie — WebP/AVIF lub JPEG.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Tekst, listy, odnośniki i obrazy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Znaczniki tekstowe, trzy rodzaje list, linki ze ścieżkami względnymi oraz obrazy z tekstem alternatywnym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TEKST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Akapity i wyróżnienia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673225"/>
          </a:xfrm>
          <a:prstGeom prst="roundRect">
            <a:avLst>
              <a:gd name="adj" fmla="val 45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7322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&gt;To jest 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strong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&gt;ważne&lt;/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strong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&gt;, a to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em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&gt;zaakcentowane&lt;/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em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&gt;.&lt;/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&gt;Szukane słowo: 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mark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&gt;HTTP&lt;/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mark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&gt;.&lt;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br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Nowa linia w tym samym akapicie.&lt;/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&gt;Wzór: H&lt;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sub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&gt;2&lt;/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sub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&gt;O, x&lt;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sup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&gt;2&lt;/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sup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small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&gt;drobny druk&lt;/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small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812800" y="3479105"/>
          <a:ext cx="5130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39180"/>
                <a:gridCol w="359162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Znacznik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strong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ważna treść (domyślnie pogrubienie)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akcent (domyślnie kursywa)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 / 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wyróżnienie wizualne bez wagi znaczeniowej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zaznaczenie, np. wynik wyszukiwania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1653480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4711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254750" y="1901130"/>
            <a:ext cx="469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64350" y="1964630"/>
            <a:ext cx="398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53250" y="1977330"/>
            <a:ext cx="384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localhost/tekst.html</a:t>
            </a:r>
          </a:p>
        </p:txBody>
      </p:sp>
      <p:pic>
        <p:nvPicPr>
          <p:cNvPr id="21" name="Picture 2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699000" cy="20955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TEKST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Cytaty, kod i tekst preformatowany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409428"/>
          </a:xfrm>
          <a:prstGeom prst="roundRect">
            <a:avLst>
              <a:gd name="adj" fmla="val 316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40942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blockquote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&gt;Nauka to jedyna droga do wiedzy.&lt;/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blockquote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&gt;Jak mówi przysłowie: 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q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&gt;co dwie głowy,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to nie jedna&lt;/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q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&gt;.&lt;/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&gt;Użyj funkcji 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code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&gt;console.log()&lt;/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code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&gt;.&lt;/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Wiersz   z   zachowanymi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spacjami i Enterami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4838700" cy="2501900"/>
          </a:xfrm>
          <a:prstGeom prst="roundRect">
            <a:avLst>
              <a:gd name="adj" fmla="val 304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localhost/cytaty.html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159000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812800" y="4650680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812800" y="46506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066800" y="480308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66800" y="5018980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blockquote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cytat blokowy (wcięty),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q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krótki cytat w zdaniu (przeglądarka sama doda cudzysłowy),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code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fragment kodu,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pre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tekst z zachowaniem spacji i nowych linii.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LISTY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 numerowana, punktowana i zagnieżdżona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164582"/>
          </a:xfrm>
          <a:prstGeom prst="roundRect">
            <a:avLst>
              <a:gd name="adj" fmla="val 24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6458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ol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start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"3"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&gt;Rozgrzej piekarnik&lt;/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&gt;Wymieszaj składniki&lt;/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ol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&gt;Owoce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&gt;jabłka&lt;/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&gt;gruszki&lt;/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&gt;Warzywa&lt;/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48400" y="1653480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48400" y="1894780"/>
            <a:ext cx="4711700" cy="2628900"/>
          </a:xfrm>
          <a:prstGeom prst="roundRect">
            <a:avLst>
              <a:gd name="adj" fmla="val 289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254750" y="1901130"/>
            <a:ext cx="469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864350" y="1964630"/>
            <a:ext cx="398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953250" y="1977330"/>
            <a:ext cx="384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localhost/listy.html</a:t>
            </a:r>
          </a:p>
        </p:txBody>
      </p:sp>
      <p:pic>
        <p:nvPicPr>
          <p:cNvPr id="27" name="Picture 26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699000" cy="2286000"/>
          </a:xfrm>
          <a:prstGeom prst="rect">
            <a:avLst/>
          </a:prstGeom>
        </p:spPr>
      </p:pic>
      <p:sp>
        <p:nvSpPr>
          <p:cNvPr id="28" name="Rounded Rectangle 27"/>
          <p:cNvSpPr/>
          <p:nvPr/>
        </p:nvSpPr>
        <p:spPr>
          <a:xfrm>
            <a:off x="6248400" y="4676080"/>
            <a:ext cx="51308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6248400" y="4676080"/>
            <a:ext cx="50800" cy="9652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502400" y="4828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02400" y="5044380"/>
            <a:ext cx="47117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Lista zagnieżdżona musi być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wewnątrz li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, nie bezpośrednio w ul. W ul i ol jedynym dozwolonym dzieckiem jest li.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LISTY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 opisowa dl / dt / dd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63788"/>
          </a:xfrm>
          <a:prstGeom prst="roundRect">
            <a:avLst>
              <a:gd name="adj" fmla="val 32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6378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&gt;HTML&lt;/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&gt;język znaczników opisujący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    strukturę strony&lt;/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&gt;CSS&lt;/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&gt;arkusze stylów — wygląd&lt;/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8065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&gt;JS&lt;/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1084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&gt;skrypty — zachowanie&lt;/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6410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4711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254750" y="1901130"/>
            <a:ext cx="469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864350" y="1964630"/>
            <a:ext cx="398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953250" y="1977330"/>
            <a:ext cx="384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localhost/slownik.html</a:t>
            </a:r>
          </a:p>
        </p:txBody>
      </p:sp>
      <p:pic>
        <p:nvPicPr>
          <p:cNvPr id="23" name="Picture 2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699000" cy="20955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248400" y="4485580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dt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termin,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dd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jego opis. Do słowniczków, FAQ, danych typu „nazwa: wartość”.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ODNOŚNIKI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Element a i atrybut href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832894"/>
          </a:xfrm>
          <a:prstGeom prst="roundRect">
            <a:avLst>
              <a:gd name="adj" fmla="val 26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832894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&lt;!-- adres bezwzględny: inna strona --&gt;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"https://developer.mozilla.org"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&gt;MDN&lt;/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&lt;!-- ścieżka względna: plik w serwisie --&gt;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"kontakt.html"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&gt;Kontakt&lt;/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&lt;!-- otwarcie w nowej karcie --&gt;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"https://cke.gov.pl"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target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"_blank"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&gt;CKE&lt;/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&lt;!-- poczta i telefon --&gt;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"mailto:sekretariat@szkola.pl"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&gt;Napisz&lt;/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"tel:+48123456789"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&gt;Zadzwoń&lt;/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6146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61460" y="1894780"/>
            <a:ext cx="4457700" cy="1993900"/>
          </a:xfrm>
          <a:prstGeom prst="roundRect">
            <a:avLst>
              <a:gd name="adj" fmla="val 382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76781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8694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0218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1742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37741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746631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localhost/linki.html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810" y="2231330"/>
            <a:ext cx="4445000" cy="16510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990060" y="4041080"/>
            <a:ext cx="4427240" cy="7667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tekst linku ma mówić,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dokąd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prowadzi — nie „kliknij tutaj”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target="_blank" — używaj oszczędnie; współczesne przeglądarki same dodają ochronę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noopener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ODNOŚNIKI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Ścieżki względne i bezwzględne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4140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Struktura folderów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4102100" cy="1967309"/>
          </a:xfrm>
          <a:prstGeom prst="roundRect">
            <a:avLst>
              <a:gd name="adj" fmla="val 38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967309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3702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strona/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80146"/>
            <a:ext cx="3702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├── index.html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9462"/>
            <a:ext cx="3702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├── kontakt.html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58777"/>
            <a:ext cx="3702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├── img/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98093"/>
            <a:ext cx="3702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│   └── logo.png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237409"/>
            <a:ext cx="3702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└── oferta/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76724"/>
            <a:ext cx="3702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└── rowery.html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5219700" y="1653480"/>
          <a:ext cx="6159500" cy="203815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202880"/>
                <a:gridCol w="295662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Skąd → dokąd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href / src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index.html → kontakt.html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kontakt.html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index.html → logo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img/logo.png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index.html → rowery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oferta/rowery.html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rowery.html → index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../index.html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rowery.html → logo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../img/logo.png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dowolna → strona główna serwera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/index.html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812800" y="4116090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11609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426849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484390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../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wyjście do folderu nadrzędnego. Ścieżka zaczynająca się od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/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liczy się od katalogu głównego serwera (w XAMPP: htdocs), a nie od folderu projektu.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ODNOŚNIKI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Kotwice — skok do miejsca na stronie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385542"/>
          </a:xfrm>
          <a:prstGeom prst="roundRect">
            <a:avLst>
              <a:gd name="adj" fmla="val 22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8554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"#cennik"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&gt;Cennik&lt;/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"#kontakt"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&gt;Kontakt&lt;/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…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"cennik"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&gt;Cennik&lt;/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 …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"kontakt"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&gt;Kontakt&lt;/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 …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&lt;!-- kotwica na innej stronie --&gt;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"oferta.html#rowery"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&gt;Rowery&lt;/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77000" y="1653480"/>
            <a:ext cx="4940300" cy="179605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cel to dowolny element z atrybutem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id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id musi być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unikalne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na stronie, bez spacji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href="#"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przewija na górę strony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fragment #… nie trafia do serwera — obsługuje go przeglądarka (lekcja 1)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płynne przewijanie: w CSS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scroll-behavior: smooth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OBRAZY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Element img i tekst alternatywny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617740" cy="2280741"/>
          </a:xfrm>
          <a:prstGeom prst="roundRect">
            <a:avLst>
              <a:gd name="adj" fmla="val 33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807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"img/gory.svg"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alt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"Dwa zielone szczyty górskie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          i słońce"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"320"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"180"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&lt;!-- plik nie istnieje --&gt;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"brak/zdjecie.jpg"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alt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"Schronisko pod Śnieżką zimą"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"240"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"120"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3534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— drugi plik nie istnieje, widać tekst alt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735340" y="1894780"/>
            <a:ext cx="4838700" cy="2057400"/>
          </a:xfrm>
          <a:prstGeom prst="roundRect">
            <a:avLst>
              <a:gd name="adj" fmla="val 3703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574169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584329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599569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14809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35129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44019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localhost/obrazy.html</a:t>
            </a:r>
          </a:p>
        </p:txBody>
      </p:sp>
      <p:pic>
        <p:nvPicPr>
          <p:cNvPr id="23" name="Picture 2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1690" y="2231330"/>
            <a:ext cx="4826000" cy="17145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963940" y="4104580"/>
            <a:ext cx="545336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alt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co przedstawia obraz; czyta go czytnik ekranu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obraz czysto ozdobny: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alt=""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(pusty, ale obecny)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width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height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przeglądarka rezerwuje miejsce, strona nie „skacze”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OBRAZY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figure i figcaption — ilustracja z podpisem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63788"/>
          </a:xfrm>
          <a:prstGeom prst="roundRect">
            <a:avLst>
              <a:gd name="adj" fmla="val 32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6378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figure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"img/gory.svg"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alt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"Szkic gór: dwa szczyty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0B7A3B"/>
                </a:solidFill>
                <a:latin typeface="Courier New"/>
              </a:rPr>
              <a:t>            i słońce"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"300"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"169"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figcaption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8065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  Rys. 1. Beskidy w słońcu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1084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figcaption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6410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figure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4169668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figure może być też wykres, fragment kodu lub cytat — wszystko, co ma swój podpis.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4457700" cy="2755900"/>
          </a:xfrm>
          <a:prstGeom prst="roundRect">
            <a:avLst>
              <a:gd name="adj" fmla="val 276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localhost/galeria.html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24130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OBRAZY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Formaty grafiki na stronach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1145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67916"/>
                <a:gridCol w="2747169"/>
                <a:gridCol w="1901924"/>
                <a:gridCol w="4649391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Format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Kompresja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Przezroczystość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 używać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JPEG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stratna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zdjęcia, gdy potrzebna zgodność ze wszystkim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PNG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bezstratna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zrzuty ekranu, grafika z ostrymi krawędziami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GIF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bezstratna, 256 kolorów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(1 bit)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proste animacje — dziś raczej wideo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WebP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stratna lub bezstratna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zdjęcia i grafika, mniejsze pliki niż JPEG/PNG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AVIF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stratna lub bezstratna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najmniejsze pliki zdjęć; obsługują go aktualne przeglądarki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SVG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wektor (tekst XML)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logo, ikony, wykresy — ostre w każdym rozmiarze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025205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025205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17760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393505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Zdjęcie z telefonu (np. 4000×3000 px, kilka MB) przed wstawieniem na stronę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zmniejsz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do potrzebnego rozmiaru i zapisz w JPEG/WebP. To najprostszy sposób na szybszą stronę.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51664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stronę „Mój przepis” z listą numerowaną kroków i listą punktowaną składników (z podlistą przypraw).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452427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słowniczek trzech terminów kulinarnych w liście dl.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839827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foldery img/ i podstrony/; podlinkuj stronę z podstrony i z powrotem, używając ścieżek względnych.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71624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Wstaw zdjęcie w figure z podpisem, z atrybutami alt, width i height. Usuń plik i sprawdź, co widać.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606593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 długiej stronie zrób menu z kotwicami do trzech sekcji oraz link „do góry”.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3 · Tekst, listy, odnośniki, obrazy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2886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strong od b, a em od 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47930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poprawnie zagnieździć listę w liście?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5594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zapisać ścieżkę do pliku w folderze nadrzędnym?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8979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atrybut alt i kiedy zostawiamy go pustym?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500389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Który format grafiki wybierzesz do logo, a który do zdjęcia?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WHATWG HTML Living Standard, MDN Web Docs (a, img, figure, Image file type and format guide), W3C WAI Images Tutorial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1.03 Tekst, listy, odnośniki i obrazy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