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Druga lekcja JavaScriptu. Wyniki konsoli na slajdach powstają przez uruchomienie dokładnie pokazanego kodu w Node.js 22 podczas budowania prezentacji. Przykład z tabelą uczniów to zrzut z Chromium.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Funkcja bez return zwraca undefined — częsty błąd: funkcja coś liczy, ale wyniku nie zwraca, tylko wypisuje. Dobra nazwa funkcji to czasownik lub opis wyniku: obliczPole, czyParzysta.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Jedno wyrażenie po strzałce jest zwracane automatycznie; z nawiasami klamrowymi trzeba napisać return — to najczęstszy błąd. Deklarację function można wywołać przed jej miejscem w pliku (hoisting), funkcji zapisanej w const — 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typeof dla nieistniejącej zmiennej zwraca "undefined" zamiast błędu, dlatego użyto go w przykładzie. Zmienne globalne mogą zostać przypadkiem nadpisane przez inny skrypt na stronie.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Indeksy liczymy od 0, więc ostatni element ma indeks length − 1. Tablicę w const można zmieniać (push), nie można tylko przypisać do zmiennej innej tablicy.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Nie mylić for…of (wartości) z for…in (klucze, przeznaczone dla obiektów). forEach wywołuje funkcję dla każdego elementu i nie da się go przerwać przez break.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Żadna z tych metod nie zmienia oryginalnej tablicy — zwracają nową. Plus przed nawiasem zamienia tekst z toFixed z powrotem na liczbę. Pytanie do klasy: jak policzyć, ilu uczniów ma ocenę 5? (filter(...).length)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sort zmienia oryginalną tablicę — dlatego w przykładzie kopia [...liczby]. Nowsza metoda toSorted() zwraca posortowaną kopię (ES2023). Funkcja porównująca zwraca liczbę ujemną, gdy a ma być przed b. Zwykłe sort stawia „Łódź” na końcu, bo Ł ma większy kod Unicode niż litery łacińskie.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Zapis z nawiasem kwadratowym jest potrzebny, gdy nazwa klucza jest w zmiennej: uczen[pole]. Object.keys, Object.values i Object.entries przydają się do przechodzenia po obiekcie pętlą.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stronie jest pusta tabela z nagłówkiem o id="t". Metody łączymy w łańcuch: sort, a potem forEach. Dane wpisane w kod, więc innerHTML jest tu bezpieczne; dla danych od użytkownika używamy textContent (lekcja 1.17).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Math.random() zwraca liczbę z przedziału [0, 1) — nigdy 1. Wynik losowania na slajdzie jest inny przy każdym uruchomieniu, dlatego sprawdzamy tylko, czy mieści się w zakresie. Math.round(2.345*100)/100 daje 2.35, ale z powodu zapisu binarnego niektóre liczby zaokrąglają się „w dół” — do wyświetlania używamy toFixed.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Pułapka z miesiącem numerowanym od zera pojawia się w wielu zadaniach. Data 26 czerwca 2027 to przykładowy dzień — rzeczywisty koniec roku szkolnego sprawdzamy w kalendarzu MEN. Przy różnicy dat zmiana czasu letni/zimowy przesuwa wynik o godzinę, stąd Math.ceil/round. Nowe API Temporal jest już w części przeglądarek, ale jeszcze nie wszędzie.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Ćw. 3 — oczekiwany wynik zwykłego sort(): [100, 15, 23, 4, 8].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5: 9 — miesiące numerowane są od 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JavaScript — funkcje, tablice i obiekty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Funkcje i funkcje strzałkowe, zasięg, metody tablic, sortowanie liczb, obiekty, Math i Date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Deklaracja, parametry i return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poleProstokata(a, b)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a * b;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powitanie(imie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"gościu"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Cześć,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!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console.log(poleProstokata(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console.log(powitanie(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"Kuba"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console.log(powitanie());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console.log(poleProstokata(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1460" y="1894780"/>
            <a:ext cx="461774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761460" y="1894780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Cześć, Kuba!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Cześć, gościu!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5460" y="271641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NaN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90060" y="3248521"/>
            <a:ext cx="4427240" cy="13795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parametry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nazwy w nawiasie;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argumenty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wartości przy wywołaniu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return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zwraca wynik i kończy funkcję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brakujący argument =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undefined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a 4 · undefined to NaN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wartość domyślna: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imie = "gościu"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FUNKCJE STRZAŁKOWE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Krótszy zapis: =&gt;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kwadrat = (x) =&gt; x * x;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suma = (a, b) =&gt; a + b;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 = (netto, vat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=&gt;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wynik = netto *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vat);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.round(wynik 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console.log(kwadrat(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suma(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console.log(brutto(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brutto(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0.08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796131"/>
          </a:xfrm>
          <a:prstGeom prst="roundRect">
            <a:avLst>
              <a:gd name="adj" fmla="val 957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79613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81 5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928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123 108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812800" y="4188222"/>
          <a:ext cx="10566400" cy="12096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437856"/>
                <a:gridCol w="6128544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function nazwa() { 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główne funkcje programu, wywoływane z onclick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(x) =&gt; x * 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krótkie funkcje, zwłaszcza jako argument map, filter, sort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(x) =&gt; { …; return …; 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instrukcji — wtedy return jest konieczny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ZASIĘG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Gdzie widać zmienną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vat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globalna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cena(netto)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 = netto *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vat);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console.log(cena(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i &lt;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i++) {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5130800" cy="796131"/>
          </a:xfrm>
          <a:prstGeom prst="roundRect">
            <a:avLst>
              <a:gd name="adj" fmla="val 957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248400" y="1894780"/>
            <a:ext cx="50800" cy="79613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502400" y="20535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246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2928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undefined undefined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12800" y="4409182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22350" y="459333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Zasięg blokowy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22350" y="4900612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let i const istnieją tylko w bloku { }, w którym je utworzono — w funkcji, pętli, if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4409182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4409182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02400" y="456158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4777482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Mało zmiennych globalnych. Funkcja powinna dostawać dane przez parametry i oddawać wynik przez return.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TABLICE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wartości pod jedną nazwą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owoce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"jabłko"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"gruszka"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owoce.push(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"śliwka"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na koniec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console.log(owoce, owoce.length);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ostatni = owoce.pop();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zdejmij z końca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console.log(ostatni, owoce);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console.log(owoce[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owoce[owoce.length -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console.log(owoce.includes(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"gruszka"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console.log(owoce.indexOf(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"kiwi"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761460" y="1894780"/>
            <a:ext cx="4617740" cy="1376164"/>
          </a:xfrm>
          <a:prstGeom prst="roundRect">
            <a:avLst>
              <a:gd name="adj" fmla="val 55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761460" y="1894780"/>
            <a:ext cx="50800" cy="137616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015460" y="2053530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[ 'jabłko', 'gruszka', 'śliwka' ] 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5460" y="2265263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śliwka [ 'jabłko', 'gruszka' ]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15460" y="2476996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jabłko gruszka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688729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true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900462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-1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812800" y="4409182"/>
          <a:ext cx="105664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226520"/>
                <a:gridCol w="633988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push / pop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 / usuń na końcu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unshift / shift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 / usuń na początku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includes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 jest taki element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indexOf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pozycja albo −1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join(", ")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połącz w tekst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PĘTLE PO TABLICY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for, for…of i forEach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044627"/>
          </a:xfrm>
          <a:prstGeom prst="roundRect">
            <a:avLst>
              <a:gd name="adj" fmla="val 250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4462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oceny = [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for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i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i &lt; oceny.length; i++)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console.log(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ocena nr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i +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oceny[i]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suma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for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o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of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oceny)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suma += o;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"średnia:"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suma / oceny.length);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oceny.forEach((o, i) =&gt; console.log(i, o));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761460" y="1894780"/>
            <a:ext cx="4617740" cy="2223095"/>
          </a:xfrm>
          <a:prstGeom prst="roundRect">
            <a:avLst>
              <a:gd name="adj" fmla="val 34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761460" y="1894780"/>
            <a:ext cx="50800" cy="2223095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015460" y="2053530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ocena nr 1: 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265263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ocena nr 2: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5460" y="2476996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ocena nr 3: 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5460" y="2688729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ocena nr 4: 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5460" y="2900462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średnia: 4.5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5460" y="3112195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0 5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15460" y="3323927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1 3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15460" y="3535660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2 4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15460" y="3747393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3 6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12800" y="4952107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812800" y="4952107"/>
            <a:ext cx="50800" cy="7517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1066800" y="5104507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66800" y="5320407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for…of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gdy potrzebne są tylko wartości. Klasyczny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for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gdy potrzebny jest numer pozycji albo zmiana kroku.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MAP I FILTER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Nowa tablica z istniejącej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ceny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19.99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7.5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 = ceny.map(c =&gt; +(c 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).toFixed(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tanie = ceny.filter(c =&gt; c &lt;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suma = ceny.reduce((s, c) =&gt; s + c,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console.log(brutto);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console.log(tanie);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console.log(suma);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761460" y="1894780"/>
            <a:ext cx="461774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761460" y="18947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[ 24.59, 147.6, 55.35, 9.22 ]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[ 19.99, 45, 7.5 ]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192.49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12800" y="4188222"/>
            <a:ext cx="3234234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812800" y="4188222"/>
            <a:ext cx="3234234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71550" y="4366022"/>
            <a:ext cx="2954834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map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71550" y="4600972"/>
            <a:ext cx="2954834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każdy element → nowy element; tyle samo pozycji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35934" y="4521895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78834" y="4188222"/>
            <a:ext cx="3234234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4478834" y="4188222"/>
            <a:ext cx="3234234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4637584" y="4366022"/>
            <a:ext cx="2954834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filter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637584" y="4600972"/>
            <a:ext cx="2954834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zostają elementy, dla których funkcja zwróci true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801967" y="4521895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144867" y="4188222"/>
            <a:ext cx="3234234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8144867" y="4188222"/>
            <a:ext cx="3234234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8303617" y="4366022"/>
            <a:ext cx="2954834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reduce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303617" y="4600972"/>
            <a:ext cx="2954834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cała tablica → jedna wartość (suma, maksimum)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SORTOWANIE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Pułapka: sort() porównuje teksty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222802" cy="1985962"/>
          </a:xfrm>
          <a:prstGeom prst="roundRect">
            <a:avLst>
              <a:gd name="adj" fmla="val 383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859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liczby = [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console.log([...liczby].sort());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console.log([...liczby].sort((a, b) =&gt; a - b));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console.log([...liczby].sort((a, b) =&gt; b - a));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miasta = 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"Łódź"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"Kraków"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"Opole"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"Lublin"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console.log([...miasta].sort());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822752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console.log([...miasta].sort((a, b) =&gt; a.localeCompare(b,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"pl"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40402" y="1653480"/>
            <a:ext cx="40768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340402" y="1894780"/>
            <a:ext cx="4038798" cy="1330027"/>
          </a:xfrm>
          <a:prstGeom prst="roundRect">
            <a:avLst>
              <a:gd name="adj" fmla="val 57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7340402" y="1894780"/>
            <a:ext cx="50800" cy="1330027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594402" y="2053530"/>
            <a:ext cx="361334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[ 1, 10, 100, 25, 9 ]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94402" y="2256036"/>
            <a:ext cx="361334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[ 1, 9, 10, 25, 100 ]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94402" y="2458541"/>
            <a:ext cx="361334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[ 100, 25, 10, 9, 1 ]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94402" y="2661047"/>
            <a:ext cx="361334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 'Kraków', 'Lublin', 'Opole', 'Łódź' ]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94402" y="2863552"/>
            <a:ext cx="361334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 'Kraków', 'Lublin', 'Łódź', 'Opole' ]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2800" y="3893443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3893443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66800" y="4045843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4261743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Bez funkcji porównującej sort() zamienia elementy na teksty: „100” jest przed „25”, bo „1” &lt; „2”.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48400" y="3893443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248400" y="3893443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502400" y="4045843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02400" y="4261743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Liczby rosnąco: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(a, b) =&gt; a - b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malejąco: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b - 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 Polskie słowa: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localeCompare(b, "pl")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OBIEKTY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 opisane nazwami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191272"/>
          </a:xfrm>
          <a:prstGeom prst="roundRect">
            <a:avLst>
              <a:gd name="adj" fmla="val 23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9127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uczen =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imie: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"Ola"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nazwisko: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"Nowak"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klasa: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"1TI"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oceny: 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opis()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return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.imie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.nazwisko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,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this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.klasa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uczen.klasa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"2TI"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     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zmiana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uczen.email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"ola@szkola.pl"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nowa właściwość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console.log(uczen.opis());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console.log(uczen[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uczen.oceny.length);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Object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.keys(uczen).join(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", 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1894780"/>
            <a:ext cx="5130800" cy="925016"/>
          </a:xfrm>
          <a:prstGeom prst="roundRect">
            <a:avLst>
              <a:gd name="adj" fmla="val 82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48400" y="1894780"/>
            <a:ext cx="50800" cy="92501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02400" y="20535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Ola Nowak, 2TI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22560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ola@szkola.pl 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24585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imie, nazwisko, klasa, oceny, opis, email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77000" y="2972197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obiekt = pary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klucz: wartość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dostęp: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uczen.imie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uczen["imie"]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funkcja w obiekcie to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metoda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; this = ten obiekt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RAZEM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Tablica obiektów → tabela na stronie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940921" cy="2611438"/>
          </a:xfrm>
          <a:prstGeom prst="roundRect">
            <a:avLst>
              <a:gd name="adj" fmla="val 29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1143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uczniowie = [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 imie: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"Ola"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 oceny: 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},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 imie: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"Kuba"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oceny: 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},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{ imie: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"Iga"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 oceny: 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},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sr = u =&gt; u.oceny.reduce((s, o) =&gt; s + o,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/ u.oceny.length;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uczniowie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.sort((a, b) =&gt; sr(b) - sr(a))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.forEach(u =&gt;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"t"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).innerHTML +=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&lt;tr&gt;&lt;td&gt;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u.imie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&lt;/td&gt;&lt;td&gt;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sr(u).toFixed(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&lt;/td&gt;&lt;/tr&gt;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540871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58521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058521" y="1894780"/>
            <a:ext cx="3568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7064871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166471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318871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471271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674471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763371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871" y="2231330"/>
            <a:ext cx="3556000" cy="1460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058521" y="3850580"/>
            <a:ext cx="4358779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Tak wyglądają dane z serwera (JSON — rok 2): lista obiektów, którą sortujemy, filtrujemy i wypisujemy.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MATH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Zaokrąglanie, losowanie, min i max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1912144"/>
          </a:xfrm>
          <a:prstGeom prst="roundRect">
            <a:avLst>
              <a:gd name="adj" fmla="val 39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12144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.round(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4.5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.floor(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4.9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.ceil(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4.1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.max(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.min(...[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.sqrt(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144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.abs(-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.PI.toFixed(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.round(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2.345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/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liczba całkowita od 1 do 6 (rzut kostką)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rzut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.floor(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.random() *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+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Number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.isInteger(rzut) &amp;&amp; rzut &gt;=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&amp;&amp; rzut &lt;=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761460" y="1894780"/>
            <a:ext cx="461774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6761460" y="1894780"/>
            <a:ext cx="50800" cy="142230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5 4 5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8 2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12 7 3.1416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5460" y="271641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2.35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15460" y="293737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true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12800" y="3819624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3819624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66800" y="39720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4187924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Losowa liczba całkowita od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min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do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max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:</a:t>
            </a:r>
            <a:br/>
            <a:r>
              <a:rPr sz="1300" b="1" i="0" u="none">
                <a:solidFill>
                  <a:srgbClr val="142033"/>
                </a:solidFill>
                <a:latin typeface="Arial"/>
              </a:rPr>
              <a:t>Math.floor(Math.random() * (max - min + 1)) + min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Data i czas w JavaScripcie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1715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d =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2026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miesiąc od 0!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console.log(d.getFullYear(), d.getMonth() +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d.getDate());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console.log(d.getDay());             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// 0 = niedziela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console.log(d.toLocaleDateString(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"pl-PL"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console.log(d.toLocaleDateString(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"pl-PL"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{ weekday: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"long"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day: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"numeric"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month: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"long"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}));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wakacje =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2027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26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dni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.ceil((wakacje - d) / 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24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"Do wakacji:"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dni,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"dni"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761460" y="1894780"/>
            <a:ext cx="4617740" cy="1376164"/>
          </a:xfrm>
          <a:prstGeom prst="roundRect">
            <a:avLst>
              <a:gd name="adj" fmla="val 55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761460" y="1894780"/>
            <a:ext cx="50800" cy="137616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015460" y="2053530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2026 10 21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5460" y="2265263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15460" y="2476996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21.10.2026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688729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środa, 21 października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900462"/>
            <a:ext cx="41922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Do wakacji: 248 dni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41400" y="4224635"/>
            <a:ext cx="103759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new Date()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bez argumentów — bieżąca data i godzina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miesiące 0–11, dni tygodnia 0–6 (od niedzieli)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różnica dat = liczba milisekund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69796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funkcje czyParzysta(n) i silnia(n) oraz sprawdź je w konsoli dla kilku wartości.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59906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tablicy temperatur tygodnia wypisz średnią, maksimum, minimum i dni powyżej 20 °C (filter).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7284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Posortuj tablicę [15, 4, 100, 23, 8] rosnąco i malejąco; wyjaśnij wynik zwykłego sort().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73737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tablicę 5 obiektów produkt {nazwa, cena} i wypisz na stronie tabelę posortowaną po cenie.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45628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Symulator rzutu kostką: przycisk losuje liczbę 1–6 i wyświetla, ile dni zostało do wybranej daty.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16 · JavaScript: funkcje i tablice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7073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parametr od argumentu i co robi return?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00370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zapisać funkcję strzałkową zwracającą kwadrat liczby?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24306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map i filter?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27982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[10, 9, 100].sort() daje [10, 100, 9] i jak to poprawić?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38075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 numer ma październik w obiekcie Date?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(Functions, Array, Object, Math, Date), ECMAScript 2025,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1.16 JavaScript — funkcje, tablice i obiekty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