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Łączy dawne lekcje 'Join' (8 slajdów, diagramy) i część 'SQL złączenia' (60 slajdów). Dochodzi brak FULL OUTER JOIN w MySQL i obejście przez UNION, wyszukiwanie wierszy bez dopasowania oraz złączenia wielu tabel na przykładzie zamówień.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Normalizacja rozbija dane, żeby nie było powtórzeń; JOIN składa je z powrotem na czas zapytania.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'Bez warunku WHERE — wszystkie 7 nieruchomości i 17 wynajęć'. Świadomie używany iloczyn to CROSS JOIN (pod koniec lekcji).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Kolumna nazwa występuje w obu tabelach — bez prefiksu p. lub k. serwer zgłosi 'Column nazwa in field list is ambiguous'.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Dawne prezentacje używały głównie zapisu FROM a, b WHERE a.x = b.x. NATURAL JOIN łączy automatycznie po wszystkich kolumnach o tych samych nazwach — wygodny, ale ryzykowny (łączy też po kolumnie 'nazwa').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Wynik uzyskano po dodaniu (w wycofanej transakcji) kategorii Sieci. COUNT(p.id_produktu) liczy tylko dopasowane produkty, dlatego dla Sieci jest 0. COUNT(*) dałby 1 — częsty błąd.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samo można zrobić podzapytaniem NOT IN lub NOT EXISTS (lekcja 15).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Lewe koło to tabela A (po FROM), prawe — tabela B (po JOIN). RIGHT JOIN rzadko się stosuje: zamiana kolejności tabel i LEFT JOIN daje to samo i jest czytelniejsze.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Każdy kolejny JOIN dokłada jedną tabelę i jeden warunek. Przy n tabelach potrzeba n − 1 warunków łączenia. Warto narysować na tablicy ścieżkę po diagramie ERD.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 sama tabela występuje dwa razy pod różnymi aliasami: p — pracownik, s — szef. LEFT JOIN, bo dyrektor nie ma przełożonego. Dawna lekcja 'Join' miała slajd 'Self JOIN'.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3 rozmiary × 2 kolory = 6 wariantów.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3: LEFT JOIN pozycje_zamowienia … WHERE pz.id_produktu IS NULL — wynik: Laptop Nimbus Air (id 3). Zad. 4: LEFT JOIN + COUNT(z.id_zamowienia).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iloczyn kartezjański — każdy wiersz z każdym.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14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Złączenia tabel: JOIN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INNER, LEFT, RIGHT i SELF JOIN — składamy z powrotem dane, które rozdzieliła normalizacja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DLACZEGO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 normalizacji dane są w wielu tabelach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4140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zamowienia — sam numer klienta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1894780"/>
          <a:ext cx="4102100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38598"/>
                <a:gridCol w="1153517"/>
                <a:gridCol w="130998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id_klienta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status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anulowane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3392785"/>
            <a:ext cx="4140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219700" y="1653480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złączeniu z klientami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5219700" y="1894780"/>
          <a:ext cx="6159500" cy="14313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36849"/>
                <a:gridCol w="985143"/>
                <a:gridCol w="1689001"/>
                <a:gridCol w="154850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status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Piotr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wyslane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Zofia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Wiśniewska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anulowane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219700" y="3392785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824585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824585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97698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4192885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JOIN łączy wiersze z dwóch tabel, które pasują do siebie według warunku — zwykle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klucz obcy = klucz główny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BEZ WARUNKU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Iloczyn kartezjański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48581"/>
          </a:xfrm>
          <a:prstGeom prst="roundRect">
            <a:avLst>
              <a:gd name="adj" fmla="val 56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485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COUNT(*)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kategorie, produkty;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667085"/>
                </a:solidFill>
                <a:latin typeface="Courier New"/>
              </a:rPr>
              <a:t>-- 6 kategorii × 15 produktów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812800" y="3154462"/>
          <a:ext cx="51308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1308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COUNT(*)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90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12800" y="379938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Bez warunku łączenia każdy wiersz pierwszej tabeli łączy się z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każdym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wierszem drugiej. Przy tabelach po 10 000 wierszy to 100 milionów wierszy wyniku — i zawieszony serwer.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INNER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Tylko pasujące wiersze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p.nazwa, k.nazwa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kategoria, p.cena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 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INNER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kategorie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k.id_kategorii = p.id_kategorii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kategoria, p.cena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LIMIT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798663"/>
                <a:gridCol w="1282601"/>
                <a:gridCol w="1049536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kategoria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Akcesoria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Słuchawki z mikrofonem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Akcesoria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Akcesoria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Drukarka laserowa mono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Drukarki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4199.00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356879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400" y="4000599"/>
            <a:ext cx="10375900" cy="898029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8595" indent="-188595">
              <a:lnSpc>
                <a:spcPts val="1957"/>
              </a:lnSpc>
              <a:buClr>
                <a:srgbClr val="38445A"/>
              </a:buClr>
              <a:buFont typeface="Arial"/>
              <a:buChar char="•"/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p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k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to aliasy tabel — krótsze zapisy i rozróżnienie kolumn o tej samej nazwie (nazwa)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słowo INNER można pominąć: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JOIN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=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INNER JOIN</a:t>
            </a:r>
          </a:p>
          <a:p>
            <a:pPr algn="l" marL="188595" indent="-188595">
              <a:lnSpc>
                <a:spcPts val="1957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Hub USB-C nie ma kategorii, więc w wyniku INNER JOIN go nie ma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DWA ZAPISY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JOIN … ON i stary zapis z WHERE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5130800" cy="1514078"/>
          </a:xfrm>
          <a:prstGeom prst="roundRect">
            <a:avLst>
              <a:gd name="adj" fmla="val 50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1514078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zapis ANSI (zalecany)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753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k.nazwisko, z.data_zamowienia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46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39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32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z.id_klienta = k.id_klienta;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48400" y="15772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Rectangle 11"/>
          <p:cNvSpPr/>
          <p:nvPr/>
        </p:nvSpPr>
        <p:spPr>
          <a:xfrm>
            <a:off x="6248400" y="1577280"/>
            <a:ext cx="50800" cy="12747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6502400" y="17360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zapis z przecinkiem (dawny)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02400" y="19753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k.nazwisko, z.data_zamowienia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02400" y="22146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k, zamowienia z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4539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z.id_klienta = k.id_klienta;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3269159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Oba zapytania dają ten sam wynik. Zapis z JOIN oddziela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warunek łączenia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od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filtrowania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nie da się w nim przypadkiem zapomnieć warunku. Starszy zapis wciąż pojawia się w arkuszach egzaminacyjnych.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3944640"/>
            <a:ext cx="1056640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3944640"/>
            <a:ext cx="50800" cy="556816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6800" y="410339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 z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USING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(id_klienta)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skrót, gdy kolumny mają tę samą nazwę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LEFT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Wszystkie wiersze z lewej tabeli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k.nazwa,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COUNT(p.id_produktu)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produktow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kategorie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LEFT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p.id_kategorii = k.id_kategorii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GROUP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k.nazwa;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228441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096022"/>
                <a:gridCol w="203477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produktow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Akcesoria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Drukarki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Oprogramowanie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Podzespoły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Sieci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4004568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7 wierszy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4436368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LEFT JOIN zwraca każdy wiersz z tabeli po lewej. Gdy w prawej nie ma pary, jej kolumny dostają NULL. Dodaliśmy kategorię „Sieci” bez produktów — INNER JOIN by ją pominął.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SZUKAMY BRAKÓW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Wiersze bez dopasowania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753394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-- klienci, którzy nic nie zamówili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k.imie, k.nazwisko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LEFT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 z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z.id_klienta = k.id_klienta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z.id_zamowienia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IS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NULL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1653480"/>
          <a:ext cx="5130800" cy="8626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60290"/>
                <a:gridCol w="297051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Zielińska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Kacper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Mazur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2582763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66087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66087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38132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02917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Wzorzec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LEFT JOIN … WHERE prawa.klucz IS NULL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znajduje „sieroty” i braki: klientów bez zamówień, produkty, których nikt nie kupił, uczniów bez ocen.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Rodzaje złączeń na jednym slajdzie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011660" cy="1709341"/>
          </a:xfrm>
          <a:prstGeom prst="roundRect">
            <a:avLst>
              <a:gd name="adj" fmla="val 594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580" y="1786830"/>
            <a:ext cx="1524000" cy="952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23181" y="2790130"/>
            <a:ext cx="1028898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Courier New"/>
              </a:rPr>
              <a:t>INNER JOIN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73498" y="3031430"/>
            <a:ext cx="69026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tylko pary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951460" y="1653480"/>
            <a:ext cx="2011660" cy="1709341"/>
          </a:xfrm>
          <a:prstGeom prst="roundRect">
            <a:avLst>
              <a:gd name="adj" fmla="val 594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241" y="1786830"/>
            <a:ext cx="1524000" cy="952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11352" y="2790130"/>
            <a:ext cx="929878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Courier New"/>
              </a:rPr>
              <a:t>LEFT JOIN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71143" y="3031430"/>
            <a:ext cx="1372195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wszystko z A + pary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5090120" y="1653480"/>
            <a:ext cx="2011660" cy="1709341"/>
          </a:xfrm>
          <a:prstGeom prst="roundRect">
            <a:avLst>
              <a:gd name="adj" fmla="val 594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3901" y="1786830"/>
            <a:ext cx="1524000" cy="9525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00502" y="2790130"/>
            <a:ext cx="1028898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Courier New"/>
              </a:rPr>
              <a:t>RIGHT JOIN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401469" y="3031430"/>
            <a:ext cx="138896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wszystko z B + pary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228780" y="1653480"/>
            <a:ext cx="2011660" cy="1709341"/>
          </a:xfrm>
          <a:prstGeom prst="roundRect">
            <a:avLst>
              <a:gd name="adj" fmla="val 594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17" name="Picture 16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2561" y="1786830"/>
            <a:ext cx="1524000" cy="9525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541022" y="2790130"/>
            <a:ext cx="1425178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Courier New"/>
              </a:rPr>
              <a:t>LEFT … IS NULL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855446" y="3031430"/>
            <a:ext cx="7582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 bez pary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367441" y="1653480"/>
            <a:ext cx="2011660" cy="1709341"/>
          </a:xfrm>
          <a:prstGeom prst="roundRect">
            <a:avLst>
              <a:gd name="adj" fmla="val 594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11221" y="1786830"/>
            <a:ext cx="1524000" cy="95250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9877822" y="2790130"/>
            <a:ext cx="1028898" cy="190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Courier New"/>
              </a:rPr>
              <a:t>FULL OUTER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837539" y="3031430"/>
            <a:ext cx="1071463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ctr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wszystko z obu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812800" y="3616821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812800" y="3616821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1066800" y="376922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66800" y="3985121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MySQL i MariaDB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nie mają FULL OUTER JOIN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Zastępujemy go sumą: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LEFT JOIN … UNION … RIGHT JOIN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WIELE TABEL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kupiła Anna Nowak?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77280"/>
            <a:ext cx="105664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772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360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z.id_zamowienia,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DATE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(z.data_zamowienia)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data, p.nazwa, pz.ilosc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753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klienci 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46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zamowienia z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z.id_klienta     = k.id_klienta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539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pozycje_zamowienia pz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pz.id_zamowienia = z.id_zamowienia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32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 p     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p.id_produktu    = pz.id_produktu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26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k.nazwisko =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'Nowak'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719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data;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74779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812800" y="3989090"/>
          <a:ext cx="10566400" cy="200005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617093"/>
                <a:gridCol w="2282130"/>
                <a:gridCol w="4564559"/>
                <a:gridCol w="1102618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ilosc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2026-03-03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Dysk SSD NVMe 2 TB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2026-03-03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Pamięć RAM DDR5 32 GB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2026-07-01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2026-07-01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Hub USB-C 7w1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812800" y="6055816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SELF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Tabela złączona sama ze sobą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1021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p.imie, p.nazwisko,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p.stanowisko,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s.nazwisko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przelozony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pracownicy 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1D5FD0"/>
                </a:solidFill>
                <a:latin typeface="Courier New"/>
              </a:rPr>
              <a:t>LEFT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JOIN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pracownicy 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ON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s.id_pracownika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36766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= p.id_przelozonego;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5219700" y="1653480"/>
          <a:ext cx="6159500" cy="237410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31801"/>
                <a:gridCol w="1355030"/>
                <a:gridCol w="2217440"/>
                <a:gridCol w="1355229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stanowisko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przelozony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Ewa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Majewska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dyrektor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Olszewski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kierownik sklepu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Majewska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Karolina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Jabłońska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kierownik IT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Majewska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Adam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Król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sprzedawca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Olszewski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Wieczorek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sprzedawca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Olszewski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Bartek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Pawlak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magazynier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Olszewski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Igor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Grabowski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programista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Jabłońska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Michalska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administrator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Jabłońska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5219700" y="4094262"/>
            <a:ext cx="61976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CROSS JOIN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Iloczyn kartezjański — celowo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22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r.rozmiar, k.kolor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rozmiar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UNION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'M'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UNION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CROSS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JOIN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(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'czarny'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kolor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UNION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'biały'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k;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8575"/>
                <a:gridCol w="2562225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rozmiar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kolor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biały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czarny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biały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czarny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biały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czarny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48400" y="356879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4000599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CROSS JOIN tworzy wszystkie kombinacje — np. warianty koszulki, kalendarz dni × sale lekcyjne. UNION łączy wyniki dwóch zapytań w jeden (lekcja 15).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627122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wszystkie zamówienia z imieniem i nazwiskiem klienta oraz statusem.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41250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Pokaż produkty z nazwą kategorii; produkty bez kategorii też mają być widoczne.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378995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produkty, których nikt nigdy nie zamówił.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69895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każdego klienta policz liczbę zamówień — również 0 dla klientów bez zamówień.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08898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pracowników działu IT (przełożona: Karolina Jabłońska) za pomocą SELF JOIN.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14 · JOIN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79253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INNER JOIN od LEFT JOIN?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7079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powstaje, gdy połączymy dwie tabele bez warunku?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2054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znaleźć klientów, którzy nie złożyli żadnego zamówienia?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23723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w MySQL uzyskać efekt FULL OUTER JOIN?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JOIN Clause; MariaDB KB: JOIN Syntax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1.14: JOIN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