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dawnej lekcji 'Metodologia i normalizacja' (48 slajdów). Kroki metodologii Connolly'ego 1.1–3.4 pominięto. Przykład biura nieruchomości (KlientWynajęcie) zastąpiono zamówieniami w sklepie — prowadzi dokładnie do schematu bazy sklep. BCNF, 4NF i 5NF tylko jako ciekawostka.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Zwróć uwagę na 'Krakow' bez ogonka w trzecim wierszu — klasyczna niespójność powstająca, gdy te same dane wpisuje się wiele razy.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 dawnej prezentacji: relacja PersonelBiuro z adresem biura powtarzanym przy każdym pracowniku i te same trzy anomalie aktualizacji.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Angielskie powiedzenie: 'the key, the whole key, and nothing but the key'. Pierwsza część to 1NF (jest klucz), druga 2NF (cały klucz), trzecia 3NF (nic poza kluczem).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prezentacja pokazywała dwa sposoby usuwania powtarzających się grup: spłaszczenie (powtórzenie danych w wierszach) albo od razu wydzielenie tabeli. Tu pokazujemy pierwszy, bo lepiej widać kolejne kroki.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Usuwamy zależności częściowe — od części klucza złożonego. Podkreślenie oznacza klucz główny.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Kategorie wydzielamy z tego samego powodu: nazwa kategorii zależy od id_kategorii, nie od produktu.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egzaminie i w pracy w zupełności wystarczy 3NF. BCNF: Boyce i Codd, 1974. 4NF i 5NF: Fagin, 1977 i 1979.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Dawna lekcja 'Optymalizacja zapytań' podawała przykład wartości faktury przechowywanej w polu faktury.wartosc_faktury — to właśnie świadoma denormalizacja.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Rozwiązanie: uczniowie(id_ucznia, imie, nazwisko, id_klasy), klasy(id_klasy, nazwa, wychowawca), ksiazki(isbn, tytul, autor), egzemplarze(id_egz, isbn), wypozyczenia(id_wyp, id_ucznia, id_egz, data_wyp, data_zwrotu). Zależność przechodnia: uczeń → klasa → wychowawca.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gdy jest w 1NF i każda kolumna niekluczowa zależy od całego klucza głównego, a nie od jego części.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1D5FD0"/>
                </a:solidFill>
                <a:latin typeface="Arial"/>
              </a:rPr>
              <a:t>Bazy danych · Rok 1 · Lekcja 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Normalizacja: 1NF, 2NF, 3NF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Jak rozbić jedną wielką tabelę na kilka mniejszych i pozbyć się powtórzeń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PUNKT WYJŚCIA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Wszystko w jednym arkuszu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8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50912"/>
                <a:gridCol w="1373584"/>
                <a:gridCol w="1584920"/>
                <a:gridCol w="1584920"/>
                <a:gridCol w="1162248"/>
                <a:gridCol w="3909814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nr_zam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email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produkty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anna.nowak@…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Kraków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 Vertex 14 (1 szt., 3299), Mysz (1 szt., 129)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Piotr 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p.kowalski@…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Warszawa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 27" (2 szt., 1149), Klawiatura (1 szt., 349)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2026-03-03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anna.nowak@…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Krakow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SSD 2 TB (1 szt., 699), RAM 32 GB (2 szt., 489)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3076674"/>
            <a:ext cx="10604500" cy="533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38445A"/>
                </a:solidFill>
                <a:latin typeface="Arial"/>
              </a:rPr>
              <a:t>Tak wygląda wiele firmowych arkuszy. Na pierwszy rzut oka czytelne — ale spróbuj policzyć, ile myszy sprzedano, albo poprawić miasto Anny.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SKUTKI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Trzy anomalie w tabeli z powtórzeniami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Anomalia wstawiania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nie dodamy nowego produktu do oferty, dopóki ktoś go nie kupi — nie ma gdzie go zapisać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Anomalia modyfikacji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Anna zmienia e-mail: trzeba poprawić każde jej zamówienie; jedno pominięte = sprzeczne dane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422102"/>
          </a:xfrm>
          <a:prstGeom prst="roundRect">
            <a:avLst>
              <a:gd name="adj" fmla="val 7144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Anomalia usuwania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usuwamy jedyne zamówienie Piotra — znikają też wszystkie informacje o Piotrze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812800" y="3329583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812800" y="3329583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1066800" y="3481983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66800" y="3697883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1" i="0" u="none">
                <a:solidFill>
                  <a:srgbClr val="142033"/>
                </a:solidFill>
                <a:latin typeface="Arial"/>
              </a:rPr>
              <a:t>Normalizacja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to rozkład tabeli na mniejsze tak, aby każdy fakt był zapisany tylko raz. Zaproponował ją E. F. Codd w 1972 r.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POJĘCIE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Zależność funkcyjna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8514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A → B czytamy: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A wyznacza B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Znając A, znamy dokładnie jedną wartość B.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id_klienta → email, miasto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id_produktu → nazwa, cena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(nr_zam, id_produktu) → ilosc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miasto → ? Nic nie wyznacza: w jednym mieście mieszka wielu klientów.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7274520" y="1653480"/>
            <a:ext cx="50800" cy="126722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Złota zasada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528520" y="2021780"/>
            <a:ext cx="368558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Normalizacja polega na tym, aby każda kolumna zależała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od klucza, od całego klucza i tylko od klucza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PIERWSZA POSTAĆ NORMALNA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1NF: jedna wartość w komórce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8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950912"/>
                <a:gridCol w="1373584"/>
                <a:gridCol w="1584920"/>
                <a:gridCol w="1690588"/>
                <a:gridCol w="950912"/>
                <a:gridCol w="2113260"/>
                <a:gridCol w="845245"/>
                <a:gridCol w="105697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nr_zam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data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klient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email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id_prod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produkt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ilosc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anna.nowak@…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3299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 Nowak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anna.nowak@…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7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Mysz bezprzewodowa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129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Piotr 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p.kowalski@…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Monitor 27"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1149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2026-02-14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Piotr Kowalski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p.kowalski@…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Klawiatura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1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349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1041400" y="3367385"/>
            <a:ext cx="10375900" cy="925711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każdy produkt w osobnym wierszu, każda informacja w osobnej kolumnie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klucz główny: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(nr_zam, id_prod)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klucz złożony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powtórzenia nadal są: data, klient i e-mail przy każdym produkcie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DRUGA POSTAĆ NORMALNA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2NF: wszystko zależy od całego klucza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4940300" cy="203299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Klucz to (nr_zam, id_prod). Sprawdzamy każdą kolumnę: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data, klient, email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zależą tylko od nr_zam → tabela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zamowienia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produkt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aktualna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cena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zależą tylko od id_prod → tabela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produkty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1" i="0" u="none">
                <a:solidFill>
                  <a:srgbClr val="38445A"/>
                </a:solidFill>
                <a:latin typeface="Arial"/>
              </a:rPr>
              <a:t>ilosc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i cena w chwili zakupu zależą od całego klucza → tabela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pozycje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6248400" y="1653480"/>
          <a:ext cx="51308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359162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Tabela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Kolumny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zamowienia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sng">
                          <a:solidFill>
                            <a:srgbClr val="38445A"/>
                          </a:solidFill>
                          <a:latin typeface="Arial"/>
                        </a:rPr>
                        <a:t>nr_zam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, data, klient, email, miasto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produkty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sng">
                          <a:solidFill>
                            <a:srgbClr val="38445A"/>
                          </a:solidFill>
                          <a:latin typeface="Arial"/>
                        </a:rPr>
                        <a:t>id_prod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, nazwa, cena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pozycje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sng">
                          <a:solidFill>
                            <a:srgbClr val="38445A"/>
                          </a:solidFill>
                          <a:latin typeface="Arial"/>
                        </a:rPr>
                        <a:t>nr_zam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300" b="0" i="0" u="sng">
                          <a:solidFill>
                            <a:srgbClr val="38445A"/>
                          </a:solidFill>
                          <a:latin typeface="Arial"/>
                        </a:rPr>
                        <a:t>id_prod</a:t>
                      </a: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, ilosc, cena_jedn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3940473"/>
            <a:ext cx="106045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2NF dotyczy tylko tabel z kluczem złożonym — tabela z kluczem jednokolumnowym w 1NF jest od razu w 2NF.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TRZECIA POSTAĆ NORMALNA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3NF: nic poza kluczem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3911600" cy="16990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 tabeli zamowienia: nr_zam → klient → email, miasto.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E-mail i miasto zależą od klienta, a nie od zamówienia — to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zależność przechodnia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Wydzielamy tabelę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klienci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, a w zamówieniach zostaje klucz obcy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id_klienta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5219700" y="1653480"/>
          <a:ext cx="61595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17341"/>
                <a:gridCol w="39421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Tabela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Kolumny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klienci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id_klienta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imie, nazwisko, email, miasto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id_zamowienia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id_klienta, data_zamowienia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produkty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id_produktu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nazwa, cena, id_kategorii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kategorie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id_kategorii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pozycje_zamowienia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id_zamowienia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</a:t>
                      </a:r>
                      <a:r>
                        <a:rPr sz="1200" b="0" i="0" u="sng">
                          <a:solidFill>
                            <a:srgbClr val="38445A"/>
                          </a:solidFill>
                          <a:latin typeface="Arial"/>
                        </a:rPr>
                        <a:t>id_produktu</a:t>
                      </a: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, ilosc, cena_jedn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Rounded Rectangle 5"/>
          <p:cNvSpPr/>
          <p:nvPr/>
        </p:nvSpPr>
        <p:spPr>
          <a:xfrm>
            <a:off x="812800" y="3658096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812800" y="3658096"/>
            <a:ext cx="50800" cy="769541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66800" y="3810496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Zapamiętaj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4026396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Wynik to dokładnie schemat naszej bazy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sklep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Każdy fakt jest zapisany raz: zmiana e-maila Anny to jeden UPDATE.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ŚCIĄGA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Postacie normalne w jednej tabeli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1532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79252"/>
                <a:gridCol w="6128544"/>
                <a:gridCol w="2958604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Postać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Warunek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Usuwa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1NF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wartości atomowe, brak powtarzających się grup, jest klucz główny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listy w komórkach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2NF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1NF + każda kolumna zależy od całego klucza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zależności częściowe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3NF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2NF + kolumny niekluczowe nie zależą od innych kolumn niekluczowych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zależności przechodnie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BCNF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wyznacznik jest kluczem kandydującym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rzadkie przypadki szczególne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4NF, 5NF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zależności wielowartościowych i złączeniowych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praktycznie poza praktyką szkolną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PUŁAPKA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 cena_jedn to nie powtórzenie?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61950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Zamówienie nr 1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/>
        </p:nvGraphicFramePr>
        <p:xfrm>
          <a:off x="812800" y="1894780"/>
          <a:ext cx="6153150" cy="862608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44862"/>
                <a:gridCol w="1267916"/>
                <a:gridCol w="234037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cena_dzis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cena_w_zamowieniu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1D5FD0"/>
                      </a:solidFill>
                    </a:lnB>
                    <a:noFill/>
                  </a:tcPr>
                </a:tc>
              </a:tr>
              <a:tr h="28753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3299.00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8436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812800" y="2824063"/>
            <a:ext cx="61950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2 wiersze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7274520" y="1653480"/>
            <a:ext cx="4104680" cy="1516062"/>
          </a:xfrm>
          <a:prstGeom prst="roundRect">
            <a:avLst>
              <a:gd name="adj" fmla="val 502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Rectangle 7"/>
          <p:cNvSpPr/>
          <p:nvPr/>
        </p:nvSpPr>
        <p:spPr>
          <a:xfrm>
            <a:off x="7274520" y="1653480"/>
            <a:ext cx="50800" cy="1516062"/>
          </a:xfrm>
          <a:prstGeom prst="rect">
            <a:avLst/>
          </a:prstGeom>
          <a:solidFill>
            <a:srgbClr val="1D5FD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7528520" y="1805880"/>
            <a:ext cx="36855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D5FD0"/>
                </a:solidFill>
                <a:latin typeface="Arial"/>
              </a:rPr>
              <a:t>Odpowiedź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528520" y="2021780"/>
            <a:ext cx="3685580" cy="99536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Cena produktu się zmienia, a zamówienie musi pamiętać cenę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z dnia zakupu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jak paragon. To inny fakt, więc to nie redundancja.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812800" y="3423543"/>
            <a:ext cx="106045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Czasem dane powtarza się celowo dla szybkości — to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denormalizacja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. Robi się ją świadomie i dopiero wtedy, gdy model jest poprawny (rok 2: optymalizacja).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1D5FD0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Normalizacja biblioteki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89027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Znormalizuj do 3NF tabelę: wypozyczenia(uczen, klasa, wychowawca, tytul, autor, isbn, data_wyp, data_zwrotu).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452507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Dla każdej nowej tabeli podaj klucz główny i klucze obce.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482064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Wskaż w wyjściowej tabeli przykład każdej z trzech anomalii.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D5FD0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62949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Która zależność jest przechodnia: uczeń → klasa → wychowawca czy isbn → tytuł?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1 · Lekcja 5 · Normalizacja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D5FD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129709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Wymień trzy anomalie, które powoduje redundancja danych.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9031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tabela jest w drugiej postaci normalnej?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29498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zależność przechodnia? Podaj przykład.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715387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pozycja zamówienia przechowuje cenę, skoro cena jest w tabeli produkty?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E. F. Codd „Further Normalization of the Data Base Relational Model” (1972), T. Connolly „Systemy baz danych”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1.05: Normalizacja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