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podstawie dawnej lekcji 'Wprowadzenie SQL'. Usunięto PuTTY i MySQL Administrator (program wycofany w 2010 r.), zrzuty z serwera teleinfo.pb.edu.pl i wersji 5.5. Dochodzą XAMPP, DBeaver, Docker i kodowanie utf8mb4.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XAMPP wciąż dostarcza starszą MariaDB (10.4). Do nauki podstaw to nie przeszkadza; różnice pojawiają się przy nowszych funkcjach w drugim roku.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Wszystkie programy łączą się z tym samym serwerem na porcie 3306. Na egzaminie INF.03 zwykle pracuje się w phpMyAdmin.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Linuksie i macOS: mysql -u root -p. W MySQL 8.4+ istnieje też nowsza powłoka MySQL Shell (mysqlsh) z trybami SQL, JavaScript i Python.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Dawna prezentacja: 'Równoważne zapisy: SELECT VERSION(), CURRENT_DATE; select version(), current_date; SeLeCt vErSiOn(), current_DATE;'. Uwaga: komentarz -- wymaga spacji po dwóch myślnikach.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Tabela z dawnej prezentacji, nadal aktualna.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SELECT bez FROM działa w MySQL jak kalkulator. DIV to dzielenie całkowite, % (lub MOD) to reszta z dzielenia.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DESCRIBE (skrót DESC) pokazuje strukturę tabeli: typy, czy dopuszcza NULL, klucze i wartości domyślne. SHOW CREATE TABLE pokazuje pełne polecenie, którym tabelę można odtworzyć.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Aktualna wersja phpMyAdmin to gałąź 5.2. Na egzaminie praktycznym INF.03 phpMyAdmin służy do tworzenia bazy, importu i eksportu oraz robienia zrzutów ekranu wyników.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Dawne prezentacje używały DEFAULT CHARSET=utf8 COLLATE=utf8_polish_ci — w MySQL 8.0+ utf8 to alias przestarzałego utf8mb3. Krzaczki zamiast polskich liter to zwykle niezgodność kodowania między bazą, połączeniem i stroną (w PHP: charset=utf8mb4 w DSN).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Jeśli w pracowni nie ma konsoli, zadanie 1 można wykonać w zakładce SQL phpMyAdmin (bez logowania).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4: hasło zostałoby zapisane w historii poleceń i byłoby widoczne na liście procesów.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D5FD0"/>
                </a:solidFill>
                <a:latin typeface="Arial"/>
              </a:rPr>
              <a:t>Bazy danych · Rok 1 · Lekcja 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313384"/>
            <a:ext cx="10604500" cy="1386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Środowisko pracy i pierwsze polecenia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903266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XAMPP, phpMyAdmin, konsola mysql i DBeaver — gdzie piszemy SQL i jak rozmawiać z serwerem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INSTALACJA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Skąd wziąć serwer bazy danych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11217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35932"/>
                <a:gridCol w="4437856"/>
                <a:gridCol w="3592612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Sposób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Co dostajesz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Kiedy wybrać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XAMPP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Apache + MariaDB + PHP + phpMyAdmin w jednym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pracownia szkolna, nauka, egzamin INF.03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MySQL Community Server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oficjalny serwer Oracle (8.4 LTS lub 9.7 LTS)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gdy chcesz „prawdziwy” MySQL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MariaDB Server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serwer MariaDB (11.8 LTS, 12.3 LTS)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Linux, hosting, serwer domowy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1554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Docker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obraz mysql:8.4 lub mariadb:11.8 uruchamiany jednym poleceniem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programiści, wiele wersji naraz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Hosting / chmura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gotowa baza u dostawcy (cPanel, AWS RDS, Azure)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projekty publikowane w internecie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022824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022824"/>
            <a:ext cx="50800" cy="10183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4175224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Uwaga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4391124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XAMPP po instalacji ma konto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root bez hasła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. Na komputerze domowym to wygoda, na serwerze dostępnym z sieci — zaproszenie dla włamywacza.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6 · Narzędzia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PROGRAMY KLIENCKIE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Czym łączymy się z serwerem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Konsola mysql / mariadb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tekstowy klient w terminalu; działa wszędzie, także przez SSH na serwerze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phpMyAdmin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panel w przeglądarce; jest w XAMPP i u prawie każdego hostingu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MySQL Workbench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oficjalne narzędzie Oracle: edytor SQL, diagramy EER, administracja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2943622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22350" y="312777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DBeaver Community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2350" y="3435052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darmowy, obsługuje MySQL, MariaDB, PostgreSQL, SQLite i inne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385766" y="2943622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4595316" y="312777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HeidiSQL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95316" y="3435052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lekki i popularny w Polsce klient dla Windows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958733" y="2943622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168283" y="312777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VS Code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68283" y="3435052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rozszerzenia do SQL — pisanie zapytań obok kodu aplikacji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6 · Narzędzia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KONSOLA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Logowanie do serwera z wiersza poleceń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77280"/>
            <a:ext cx="10566400" cy="1992709"/>
          </a:xfrm>
          <a:prstGeom prst="roundRect">
            <a:avLst>
              <a:gd name="adj" fmla="val 382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77280"/>
            <a:ext cx="50800" cy="1992709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736030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C:\xampp\mysql\bin&gt; mysql -u root -p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1975346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Enter password: ********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14662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Welcome to the MariaDB monitor.  Commands end with ; or \g.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53977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3293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MariaDB [(none)]&gt; USE sklep;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32609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Database changed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71924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MariaDB [sklep]&gt;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812800" y="3747790"/>
          <a:ext cx="10566400" cy="15966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267916"/>
                <a:gridCol w="6128544"/>
                <a:gridCol w="3169940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Opcja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Przykład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-u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nazwa użytkownika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-u uczen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-p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zapytaj o hasło (nie wpisuj hasła w poleceniu!)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-p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-h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adres serwera (domyślnie localhost)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-h 192.168.1.20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-P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port (domyślnie 3306)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-P 3307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6 · Narzędzia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ZASADY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Reguły pisania poleceń SQL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4940300" cy="203299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polecenie kończy się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średnikiem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i może zajmować wiele linii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słowa kluczowe bez rozróżniania wielkości liter: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SELECT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=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select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— piszemy wielkimi dla czytelności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nazwy tabel w Linuksie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rozróżniają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wielkość liter, w Windows nie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teksty w apostrofach: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'Kraków'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; nazwy ze spacją w odwrotnych apostrofach: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`moja tabela`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48400" y="1653480"/>
            <a:ext cx="5130800" cy="1992709"/>
          </a:xfrm>
          <a:prstGeom prst="roundRect">
            <a:avLst>
              <a:gd name="adj" fmla="val 382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6248400" y="1653480"/>
            <a:ext cx="50800" cy="1992709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502400" y="18122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-- komentarz do końca linii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02400" y="20515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#  też komentarz (MySQL)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502400" y="22908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/* komentarz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02400" y="2530177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wielowierszowy */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502400" y="2769493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nazwa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502400" y="3008809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502400" y="3248124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cena &lt;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500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6 · Narzędzia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KONSOLA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Co oznacza znak zachęty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34096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4226520"/>
                <a:gridCol w="6339880"/>
              </a:tblGrid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Znak zachęty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37145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mysql&gt; / MariaDB [sklep]&gt;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gotowy na nowe polecenie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-&gt;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czeka na dalszą część polecenia (brak średnika)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'&gt;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 zamknięto apostrofu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"&gt;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 zamknięto cudzysłowu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`&gt;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 zamknięto odwrotnego apostrofu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/*&gt;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 zamknięto komentarza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251623"/>
            <a:ext cx="10566400" cy="769541"/>
          </a:xfrm>
          <a:prstGeom prst="roundRect">
            <a:avLst>
              <a:gd name="adj" fmla="val 990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251623"/>
            <a:ext cx="50800" cy="76954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4404023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4619923"/>
            <a:ext cx="101473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Polecenie wpisane źle w kilku liniach anulujesz, kończąc je znakami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\c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. Konsolę zamyka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exit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lub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quit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6 · Narzędzia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ROZGRZEWKA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SQL jako kalkulator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102100" cy="1864122"/>
          </a:xfrm>
          <a:prstGeom prst="roundRect">
            <a:avLst>
              <a:gd name="adj" fmla="val 408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864122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36766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+ </a:t>
            </a:r>
            <a:r>
              <a:rPr sz="14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* </a:t>
            </a:r>
            <a:r>
              <a:rPr sz="140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70001"/>
            <a:ext cx="36766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     SQRT(</a:t>
            </a:r>
            <a:r>
              <a:rPr sz="1400" b="0" i="0" u="none">
                <a:solidFill>
                  <a:srgbClr val="7C3AED"/>
                </a:solidFill>
                <a:latin typeface="Courier New"/>
              </a:rPr>
              <a:t>16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),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327771"/>
            <a:ext cx="36766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     ROUND(PI(), </a:t>
            </a:r>
            <a:r>
              <a:rPr sz="140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),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85541"/>
            <a:ext cx="36766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40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/ </a:t>
            </a:r>
            <a:r>
              <a:rPr sz="140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843312"/>
            <a:ext cx="36766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40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DIV </a:t>
            </a:r>
            <a:r>
              <a:rPr sz="140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101082"/>
            <a:ext cx="36766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40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% </a:t>
            </a:r>
            <a:r>
              <a:rPr sz="140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219700" y="1653480"/>
            <a:ext cx="6197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5219700" y="1894780"/>
          <a:ext cx="6159500" cy="578247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919758"/>
                <a:gridCol w="1068884"/>
                <a:gridCol w="1532930"/>
                <a:gridCol w="891381"/>
                <a:gridCol w="945356"/>
                <a:gridCol w="801191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2 + 3 * 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SQRT(16)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ROUND(PI(), 4)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10 / 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10 DIV 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10 % 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3.1416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2.5000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5219700" y="2539702"/>
            <a:ext cx="6197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1 wiersz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2800" y="3771602"/>
            <a:ext cx="10566400" cy="556816"/>
          </a:xfrm>
          <a:prstGeom prst="roundRect">
            <a:avLst>
              <a:gd name="adj" fmla="val 1368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812800" y="3771602"/>
            <a:ext cx="50800" cy="556816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066800" y="3930352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CURRENT_DATE(), NOW(),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USER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(), VERSION();   </a:t>
            </a:r>
            <a:r>
              <a:rPr sz="1300" b="0" i="0" u="none">
                <a:solidFill>
                  <a:srgbClr val="667085"/>
                </a:solidFill>
                <a:latin typeface="Courier New"/>
              </a:rPr>
              <a:t>-- data, czas, kto i jaka wersja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6 · Narzędzia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ROZGLĄDAMY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Polecenia informacyjne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102100" cy="1606352"/>
          </a:xfrm>
          <a:prstGeom prst="roundRect">
            <a:avLst>
              <a:gd name="adj" fmla="val 474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606352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36766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SHOW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DATABASES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70001"/>
            <a:ext cx="36766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USE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sklep;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327771"/>
            <a:ext cx="36766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SHOW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TABLES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85541"/>
            <a:ext cx="36766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DESCRIBE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produkty;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843312"/>
            <a:ext cx="36766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SHOW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CREATE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produkty;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219700" y="1653480"/>
            <a:ext cx="6197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DESCRIBE produkty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5219700" y="1894780"/>
          <a:ext cx="6159500" cy="1848642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309489"/>
                <a:gridCol w="1683643"/>
                <a:gridCol w="481310"/>
                <a:gridCol w="472877"/>
                <a:gridCol w="715169"/>
                <a:gridCol w="1497012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Field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Type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Null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Key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Default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Extra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id_produktu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int(10) unsigned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NO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PRI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NULL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auto_increment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nazwa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varchar(100)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NO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NULL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id_kategorii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int(10) unsigned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YES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MUL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NULL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cena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decimal(10,2)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NO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NULL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stan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int(10) unsigned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NO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data_dodania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date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NO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NULL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5219700" y="3810099"/>
            <a:ext cx="6197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6 wierszy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6 · Narzędzia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PANEL WWW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phpMyAdmin w pigułce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Przeglądaj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zawartość tabeli jak w arkuszu, z edycją wierszy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Struktura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kolumny, typy, indeksy, widok relacji (klucze obce)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SQL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okno do wpisywania dowolnych zapytań — tu ćwiczymy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2943622"/>
            <a:ext cx="3420566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22350" y="312777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Szukaj / Zapytanie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2350" y="3435052"/>
            <a:ext cx="3039566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kreator zapytań bez pisania SQL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385766" y="2943622"/>
            <a:ext cx="3420566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4595316" y="312777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Import / Eksport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95316" y="3435052"/>
            <a:ext cx="3039566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wczytanie i zapis pliku .sql, .csv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958733" y="2943622"/>
            <a:ext cx="3420566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168283" y="3127772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Konta użytkowników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68283" y="3435052"/>
            <a:ext cx="3039566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tworzenie kont i nadawanie uprawnień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4104283"/>
            <a:ext cx="106045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Adres w XAMPP: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http://localhost/phpmyadmin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. phpMyAdmin pokazuje też SQL, które wykonał za Ciebie — warto go czytać.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6 · Narzędzia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POLSKIE ZNAKI I EMOJI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Kodowanie: zawsze utf8mb4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0566400" cy="1146175"/>
          </a:xfrm>
          <a:prstGeom prst="roundRect">
            <a:avLst>
              <a:gd name="adj" fmla="val 664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146175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1" i="0" u="none">
                <a:solidFill>
                  <a:srgbClr val="1D5FD0"/>
                </a:solidFill>
                <a:latin typeface="Courier New"/>
              </a:rPr>
              <a:t>CREATE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DATABASE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sklep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88455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CHARACTER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SET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utf8mb4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364680"/>
            <a:ext cx="101409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500" b="1" i="0" u="none">
                <a:solidFill>
                  <a:srgbClr val="1D5FD0"/>
                </a:solidFill>
                <a:latin typeface="Courier New"/>
              </a:rPr>
              <a:t>COLLATE</a:t>
            </a:r>
            <a:r>
              <a:rPr sz="1500" b="0" i="0" u="none">
                <a:solidFill>
                  <a:srgbClr val="142033"/>
                </a:solidFill>
                <a:latin typeface="Courier New"/>
              </a:rPr>
              <a:t> utf8mb4_polish_ci;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812800" y="3053655"/>
          <a:ext cx="10566400" cy="15966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169841"/>
                <a:gridCol w="7396559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Ustawienie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utf8mb4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pełny Unicode: polskie litery, cyrylica, chiński, emoji 😀 (do 4 bajtów na znak)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utf8 / utf8mb3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stary „okrojony” UTF-8 (3 bajty) — przestarzały, bez emoji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utf8mb4_polish_ci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porównywanie i sortowanie po polsku: a, ą, b, c, ć…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utf8mb4_0900_ai_ci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domyślne w MySQL 8+; ai = bez akcentów, ci = bez wielkości liter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6 · Narzędzia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682664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Zaloguj się w konsoli: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mysql -u root -p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, wyświetl bazy danych i przejdź do bazy sklep.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5532834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Sprawdź wersję serwera i aktualną datę jednym poleceniem SELECT.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619283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Wyświetl strukturę tabel klienci i zamowienia. Które kolumny mogą być NULL?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956558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Wykonaj w phpMyAdmin zapytanie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SELECT * FROM kategorie;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i znajdź, jaki SQL wygenerowało kliknięcie „Przeglądaj”.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7726859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Celowo pomiń średnik i zamknij polecenie dopiero w następnej linii. Jak zmienił się znak zachęty?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6 · Narzędzia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D5FD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392926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oznacza znak zachęty -&gt; w konsoli mysql?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598894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Jakie kodowanie wybrać dla nowej bazy z polskimi danymi i dlaczego?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478065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DESCRIBE od SHOW CREATE TABLE?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588357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nie wpisujemy hasła bezpośrednio po opcji -p w poleceniu?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MySQL 9.7 (mysql client, Character Sets), MariaDB KB, phpMyAdmin 5.2, Apache Friends (XAMPP)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1.06: Narzędzia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