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Druga lekcja o druku 3D: materiały FDM. Temperatury w tabelach są orientacyjne — zawsze sprawdzamy kartę produktu konkretnego producenta.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Długość szpuli zależy od gęstości materiału: 1 kg PETG (1,27 g/cm³) to mniej metrów niż 1 kg PLA (1,24 g/cm³), a 1 kg TPU jeszcze mniej.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PLA to dobry start w szkole: niska temperatura, brak przykrego zapachu. ABS i ASA wymagają obudowy i wentylacji. TPU drukujemy wolno, najlepiej z direct drive.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PEEK i PEI wymagają drukarek za dziesiątki tysięcy złotych. W pracowni szkolnej realnie: PLA, PETG, TPU, a w zamkniętej drukarce ASA i nylon.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Skróty łączą się z bazą: PLA-CF, PETG-CF, PA6-CF, PAHT-CF, PET-GF, ASA-Aero. Najpierw czytamy bazę (jak się drukuje), potem domieszkę (co zmienia).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Pył z drukowania i szlifowania kompozytów CF/GF nie jest obojętny dla płuc — szlifujemy na mokro lub z odciągiem i w masce. Dysza 0,6 mm zmniejsza ryzyko zatkania.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Przykłady: Bambu PLA Aero i ASA Aero, eSUN PLA-LW, ColorFabb LW-PLA. Materiał jest bardzo wrażliwy na wilgoć, a retrakcja słabo działa, bo filament pieni się w dyszy.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Porównaj obie ścieżki: ta sama ilość materiału po spienieniu zajmuje większą objętość. Dlatego przy Aero zmniejsza się przepływ, a wydruk ma mniejszą gęstość.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Filamenty glow-in-the-dark zawierają ścierne cząstki — również wymagają twardej dyszy. Wood przy wysokiej temperaturze ciemnieje — można uzyskać efekt słojów.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Podpory rozpuszczalne wymagają drukarki wielomateriałowej (AMS, dwie dysze lub zmieniacz narzędzi) — powiązanie z lekcją 5.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Suszarki do filamentu i AMS z grzaniem to dziś popularne akcesoria. Nylon potrafi wchłonąć wilgoć z powietrza w kilka godzin.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Ćwiczenie: dobierz filament do uchwytu rowerowego, obudowy czujnika ogrodowego, skrzydła modelu samolotu i figurki dla kolegi.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2: wyższa temperatura i niższy przepływ zwiększają spienienie, czyli zmniejszają gęstość.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Relationship Id="rId3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F7A3A"/>
                </a:solidFill>
                <a:latin typeface="Arial"/>
              </a:rPr>
              <a:t>Urządzenia peryferyjne · Lekcja 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216150"/>
            <a:ext cx="60071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Filamenty do druku 3D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01955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Od PLA do PEEK — oraz domieszki: włókno węglowe, szklane, Aero, drewno, metal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WSTĘP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Filament w pigułce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Średnica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Standard </a:t>
            </a:r>
            <a:r>
              <a:rPr sz="1200" b="1" i="0" u="none">
                <a:solidFill>
                  <a:srgbClr val="1F7A3A"/>
                </a:solidFill>
                <a:latin typeface="Arial"/>
              </a:rPr>
              <a:t>1,75 mm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(±0,02–0,05 mm). 2,85 mm spotyka się w starszych i przemysłowych drukarkach.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Szpula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Zwykle 1 kg (ok. 330 m PLA), także 0,25–3 kg. Szpule kartonowe i RFID z ustawieniami (Bambu).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Termoplasty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Miękną po podgrzaniu i twardnieją po ostudzeniu — warunek druku FDM.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6 · Filamenty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MATERIAŁY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Filamenty podstawowe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844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270000"/>
                <a:gridCol w="1651000"/>
                <a:gridCol w="1524000"/>
                <a:gridCol w="3556000"/>
                <a:gridCol w="2565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Materiał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Dysza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Stół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Cechy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Zastosowanie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PLA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190–220 °C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50–60 °C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najłatwiejszy, sztywny, mięknie ok. 55–60 °C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modele, prototypy, szkoła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143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PETG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230–250 °C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70–85 °C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wytrzymały, lekko elastyczny, odporny chemicznie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części użytkowe, pojemniki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ABS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240–260 °C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90–110 °C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odporny na ciepło, kurczy się, wydziela opary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obudowy, części auto (wnętrze)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ASA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240–260 °C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90–110 °C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jak ABS, ale odporny na UV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części na zewnątrz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TPU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210–230 °C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30–50 °C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elastyczny (np. 95A, 85A)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uszczelki, etui, opony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6 · Filamenty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MATERIAŁY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Filamenty techniczne i wysokotemperaturowe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7178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794000"/>
                <a:gridCol w="1778000"/>
                <a:gridCol w="3810000"/>
                <a:gridCol w="2184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Materiał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Dysza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Wymagania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Cechy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5111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PA (nylon) PA6, PA12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250–290 °C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suszenie, obudowa, all-metal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bardzo wytrzymały i odporny na ścieranie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143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PC (poliwęglan)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260–300 °C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stół 100–120 °C, ciepła komora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wytrzymały, odporny na temperaturę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PP (polipropylen)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220–250 °C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specjalny stół (słaba przyczepność)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lekki, odporny chemicznie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143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PPS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300–340 °C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komora grzana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odporny chemicznie i termicznie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111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PEI (ULTEM), PEEK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350–420 °C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drukarki przemysłowe, komora 90 °C+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lotnictwo, medycyna, części pod silnikiem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6 · Filamenty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KOMPOZYTY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Domieszki: co oznaczają skróty?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3431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413000"/>
                <a:gridCol w="4064000"/>
                <a:gridCol w="4089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Oznaczenie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Domieszka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Co daje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CF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cięte włókno węglowe (carbon fiber)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sztywność, mniejszy skurcz, matowa powierzchnia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GF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włókno szklane (glass fiber)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sztywność i odporność termiczna, taniej niż CF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Aero / LW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środek spieniający (lightweight)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wydruk nawet ok. 2× lżejszy — modele RC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Wood / Metal / Marble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mączka drzewna, proszek metalu, kamienia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wygląd i ciężar, nie wytrzymałość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HF / Hyper / HS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modyfikowana płynność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szybki druk (High Flow / High Speed)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ESD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dodatki przewodzące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rozpraszanie ładunków — elektronika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6 · Filamenty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KOMPOZYTY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Włókno węglowe (CF) i szklane (GF)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Zalety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Większa sztywność, mniejszy skurcz i wypaczanie, stabilne wymiary, matowa powierzchnia ukrywająca warstwy.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Uwaga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Włókno jest cięte (krótkie, ok. 0,1–0,2 mm) — to nie laminat. Części bywają </a:t>
            </a:r>
            <a:r>
              <a:rPr sz="1200" b="1" i="0" u="none">
                <a:solidFill>
                  <a:srgbClr val="1F7A3A"/>
                </a:solidFill>
                <a:latin typeface="Arial"/>
              </a:rPr>
              <a:t>bardziej kruche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niż sama baza.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Dysza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Włókna ścierają mosiądz w kilkadziesiąt godzin. Potrzebna </a:t>
            </a:r>
            <a:r>
              <a:rPr sz="1200" b="1" i="0" u="none">
                <a:solidFill>
                  <a:srgbClr val="1F7A3A"/>
                </a:solidFill>
                <a:latin typeface="Arial"/>
              </a:rPr>
              <a:t>hartowana stal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, stal nierdzewna z węglikiem lub rubinowa.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520877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520877"/>
            <a:ext cx="38100" cy="518120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79500" y="3673277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Najlepsze efekty daje włókno w bazie technicznej: </a:t>
            </a:r>
            <a:r>
              <a:rPr sz="1200" b="1" i="0" u="none">
                <a:solidFill>
                  <a:srgbClr val="1F7A3A"/>
                </a:solidFill>
                <a:latin typeface="Arial"/>
              </a:rPr>
              <a:t>PA-CF, PAHT-CF, PET-CF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. PLA-CF to głównie wygląd i sztywność, a nie wysoka wytrzymałość.</a:t>
            </a:r>
          </a:p>
        </p:txBody>
      </p:sp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343797"/>
            <a:ext cx="5143500" cy="131445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12800" y="5734447"/>
            <a:ext cx="5181600" cy="2056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Cięte włókna (czarne kreski) układają się wzdłuż ścieżki druku</a:t>
            </a:r>
          </a:p>
        </p:txBody>
      </p:sp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1900" y="4663777"/>
            <a:ext cx="1200150" cy="103505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308427" y="5749627"/>
            <a:ext cx="1206996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mosiądz — nowa</a:t>
            </a:r>
          </a:p>
        </p:txBody>
      </p:sp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3650" y="4663777"/>
            <a:ext cx="1200150" cy="103505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7682210" y="5749627"/>
            <a:ext cx="1062930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mosiądz po CF</a:t>
            </a:r>
          </a:p>
        </p:txBody>
      </p:sp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15400" y="4663777"/>
            <a:ext cx="1200150" cy="103505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9000827" y="5749627"/>
            <a:ext cx="1029295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stal hartowana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6 · Filamenty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KOMPOZYTY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Filamenty Aero: druk spieniany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686520"/>
          </a:xfrm>
          <a:prstGeom prst="roundRect">
            <a:avLst>
              <a:gd name="adj" fmla="val 602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73150" y="21093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F7A3A"/>
                </a:solidFill>
                <a:latin typeface="Arial"/>
              </a:rPr>
              <a:t>0–120%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3150" y="2655491"/>
            <a:ext cx="2904034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zakres spieniania PLA Aero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686520"/>
          </a:xfrm>
          <a:prstGeom prst="roundRect">
            <a:avLst>
              <a:gd name="adj" fmla="val 602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62984" y="21093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F7A3A"/>
                </a:solidFill>
                <a:latin typeface="Arial"/>
              </a:rPr>
              <a:t>ok. 50%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62984" y="2655491"/>
            <a:ext cx="29040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masy zwykłego PLA przy tym samym modelu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686520"/>
          </a:xfrm>
          <a:prstGeom prst="roundRect">
            <a:avLst>
              <a:gd name="adj" fmla="val 602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52817" y="2109391"/>
            <a:ext cx="2904034" cy="914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F7A3A"/>
                </a:solidFill>
                <a:latin typeface="Arial"/>
              </a:rPr>
              <a:t>0,5–0,6 g/cm³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52817" y="3112691"/>
            <a:ext cx="2904034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gęstość wydruku z LW-PLA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86576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47750" y="407531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Zasada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7750" y="435788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Środek spieniający aktywuje się w wysokiej temperaturze — tworzywo pęcznieje w dyszy i tworzy mikropęcherzyki.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402634" y="386576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637584" y="407531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Sterowanie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637584" y="435788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Wyższa temperatura i </a:t>
            </a:r>
            <a:r>
              <a:rPr sz="1200" b="1" i="0" u="none">
                <a:solidFill>
                  <a:srgbClr val="1F7A3A"/>
                </a:solidFill>
                <a:latin typeface="Arial"/>
              </a:rPr>
              <a:t>mniejszy przepływ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= mocniejsze spienienie i lżejszy wydruk. Wymaga kalibracji.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992467" y="386576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227417" y="407531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Zastosowanie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227417" y="435788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Samoloty RC, drony, lekkie elementy cosplay. Wersja ASA Aero — odporna na UV i wodę.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6 · Filamenty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KOMPOZYTY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 pieni się filament Aero?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181600" cy="3020616"/>
          </a:xfrm>
          <a:prstGeom prst="roundRect">
            <a:avLst>
              <a:gd name="adj" fmla="val 336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4699000" cy="177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950891"/>
            <a:ext cx="110738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Zwykłe PLA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4258866"/>
            <a:ext cx="4749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Pełna, lita ścieżka — jej szerokość wynika z otworu dyszy i przepływu.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197600" y="1874441"/>
            <a:ext cx="5181600" cy="3020616"/>
          </a:xfrm>
          <a:prstGeom prst="roundRect">
            <a:avLst>
              <a:gd name="adj" fmla="val 336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2550" y="2083991"/>
            <a:ext cx="4699000" cy="177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432550" y="3950891"/>
            <a:ext cx="891977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PLA Aero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32550" y="4258866"/>
            <a:ext cx="4749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 gorącej dyszy środek spieniający tworzy mikropęcherzyki. Ścieżka pęcznieje, więc slicer podaje mniej materiału.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6 · Filamenty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WYGLĄD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Filamenty dekoracyjne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914995"/>
          </a:xfrm>
          <a:prstGeom prst="roundRect">
            <a:avLst>
              <a:gd name="adj" fmla="val 111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Silk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Jedwabisty połysk; dwu- i trzykolorowe wersje coextruded.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914995"/>
          </a:xfrm>
          <a:prstGeom prst="roundRect">
            <a:avLst>
              <a:gd name="adj" fmla="val 111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Matte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Matowa powierzchnia — mniej widoczne warstwy.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294183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15138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Wood i Metal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43396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Mączka drzewna (można szlifować, pachnie drewnem) lub proszek metalu (ciężki, polerowalny).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294183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15138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Specjalne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43396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Świecące w ciemności (ścierne!), zmieniające kolor z temperaturą, przezroczyste, „marmur”, brokat.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6 · Filamenty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PODPORY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Materiały podporowe i rozpuszczalne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PVA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Rozpuszcza się w wodzie — idealne podpory dla PLA. Bardzo higroskopijny.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BVOH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Szybciej się rozpuszcza i lepiej łączy z różnymi materiałami niż PVA.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HIPS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Rozpuszcza się w limonenie — podpory dla ABS.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Support for PLA / PETG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Materiały łatwo odrywające się od modelu — interfejs podpór bez rozpuszczania.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6 · Filamenty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PRZECHOWYWANIE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Wilgoć — wróg filamentu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6350000" cy="1670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905000"/>
                <a:gridCol w="1778000"/>
                <a:gridCol w="26670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Materiał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Wrażliwość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Suszenie (orient.)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PLA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niska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45–55 °C, 4–6 h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PETG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średnia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60–65 °C, 6 h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TPU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wysoka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50–60 °C, 6 h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PA, PVA, Aero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bardzo wysoka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60–80 °C, 8–12 h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696891"/>
            <a:ext cx="3968254" cy="1720850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5009654" y="3951684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CC8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5263654" y="3928864"/>
            <a:ext cx="1283295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woda w filamencie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09654" y="4337645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E9EDF2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5263654" y="4215805"/>
            <a:ext cx="1937246" cy="3960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para wodna — trzaski i syczenie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09654" y="4723606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CFCF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5263654" y="4700786"/>
            <a:ext cx="1469529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pęcherzyki w ścieżce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009654" y="5010547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2B7448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5263654" y="4987727"/>
            <a:ext cx="75823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nitkowanie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467600" y="1874441"/>
            <a:ext cx="3911600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7702550" y="2083991"/>
            <a:ext cx="3479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Objawy wilgoci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702550" y="2366566"/>
            <a:ext cx="3479800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Trzaski i syczenie w dyszy, nitkowanie, pęcherzyki, kruche wydruki, słabe łączenie warstw. Przechowuj w workach z pochłaniaczem lub suszarce.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6 · Filamenty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W PRAKTYCE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 dobrać filament?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6797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4826000"/>
                <a:gridCol w="5740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Potrzeba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Wybór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Model, prototyp, zajęcia w szkole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PLA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Część użytkowa w domu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PETG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Na zewnątrz, słońce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ASA (lub PETG)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Elastyczna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TPU 95A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Sztywna, stabilna wymiarowo, mocna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PA-CF / PET-CF (twarda dysza)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Lekka — model latający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PLA Aero / LW-PLA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Wysoka temperatura i chemia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PC, PA, w przemyśle PPS, PEEK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6 · Filamenty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9FDFA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411053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Co oznacza skrót PA-CF i jakiej dyszy wymaga?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429458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 sterować gęstością wydruku z filamentu Aero?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633809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dodatek włókna węglowego nie zawsze zwiększa wytrzymałość?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400873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Po czym poznać, że filament jest zawilgocony?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Bambu Lab (PLA Aero, ASA Aero), eSUN, Prusament, karty techniczne producentów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Peryferia 6: Druk 3D — filamenty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