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USB. Kluczowy przekaz: USB-C to kształt wtyczki, a nie prędkość; oznaczenia wersji są mylące, więc patrzymy na Gb/s i waty. FireWire i Thunderbolt — w lekcji 5.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USB zastąpiło porty z lekcji 3. Stąd „U” w nazwie — uniwersalność: myszka, dysk, drukarka i telefon na jednym typie złącza.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Podłączenie dwóch hostów zwykłym kablem jest wręcz niebezpieczne — obie strony podają 5 V na VBUS. Dlatego takich kabli oficjalnie nie 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starej prezentacji USB 3.0 opisano jako 3.1 Gen 1 — od 2019 r. to także 3.2 Gen 1. Uczniowie na zakupach powinni szukać liczby Gb/s na logo lub w specyfikacji, a nie numeru wersji.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Kodowanie 8b/10b: na każde 8 bitów danych wysyła się 10, więc 20% pasma idzie na narzut (synchronizacja, równowaga zer i jedynek). To samo kodowanie znajdziemy w SATA i PCIe 2.0.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Kolory wkładów nie są obowiązkowe: czarny lub biały to zwykle USB 2.0, niebieski USB 3.x, czerwony lub żółty często port ładujący przy wyłączonym komputerze.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Najczęstszy problem uczniów: „kabel USB-C nie przesyła obrazu”. Zwykle to kabel tylko do ładowania (USB 2.0) albo port bez DP Alt Mode.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złączach mini i micro jest 5 styków: dodatkowy ID służy do wykrywania trybu OTG. Stara prezentacja opisywała różne warianty kolorów — morał jest jeden: miernik zamiast zgadywania.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USB PD to negocjacja: urządzenie i ładowarka uzgadniają napięcie przez styki CC. Bez negocjacji zawsze jest bezpieczne 5 V. 5 A wymaga kabla z e-markerem.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Dyrektywa UE 2022/2380 (tzw. wspólna ładowarka). Apple przeszło na USB-C w iPhone'ach w 2023 r. Cel: mniej elektrośmieci i jedna ładowarka do wielu urządzeń.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Tunelowanie: różne protokoły są pakowane w pakiety USB4 i rozpakowywane po drugiej stronie. Szczegóły Thunderbolta i trybu 120/40 Gb/s — w lekcji 5.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Ćwiczenie: `lsusb -v` w Linuksie albo Menedżer urządzeń → Szczegóły → Identyfikatory sprzętu w Windows. Uczniowie znajdą VID/PID swojej myszki.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3: kabel bez e-markera może przenieść najwyżej 3 A; ładowarka nie poda wtedy 5 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6D3FD0"/>
                </a:solidFill>
                <a:latin typeface="Arial"/>
              </a:rPr>
              <a:t>Lekcja 4 · Złącza uniwersalne, część 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816100"/>
            <a:ext cx="6007100" cy="24003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USB: od </a:t>
            </a:r>
            <a:r>
              <a:rPr sz="6000" b="1" i="0" u="none">
                <a:solidFill>
                  <a:srgbClr val="142033"/>
                </a:solidFill>
                <a:latin typeface="Arial"/>
              </a:rPr>
              <a:t>12 Mb/s</a:t>
            </a:r>
            <a:r>
              <a:rPr sz="6000" b="1" i="0" u="none">
                <a:solidFill>
                  <a:srgbClr val="142033"/>
                </a:solidFill>
                <a:latin typeface="Arial"/>
              </a:rPr>
              <a:t> do </a:t>
            </a:r>
            <a:r>
              <a:rPr sz="6000" b="1" i="0" u="none">
                <a:solidFill>
                  <a:srgbClr val="142033"/>
                </a:solidFill>
                <a:latin typeface="Arial"/>
              </a:rPr>
              <a:t>80 Gb/s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41960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Wersje, złącza, zasilanie i USB-C — czyli jak się nie pogubić w nazwach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USB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Uniwersalna magistrala szeregowa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874441"/>
            <a:ext cx="6134100" cy="11430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1996: USB 1.0 — Compaq, DEC, IBM, Intel, Microsoft, NEC, Nortel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Cel: jedno złącze zamiast COM, LPT, PS/2 i gameportu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Standard rozwija </a:t>
            </a:r>
            <a:r>
              <a:rPr sz="1500" b="1" i="0" u="none">
                <a:solidFill>
                  <a:srgbClr val="6D3FD0"/>
                </a:solidFill>
                <a:latin typeface="Arial"/>
              </a:rPr>
              <a:t>USB-IF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(USB Implementers Forum)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Plug and Play i podłączanie na gorąco (hot-plug)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442200" y="1874441"/>
            <a:ext cx="3937000" cy="1442641"/>
          </a:xfrm>
          <a:prstGeom prst="roundRect">
            <a:avLst>
              <a:gd name="adj" fmla="val 704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702550" y="2109391"/>
            <a:ext cx="3454400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6D3FD0"/>
                </a:solidFill>
                <a:latin typeface="Arial"/>
              </a:rPr>
              <a:t>×6600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02550" y="2655491"/>
            <a:ext cx="34544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tyle razy wzrosła prędkość: od 12 Mb/s (USB 1.1) do 80 Gb/s (USB4 v2)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4 · USB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USB · ARCHITEKTURA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Host, huby i drzewo urządzeń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Host i kontrolery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Host zarządza kontrolerami, a każdy kontroler udostępnia porty. Magistrala potrzebuje dokładnie jednego hosta.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Topologia drzewa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Huby łączone kaskadowo, do 5 poziomów. Do 127 urządzeń na kontroler — w praktyce ogranicza to zasilanie.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Gdy nie ma komputera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USB OTG i role dual-role w USB-C: telefon bywa hostem (pendrive) albo urządzeniem (ładowanie).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20877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520877"/>
            <a:ext cx="38100" cy="518120"/>
          </a:xfrm>
          <a:prstGeom prst="rect">
            <a:avLst/>
          </a:prstGeom>
          <a:solidFill>
            <a:srgbClr val="6D3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9500" y="3673277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Dlatego dwóch komputerów nie połączysz kablem USB-A–USB-A: potrzebny jest kabel z układem pośredniczącym albo USB4 / Thunderbolt.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4 · USB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USB · WERSJE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Wersje i ich (mylące) nazwy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6797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86000"/>
                <a:gridCol w="3937000"/>
                <a:gridCol w="2921000"/>
                <a:gridCol w="1422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Nazwa handlowa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Specyfikacja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Prędkość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Rok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Low / Full Speed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USB 1.1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1,5 / 12 Mb/s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1998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Hi-Speed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USB 2.0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480 Mb/s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USB 5Gbps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USB 3.0 = 3.1 Gen 1 = 3.2 Gen 1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 Gb/s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2008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USB 10Gbps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USB 3.1 Gen 2 = 3.2 Gen 2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10 Gb/s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2013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USB 20Gbps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USB 3.2 Gen 2x2 (tylko USB-C)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 Gb/s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2017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USB 40Gbps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USB4 (wersja 1)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 lub 40 Gb/s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2019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USB 80Gbps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USB4 wersja 2.0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80 Gb/s (120/40 asymetrycznie)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2022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8589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858941"/>
            <a:ext cx="38100" cy="518120"/>
          </a:xfrm>
          <a:prstGeom prst="rect">
            <a:avLst/>
          </a:prstGeom>
          <a:solidFill>
            <a:srgbClr val="6D3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50113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Ta sama prędkość miała </a:t>
            </a:r>
            <a:r>
              <a:rPr sz="1200" b="1" i="0" u="none">
                <a:solidFill>
                  <a:srgbClr val="6D3FD0"/>
                </a:solidFill>
                <a:latin typeface="Arial"/>
              </a:rPr>
              <a:t>trzy nazwy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dlatego szukaj oznaczeń typu „USB 10Gbps”.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4 · USB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USB · TEORIA A PRAKTYKA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Dlaczego pendrive nie osiąga 5 Gb/s?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442641"/>
          </a:xfrm>
          <a:prstGeom prst="roundRect">
            <a:avLst>
              <a:gd name="adj" fmla="val 704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73150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6D3FD0"/>
                </a:solidFill>
                <a:latin typeface="Arial"/>
              </a:rPr>
              <a:t>30–40 MB/s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3150" y="2655491"/>
            <a:ext cx="29040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realnie w USB 2.0: half duplex na jednej parze przewodów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442641"/>
          </a:xfrm>
          <a:prstGeom prst="roundRect">
            <a:avLst>
              <a:gd name="adj" fmla="val 704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62984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6D3FD0"/>
                </a:solidFill>
                <a:latin typeface="Arial"/>
              </a:rPr>
              <a:t>4 Gb/s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62984" y="2655491"/>
            <a:ext cx="29040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zostaje z 5 Gb/s w USB 3.0 przez kodowanie 8b/10b, czyli ok. 500 MB/s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442641"/>
          </a:xfrm>
          <a:prstGeom prst="roundRect">
            <a:avLst>
              <a:gd name="adj" fmla="val 704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52817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6D3FD0"/>
                </a:solidFill>
                <a:latin typeface="Arial"/>
              </a:rPr>
              <a:t>128b/132b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52817" y="2655491"/>
            <a:ext cx="29040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kodowanie od USB 3.1 Gen 2 — narzut tylko ok. 3%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41400" y="3621881"/>
            <a:ext cx="10375900" cy="5715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USB 3.x dodało </a:t>
            </a:r>
            <a:r>
              <a:rPr sz="1500" b="1" i="0" u="none">
                <a:solidFill>
                  <a:srgbClr val="6D3FD0"/>
                </a:solidFill>
                <a:latin typeface="Arial"/>
              </a:rPr>
              <a:t>dwie ekranowane pary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przewodów i pracę full duplex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Wynik ogranicza też sam nośnik — tani pendrive bywa wolniejszy niż port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4 · USB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USB · ZŁĄCZA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 typu A do USB-C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651000"/>
                <a:gridCol w="1270000"/>
                <a:gridCol w="7645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Złącze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Od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Uwagi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Typ 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1996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„prostokąt” w komputerze; niebieski wkład zwykle oznacza USB 3.x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Typ 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1996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drukarki, skanery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Mini-B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2000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aparaty, stare telefony — wycofane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Micro-B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2007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smartfony przez ok. dekadę; szersza wersja dla USB 3.0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Typ 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symetryczne, 24 styki, jedno złącze do wszystkiego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050" y="4236641"/>
            <a:ext cx="1587500" cy="1016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74800" y="5303441"/>
            <a:ext cx="546100" cy="2476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5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Typ 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57102" y="5601891"/>
            <a:ext cx="1181398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4 styki (USB 2.0)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8650" y="4236641"/>
            <a:ext cx="1587500" cy="1016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704828" y="5303441"/>
            <a:ext cx="553145" cy="2476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5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Typ B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46401" y="5601891"/>
            <a:ext cx="469999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4 styki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2250" y="4236641"/>
            <a:ext cx="1587500" cy="1016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804991" y="5303441"/>
            <a:ext cx="620018" cy="2476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5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Mini-B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799534" y="5601891"/>
            <a:ext cx="631031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5 styków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5850" y="4236641"/>
            <a:ext cx="1587500" cy="1016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874992" y="5303441"/>
            <a:ext cx="747216" cy="2476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5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Micro-B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933134" y="5601891"/>
            <a:ext cx="631031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5 styków</a:t>
            </a:r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69450" y="4236641"/>
            <a:ext cx="1587500" cy="10160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0105628" y="5303441"/>
            <a:ext cx="553145" cy="2476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5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Typ C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639102" y="5601891"/>
            <a:ext cx="1486198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24 styki, symetryczny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4 · USB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USB-C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USB-C to tylko kształt wtyczki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58547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Identyczne z wyglądu gniazdo może obsługiwać: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41400" y="2293541"/>
            <a:ext cx="5626100" cy="14287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tylko USB 2.0 (tanie telefony, kable do ładowania)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USB 3.2 — 5, 10 lub 20 Gb/s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USB4 i Thunderbolt — 40–80 Gb/s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obraz przez </a:t>
            </a:r>
            <a:r>
              <a:rPr sz="1500" b="1" i="0" u="none">
                <a:solidFill>
                  <a:srgbClr val="6D3FD0"/>
                </a:solidFill>
                <a:latin typeface="Arial"/>
              </a:rPr>
              <a:t>DisplayPort Alt Mode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zasilanie </a:t>
            </a:r>
            <a:r>
              <a:rPr sz="1500" b="1" i="0" u="none">
                <a:solidFill>
                  <a:srgbClr val="6D3FD0"/>
                </a:solidFill>
                <a:latin typeface="Arial"/>
              </a:rPr>
              <a:t>USB PD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do 240 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3874691"/>
            <a:ext cx="5854700" cy="3960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Gniazdo od czoła — górny i dolny rząd są lustrzane, więc wtyczka pasuje w obu ułożeniach: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505722"/>
            <a:ext cx="3556000" cy="111760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4572000" y="438507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FAD8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800600" y="4372372"/>
            <a:ext cx="453132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VBUS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572000" y="462637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38445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800600" y="4613672"/>
            <a:ext cx="376833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GND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572000" y="486767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FDFA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4800600" y="4854972"/>
            <a:ext cx="56326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D+ / D−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572000" y="510897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4800600" y="5096272"/>
            <a:ext cx="571599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TX / RX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572000" y="535027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C9B0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800600" y="5337572"/>
            <a:ext cx="25826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CC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4572000" y="559157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7C766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4800600" y="5578872"/>
            <a:ext cx="351532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SBU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934200" y="1874441"/>
            <a:ext cx="4445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169150" y="2083991"/>
            <a:ext cx="4013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Kabel też ma znaczenie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169150" y="2366566"/>
            <a:ext cx="4013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Kable na prąd powyżej 3 A (ponad 60 W) mają układ </a:t>
            </a:r>
            <a:r>
              <a:rPr sz="1200" b="1" i="0" u="none">
                <a:solidFill>
                  <a:srgbClr val="6D3FD0"/>
                </a:solidFill>
                <a:latin typeface="Arial"/>
              </a:rPr>
              <a:t>e-marker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, który „przedstawia się” ładowarce.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934200" y="3155156"/>
            <a:ext cx="4445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7169150" y="3364706"/>
            <a:ext cx="4013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Styki CC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69150" y="3647281"/>
            <a:ext cx="4013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Wykrywają orientację wtyczki, ustalają role urządzeń i negocjują moc zasilania.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4 · USB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USB · PRZEWODY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Co jest w środku kabla?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520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921000"/>
                <a:gridCol w="2286000"/>
                <a:gridCol w="5359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Przewód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Sygnał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Opis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czerwony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VBUS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zasilanie +5 V (więcej przy USB PD)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biały i zielony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D− i D+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para danych USB 2.0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czarny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GND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masa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niebieski i żółty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SSTX−, SSTX+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nadawanie USB 3.x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fioletowy i pomarańczowy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SSRX−, SSRX+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odbiór USB 3.x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(tylko USB-C)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CC, SBU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konfiguracja, USB PD, tryby alternatywne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70019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700191"/>
            <a:ext cx="38100" cy="518120"/>
          </a:xfrm>
          <a:prstGeom prst="rect">
            <a:avLst/>
          </a:prstGeom>
          <a:solidFill>
            <a:srgbClr val="6D3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85259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Kolory żył nie są obowiązkowe — producenci stosują różne. Zawsze sprawdzaj miernikiem.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4 · USB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USB · ZASILANIE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 2,5 W do 240 W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3431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302000"/>
                <a:gridCol w="2540000"/>
                <a:gridCol w="1905000"/>
                <a:gridCol w="2819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Standard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Napięcie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Prąd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Moc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USB 2.0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 V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0,5 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2,5 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USB 3.x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 V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0,9 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4,5 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BC 1.2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 V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1,5 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7,5 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USB-C bez PD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 V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1,5 / 3 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7,5 / 15 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USB PD 3.0 (SPR)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5–20 V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5 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100 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USB PD 3.1 (EPR)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28, 36 lub 48 V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5 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240 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52239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522391"/>
            <a:ext cx="38100" cy="518120"/>
          </a:xfrm>
          <a:prstGeom prst="rect">
            <a:avLst/>
          </a:prstGeom>
          <a:solidFill>
            <a:srgbClr val="6D3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67479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PPS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(Programmable Power Supply) pozwala ładowarce zmieniać napięcie co 20 mV — to podstawa szybkiego ładowania telefonów.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4 · USB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PRAWO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USB-C obowiązkowe w Unii Europejskiej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181600" cy="1442641"/>
          </a:xfrm>
          <a:prstGeom prst="roundRect">
            <a:avLst>
              <a:gd name="adj" fmla="val 704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73150" y="2109391"/>
            <a:ext cx="4699000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6D3FD0"/>
                </a:solidFill>
                <a:latin typeface="Arial"/>
              </a:rPr>
              <a:t>28.12.2024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3150" y="2655491"/>
            <a:ext cx="46990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telefony, tablety, aparaty, słuchawki, konsole przenośne, głośniki, czytniki e-booków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97600" y="1874441"/>
            <a:ext cx="5181600" cy="1442641"/>
          </a:xfrm>
          <a:prstGeom prst="roundRect">
            <a:avLst>
              <a:gd name="adj" fmla="val 704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57950" y="2109391"/>
            <a:ext cx="4699000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6D3FD0"/>
                </a:solidFill>
                <a:latin typeface="Arial"/>
              </a:rPr>
              <a:t>28.04.2026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57950" y="2655491"/>
            <a:ext cx="46990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laptopy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1400" y="3621881"/>
            <a:ext cx="10375900" cy="8572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Urządzenia ładowane mocą do 100 W muszą mieć gniazdo USB-C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Szybkie ładowanie musi być zgodne z </a:t>
            </a:r>
            <a:r>
              <a:rPr sz="1500" b="1" i="0" u="none">
                <a:solidFill>
                  <a:srgbClr val="6D3FD0"/>
                </a:solidFill>
                <a:latin typeface="Arial"/>
              </a:rPr>
              <a:t>USB PD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Urządzenie można kupić </a:t>
            </a:r>
            <a:r>
              <a:rPr sz="1500" b="1" i="0" u="none">
                <a:solidFill>
                  <a:srgbClr val="6D3FD0"/>
                </a:solidFill>
                <a:latin typeface="Arial"/>
              </a:rPr>
              <a:t>bez ładowarki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w zestawie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4 · USB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USB4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USB4: wiele protokołów w jednym kablu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874441"/>
            <a:ext cx="6134100" cy="14287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Oparty na </a:t>
            </a:r>
            <a:r>
              <a:rPr sz="1500" b="1" i="0" u="none">
                <a:solidFill>
                  <a:srgbClr val="6D3FD0"/>
                </a:solidFill>
                <a:latin typeface="Arial"/>
              </a:rPr>
              <a:t>Thunderbolt 3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, przekazanym przez Intela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Jedno łącze przenosi naraz </a:t>
            </a:r>
            <a:r>
              <a:rPr sz="1500" b="1" i="0" u="none">
                <a:solidFill>
                  <a:srgbClr val="6D3FD0"/>
                </a:solidFill>
                <a:latin typeface="Arial"/>
              </a:rPr>
              <a:t>PCIe, DisplayPort i USB 3.x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(tunelowanie)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Pasmo dzielone dynamicznie — obraz dostaje tyle, ile potrzebuje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Wersja 2.0: </a:t>
            </a:r>
            <a:r>
              <a:rPr sz="1500" b="1" i="0" u="none">
                <a:solidFill>
                  <a:srgbClr val="6D3FD0"/>
                </a:solidFill>
                <a:latin typeface="Arial"/>
              </a:rPr>
              <a:t>80 Gb/s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, sygnalizacja PAM3, tryb 120/40 Gb/s dla monitorów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442200" y="1874441"/>
            <a:ext cx="393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677150" y="2083991"/>
            <a:ext cx="350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Przykład: stacja dokująca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677150" y="2366566"/>
            <a:ext cx="350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Jeden kabel USB-C: dwa monitory, dysk NVMe, sieć i ładowanie laptopa.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4 · USB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DLA PROGRAMISTY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USB od strony oprogramowania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41016"/>
          </a:xfrm>
          <a:prstGeom prst="roundRect">
            <a:avLst>
              <a:gd name="adj" fmla="val 89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VID i PID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39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Identyfikator producenta i produktu — po nich system dobiera sterownik. Linux: 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lsusb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41016"/>
          </a:xfrm>
          <a:prstGeom prst="roundRect">
            <a:avLst>
              <a:gd name="adj" fmla="val 89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Klasy urządzeń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HID (klawiatury), Mass Storage (pendrive), CDC-ACM (wirtualny COM), Audio, UVC (kamery) — bez własnych sterowników.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678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774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Deskryptory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599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Urządzenie opisuje się strukturami: konfiguracje, interfejsy i punkty końcowe (endpoints).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678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774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 przeglądarki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599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WebUSB i Web Serial pozwalają stronie w Chrome rozmawiać z urządzeniem — np. wgrywać firmware na ESP32.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4 · USB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9B0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07253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USB 3.0 i USB 3.2 Gen 1 to to samo?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500350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 każdy port USB-C obsłuży monitor? Jak to sprawdzić?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476041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Po co ładowarce informacja z układu e-marker w kablu?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497195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Od kiedy laptopy sprzedawane w UE muszą mieć USB-C?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USB-IF (USB4 v2.0, USB PD 3.1), dyrektywa UE 2022/2380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Lekcja 4: USB od 1.1 do USB4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