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Tabele to stały element arkuszy INF.03 (często ze scalonymi komórkami). Kluczowa umiejętność: przełożyć rysunek tabeli z polecenia na kod — uczymy metody „siatki”. Podglądy pokazują prawdziwy wynik z Chromium; obramowania dodaje krótki CSS widoczny na slajdzie lub opisany w notatce.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Tabela nie ma kolumn jako osobnych znaczników — kolumny powstają z kolejnych komórek w wierszach. Każdy wiersz powinien mieć tyle samo komórek (licząc scalenia). Atrybut border="1" jest przestarzały — obramowanie robimy w CSS.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Bez CSS tabela nie ma żadnych linii. Pytanie: dlaczego bez collapse linie są podwójne? Bo każda komórka i sama tabela mają własne obramowanie, a między nimi jest odstęp (border-spacing).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Jeśli nie napiszemy tbody, przeglądarka i tak doda go do DOM — widać to w F12 → Elements. Ma to znaczenie przy selektorach CSS typu table &gt; tr, które wtedy nie działają.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Typowy błąd: dodanie colspan i pozostawienie wszystkich komórek — tabela „wystaje” w prawo o dodatkową kolumnę. Kontrola: w każdym wierszu suma (komórki + colspan − 1) musi być równa liczbie kolumn.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rowspan jest trudniejszy, bo skutek widać w innym wierszu niż ten, w którym jest atrybut. Prośba do klasy: ile td ma trzeci wiersz kodu? (dwie, choć tabela ma trzy kolumny).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Rozpisanie: wiersz 1: A (rowspan 2) + B (colspan 2) = 3; wiersz 2: pole A zajęte, C, D (rowspan 2) = 3; wiersz 3: E (colspan 2) + pole D zajęte = 3. Ten schemat warto przećwiczyć na kilku tabelach z arkuszy CKE.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prostych tabelach przeglądarki często same zgadną powiązania, ale scope usuwa wątpliwości — zalecają go wytyczne WCAG (kryterium 1.3.1 Info and Relationships). Przy bardzo złożonych tabelach stosuje się atrybuty id i headers.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Pytanie: jak rozpoznać, czy coś jest tabelą danych? Jeśli ma sens nagłówek kolumny i nagłówek wiersza — tak. Arkusze INF.03 czasem każą wstawić tabelę jako element treści (np. cennik) — to jest poprawne użycie.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Walidator W3C sprawdza też model tabeli i zwykle zgłasza wiersze o różnej szerokości — to dobry sposób na wykrycie złych scaleń. Najpewniejsza kontrola i tak zostaje ręczna: suma kolumn w każdym wierszu.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3: dwie — jedną z colspan="3" i jedną zwykłą.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image" Target="../media/image3.jpg"/><Relationship Id="rId4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F766E"/>
                </a:solidFill>
                <a:latin typeface="Arial"/>
              </a:rPr>
              <a:t>Witryny i aplikacje internetowe · Rok 1 · Lekcja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Tabele HTML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Wiersze, komórki i nagłówki, grupy wierszy, scalanie komórek colspan i rowspan oraz dostępne tabele z danymi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BUDOWA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Tabela = wiersze, a w nich komórki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102100" cy="3385542"/>
          </a:xfrm>
          <a:prstGeom prst="roundRect">
            <a:avLst>
              <a:gd name="adj" fmla="val 225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38554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3702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3702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3702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&gt;Imię&lt;/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3702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&gt;Klasa&lt;/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3702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3702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3702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&gt;Ola&lt;/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3702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&gt;1A&lt;/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3702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3702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3702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&gt;Kuba&lt;/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3702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&gt;1B&lt;/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3702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3702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219700" y="16534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(z obramowaniem z CSS)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219700" y="1894780"/>
            <a:ext cx="4457700" cy="1930400"/>
          </a:xfrm>
          <a:prstGeom prst="roundRect">
            <a:avLst>
              <a:gd name="adj" fmla="val 3947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5226050" y="19011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53276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54800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56324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5835650" y="19646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5924550" y="19773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localhost/tabela.html</a:t>
            </a:r>
          </a:p>
        </p:txBody>
      </p:sp>
      <p:pic>
        <p:nvPicPr>
          <p:cNvPr id="28" name="Picture 27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6050" y="2231330"/>
            <a:ext cx="4445000" cy="1587500"/>
          </a:xfrm>
          <a:prstGeom prst="rect">
            <a:avLst/>
          </a:prstGeom>
        </p:spPr>
      </p:pic>
      <p:graphicFrame>
        <p:nvGraphicFramePr>
          <p:cNvPr id="29" name="Table 28"/>
          <p:cNvGraphicFramePr>
            <a:graphicFrameLocks noGrp="1"/>
          </p:cNvGraphicFramePr>
          <p:nvPr/>
        </p:nvGraphicFramePr>
        <p:xfrm>
          <a:off x="5219700" y="3977580"/>
          <a:ext cx="6159500" cy="14567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539875"/>
                <a:gridCol w="4619625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Znacznik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table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cała tabela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wiersz (table row)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komórka nagłówkowa — pogrubiona, wyśrodkowana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zwykła komórka z danymi (table data)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4 · Tabele HTML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WYGLĄD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Obramowanie tabeli w CSS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593975"/>
          </a:xfrm>
          <a:prstGeom prst="roundRect">
            <a:avLst>
              <a:gd name="adj" fmla="val 29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593975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971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border-collapse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collapse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5990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90093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2028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border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solid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#475569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5046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padding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12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8065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410843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64103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background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#CCFBF1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87121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48400" y="1653480"/>
            <a:ext cx="2400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Bez border-collapse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48400" y="1894780"/>
            <a:ext cx="2362200" cy="1676400"/>
          </a:xfrm>
          <a:prstGeom prst="roundRect">
            <a:avLst>
              <a:gd name="adj" fmla="val 454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254750" y="1901130"/>
            <a:ext cx="23495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864350" y="1964630"/>
            <a:ext cx="16383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953250" y="1977330"/>
            <a:ext cx="1498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bez collapse</a:t>
            </a:r>
          </a:p>
        </p:txBody>
      </p:sp>
      <p:pic>
        <p:nvPicPr>
          <p:cNvPr id="24" name="Picture 2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2349500" cy="13335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8763000" y="1653480"/>
            <a:ext cx="2400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Z collapse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8763000" y="1894780"/>
            <a:ext cx="2362200" cy="1676400"/>
          </a:xfrm>
          <a:prstGeom prst="roundRect">
            <a:avLst>
              <a:gd name="adj" fmla="val 454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8769350" y="1901130"/>
            <a:ext cx="23495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ounded Rectangle 27"/>
          <p:cNvSpPr/>
          <p:nvPr/>
        </p:nvSpPr>
        <p:spPr>
          <a:xfrm>
            <a:off x="88709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ounded Rectangle 28"/>
          <p:cNvSpPr/>
          <p:nvPr/>
        </p:nvSpPr>
        <p:spPr>
          <a:xfrm>
            <a:off x="9023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Rounded Rectangle 29"/>
          <p:cNvSpPr/>
          <p:nvPr/>
        </p:nvSpPr>
        <p:spPr>
          <a:xfrm>
            <a:off x="9175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Rounded Rectangle 30"/>
          <p:cNvSpPr/>
          <p:nvPr/>
        </p:nvSpPr>
        <p:spPr>
          <a:xfrm>
            <a:off x="9378950" y="1964630"/>
            <a:ext cx="16383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9467850" y="1977330"/>
            <a:ext cx="1498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z collapse</a:t>
            </a:r>
          </a:p>
        </p:txBody>
      </p:sp>
      <p:pic>
        <p:nvPicPr>
          <p:cNvPr id="33" name="Picture 32" descr="ima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9350" y="2231330"/>
            <a:ext cx="2349500" cy="1333500"/>
          </a:xfrm>
          <a:prstGeom prst="rect">
            <a:avLst/>
          </a:prstGeom>
        </p:spPr>
      </p:pic>
      <p:sp>
        <p:nvSpPr>
          <p:cNvPr id="34" name="Rounded Rectangle 33"/>
          <p:cNvSpPr/>
          <p:nvPr/>
        </p:nvSpPr>
        <p:spPr>
          <a:xfrm>
            <a:off x="812800" y="4501455"/>
            <a:ext cx="10566400" cy="751780"/>
          </a:xfrm>
          <a:prstGeom prst="roundRect">
            <a:avLst>
              <a:gd name="adj" fmla="val 10135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5" name="Rectangle 34"/>
          <p:cNvSpPr/>
          <p:nvPr/>
        </p:nvSpPr>
        <p:spPr>
          <a:xfrm>
            <a:off x="812800" y="4501455"/>
            <a:ext cx="50800" cy="75178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6" name="TextBox 35"/>
          <p:cNvSpPr txBox="1"/>
          <p:nvPr/>
        </p:nvSpPr>
        <p:spPr>
          <a:xfrm>
            <a:off x="1066800" y="4653855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066800" y="4869755"/>
            <a:ext cx="101473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border-collapse: collapse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łączy podwójne linie między komórkami w jedną — prawie każda tabela na egzaminie tego wymaga.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4 · Tabele HTML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BUDOWA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caption, thead, tbody i tfoot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3044627"/>
          </a:xfrm>
          <a:prstGeom prst="roundRect">
            <a:avLst>
              <a:gd name="adj" fmla="val 250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044627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caption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&gt;Wydatki klasy&lt;/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caption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thead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&gt;Miesiąc&lt;/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&gt;Kwota&lt;/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thead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tbody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&gt;Wrzesień&lt;/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&gt;120 zł&lt;/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&gt;Październik&lt;/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&gt;80 zł&lt;/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tbody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tfoot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16859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&gt;Razem&lt;/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&gt;200 zł&lt;/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128591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tfoot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340324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761460" y="16534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761460" y="1894780"/>
            <a:ext cx="4457700" cy="2057400"/>
          </a:xfrm>
          <a:prstGeom prst="roundRect">
            <a:avLst>
              <a:gd name="adj" fmla="val 3703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767810" y="19011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8694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70218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71742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7377410" y="19646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7466310" y="19773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localhost/wydatki.html</a:t>
            </a:r>
          </a:p>
        </p:txBody>
      </p:sp>
      <p:pic>
        <p:nvPicPr>
          <p:cNvPr id="27" name="Picture 26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7810" y="2231330"/>
            <a:ext cx="4445000" cy="17145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6990060" y="4104580"/>
            <a:ext cx="4427240" cy="130333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caption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tytuł tabeli, zaraz po &lt;table&gt;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thead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wiersze nagłówka,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tbody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dane,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tfoot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podsumowanie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przy drukowaniu długiej tabeli nagłówek powtarza się na każdej stronie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4 · Tabele HTML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SCALANIE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colspan — komórka szersza na kilka kolumn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2621161"/>
          </a:xfrm>
          <a:prstGeom prst="roundRect">
            <a:avLst>
              <a:gd name="adj" fmla="val 29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6211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colspan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"3"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&gt;Plan lekcji — poniedziałek&lt;/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&gt;8:00&lt;/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&gt;Matematyka&lt;/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&gt;s. 12&lt;/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&gt;8:55&lt;/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colspan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"2"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&gt;Wycieczka&lt;/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16859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61460" y="16534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761460" y="1894780"/>
            <a:ext cx="4457700" cy="1739900"/>
          </a:xfrm>
          <a:prstGeom prst="roundRect">
            <a:avLst>
              <a:gd name="adj" fmla="val 4379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767810" y="19011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8694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70218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71742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7377410" y="19646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7466310" y="19773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localhost/plan.html</a:t>
            </a:r>
          </a:p>
        </p:txBody>
      </p:sp>
      <p:pic>
        <p:nvPicPr>
          <p:cNvPr id="25" name="Picture 24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7810" y="2231330"/>
            <a:ext cx="4445000" cy="1397000"/>
          </a:xfrm>
          <a:prstGeom prst="rect">
            <a:avLst/>
          </a:prstGeom>
        </p:spPr>
      </p:pic>
      <p:sp>
        <p:nvSpPr>
          <p:cNvPr id="26" name="Rounded Rectangle 25"/>
          <p:cNvSpPr/>
          <p:nvPr/>
        </p:nvSpPr>
        <p:spPr>
          <a:xfrm>
            <a:off x="6761460" y="3787080"/>
            <a:ext cx="461774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ectangle 26"/>
          <p:cNvSpPr/>
          <p:nvPr/>
        </p:nvSpPr>
        <p:spPr>
          <a:xfrm>
            <a:off x="6761460" y="3787080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7015460" y="3939480"/>
            <a:ext cx="41986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015460" y="4155380"/>
            <a:ext cx="419864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Komórka z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colspan="3"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zajmuje miejsce trzech komórek, więc w tym wierszu piszemy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o dwie td mniej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4 · Tabele HTML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SCALANIE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rowspan — komórka wyższa na kilka wierszy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2832894"/>
          </a:xfrm>
          <a:prstGeom prst="roundRect">
            <a:avLst>
              <a:gd name="adj" fmla="val 268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832894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&gt;Dzień&lt;/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&gt;Godz.&lt;/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&gt;Zajęcia&lt;/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rowspan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"2"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&gt;Pon&lt;/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&gt;8:00&lt;/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&gt;Fizyka&lt;/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&gt;8:55&lt;/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&gt;Chemia&lt;/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16859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128591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761460" y="16534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761460" y="1894780"/>
            <a:ext cx="4457700" cy="1676400"/>
          </a:xfrm>
          <a:prstGeom prst="roundRect">
            <a:avLst>
              <a:gd name="adj" fmla="val 454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767810" y="19011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8694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70218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71742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7377410" y="19646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7466310" y="19773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localhost/plan2.html</a:t>
            </a:r>
          </a:p>
        </p:txBody>
      </p:sp>
      <p:pic>
        <p:nvPicPr>
          <p:cNvPr id="26" name="Picture 25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7810" y="2231330"/>
            <a:ext cx="4445000" cy="1333500"/>
          </a:xfrm>
          <a:prstGeom prst="rect">
            <a:avLst/>
          </a:prstGeom>
        </p:spPr>
      </p:pic>
      <p:sp>
        <p:nvSpPr>
          <p:cNvPr id="27" name="Rounded Rectangle 26"/>
          <p:cNvSpPr/>
          <p:nvPr/>
        </p:nvSpPr>
        <p:spPr>
          <a:xfrm>
            <a:off x="6761460" y="3723580"/>
            <a:ext cx="4617740" cy="1213941"/>
          </a:xfrm>
          <a:prstGeom prst="roundRect">
            <a:avLst>
              <a:gd name="adj" fmla="val 627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ectangle 27"/>
          <p:cNvSpPr/>
          <p:nvPr/>
        </p:nvSpPr>
        <p:spPr>
          <a:xfrm>
            <a:off x="6761460" y="3723580"/>
            <a:ext cx="50800" cy="12139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7015460" y="3875980"/>
            <a:ext cx="41986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015460" y="4091880"/>
            <a:ext cx="419864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Komórka z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rowspan="2"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„wchodzi” do następnego wiersza. W tym niższym wierszu jej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nie powtarzamy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— zaczyna się od komórki 8:55.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4 · Tabele HTML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EGZAMIN INF.03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Metoda siatki: od rysunku do kodu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352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Tabela 3 × 3 ze scaleniami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3314700" cy="1803400"/>
          </a:xfrm>
          <a:prstGeom prst="roundRect">
            <a:avLst>
              <a:gd name="adj" fmla="val 42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819150" y="1901130"/>
            <a:ext cx="3302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920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1073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12255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1428750" y="1964630"/>
            <a:ext cx="2590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517650" y="1977330"/>
            <a:ext cx="245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rysunek z polecenia</a:t>
            </a:r>
          </a:p>
        </p:txBody>
      </p:sp>
      <p:pic>
        <p:nvPicPr>
          <p:cNvPr id="12" name="Picture 1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150" y="2231330"/>
            <a:ext cx="3302000" cy="1460500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812800" y="3850580"/>
            <a:ext cx="5130800" cy="1304627"/>
          </a:xfrm>
          <a:prstGeom prst="roundRect">
            <a:avLst>
              <a:gd name="adj" fmla="val 584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850580"/>
            <a:ext cx="50800" cy="1304627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54100" y="399663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19913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rowspan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"2"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&gt;A&lt;/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colspan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"2"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&gt;B&lt;/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40164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&gt;C&lt;/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rowspan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"2"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&gt;D&lt;/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604147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colspan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"2"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&gt;E&lt;/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80665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248400" y="1653480"/>
            <a:ext cx="5130800" cy="755948"/>
          </a:xfrm>
          <a:prstGeom prst="roundRect">
            <a:avLst>
              <a:gd name="adj" fmla="val 10080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6248400" y="1653480"/>
            <a:ext cx="513080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407150" y="1831280"/>
            <a:ext cx="485140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1. Siatka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07150" y="2066230"/>
            <a:ext cx="4851400" cy="197148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narysuj ołówkiem pełną siatkę: tu 3 wiersze × 3 kolumny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248400" y="2561828"/>
            <a:ext cx="5130800" cy="953095"/>
          </a:xfrm>
          <a:prstGeom prst="roundRect">
            <a:avLst>
              <a:gd name="adj" fmla="val 7995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6248400" y="2561828"/>
            <a:ext cx="513080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6407150" y="2739628"/>
            <a:ext cx="485140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2. Wiersz po wierszu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07150" y="2974578"/>
            <a:ext cx="4851400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dla każdej komórki zapisz, ile kolumn (colspan) i wierszy (rowspan) zajmuje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248400" y="3667323"/>
            <a:ext cx="5130800" cy="755948"/>
          </a:xfrm>
          <a:prstGeom prst="roundRect">
            <a:avLst>
              <a:gd name="adj" fmla="val 10080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ectangle 28"/>
          <p:cNvSpPr/>
          <p:nvPr/>
        </p:nvSpPr>
        <p:spPr>
          <a:xfrm>
            <a:off x="6248400" y="3667323"/>
            <a:ext cx="513080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6407150" y="3845123"/>
            <a:ext cx="485140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3. Pomiń zajęte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407150" y="4080073"/>
            <a:ext cx="4851400" cy="197148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pola zajęte przez rowspan z wyższych wierszy pomijasz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6248400" y="4575671"/>
            <a:ext cx="5130800" cy="755948"/>
          </a:xfrm>
          <a:prstGeom prst="roundRect">
            <a:avLst>
              <a:gd name="adj" fmla="val 10080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3" name="Rectangle 32"/>
          <p:cNvSpPr/>
          <p:nvPr/>
        </p:nvSpPr>
        <p:spPr>
          <a:xfrm>
            <a:off x="6248400" y="4575671"/>
            <a:ext cx="513080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4" name="TextBox 33"/>
          <p:cNvSpPr txBox="1"/>
          <p:nvPr/>
        </p:nvSpPr>
        <p:spPr>
          <a:xfrm>
            <a:off x="6407150" y="4753471"/>
            <a:ext cx="485140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4. Sprawdź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407150" y="4988421"/>
            <a:ext cx="4851400" cy="197148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w każdym wierszu: komórki + zajęte pola = 3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4 · Tabele HTML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DOSTĘPNOŚĆ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th i scope — kto jest nagłówkiem czego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832894"/>
          </a:xfrm>
          <a:prstGeom prst="roundRect">
            <a:avLst>
              <a:gd name="adj" fmla="val 268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832894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caption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&gt;Oceny z informatyki&lt;/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caption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scope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"col"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&gt;Uczeń&lt;/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scope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"col"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&gt;Sprawdzian&lt;/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scope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"col"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&gt;Projekt&lt;/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scope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"row"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&gt;Ola&lt;/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&gt;5&lt;/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&gt;6&lt;/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16859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128591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77000" y="1653480"/>
            <a:ext cx="4940300" cy="1471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8595" indent="-188595">
              <a:lnSpc>
                <a:spcPts val="1957"/>
              </a:lnSpc>
              <a:buClr>
                <a:srgbClr val="38445A"/>
              </a:buClr>
              <a:buFont typeface="Arial"/>
              <a:buChar char="•"/>
            </a:pPr>
            <a:r>
              <a:rPr sz="1350" b="1" i="0" u="none">
                <a:solidFill>
                  <a:srgbClr val="38445A"/>
                </a:solidFill>
                <a:latin typeface="Arial"/>
              </a:rPr>
              <a:t>scope="col"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— nagłówek kolumny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1" i="0" u="none">
                <a:solidFill>
                  <a:srgbClr val="38445A"/>
                </a:solidFill>
                <a:latin typeface="Arial"/>
              </a:rPr>
              <a:t>scope="row"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— nagłówek wiersza (np. imię ucznia)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czytnik ekranu przy komórce „5” przeczyta: </a:t>
            </a:r>
            <a:r>
              <a:rPr sz="1350" b="0" i="1" u="none">
                <a:solidFill>
                  <a:srgbClr val="38445A"/>
                </a:solidFill>
                <a:latin typeface="Arial"/>
              </a:rPr>
              <a:t>Ola, Sprawdzian, 5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1" i="0" u="none">
                <a:solidFill>
                  <a:srgbClr val="38445A"/>
                </a:solidFill>
                <a:latin typeface="Arial"/>
              </a:rPr>
              <a:t>caption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mówi, czego dotyczy tabela, zanim użytkownik w nią wejdzie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4 · Tabele HTML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DOBRA PRAKTYKA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Tabele tylko do danych, nie do układu strony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Dawniej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 latach 90. całe strony budowano tabelami: menu w jednej komórce, treść w drugiej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Dlaczego źle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czytnik ekranu czyta „tabela, 3 kolumny…”, strona nie dopasowuje się do telefonu, kod jest nieczytelny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Dziś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układ strony robimy w CSS: flexbox i grid; tabela — gdy dane mają wiersze i kolumny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812800" y="3276302"/>
          <a:ext cx="10566400" cy="127793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6339780"/>
                <a:gridCol w="4226620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Dane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Tabela?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plan lekcji, cennik, wyniki zawodów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 — dane dwuwymiarowe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menu, galeria zdjęć, układ kolumn strony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 — listy i CSS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formularz z etykietami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 — label + CSS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4 · Tabele HTML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806301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Zbuduj tabelę „Mój plan lekcji” (dni w kolumnach) z caption, thead i tbody; dodaj obramowanie w CSS.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446543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Scal komórki dwugodzinnych lekcji za pomocą rowspan.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585847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wiersz „Przerwa obiadowa” rozciągnięty na wszystkie dni (colspan).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649138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Odtwórz w kodzie tabelę z rysunku na slajdzie „Metoda siatki”, nie patrząc na kod.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434667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atrybuty scope i sprawdź kod walidatorem W3C.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4 · Tabele HTML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766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280173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Jaka jest różnica między th a td?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377289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Do czego służą thead, tbody, tfoot i caption?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718810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Ile komórek td zapiszesz w wierszu 4-kolumnowej tabeli, jeśli jedna ma colspan="3"?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502443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 działa rowspan i w którym wierszu pomijamy komórkę?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388233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nie budujemy układu strony tabelą?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WHATWG HTML Living Standard (tabular data), MDN Web Docs (HTML table basics), W3C WAI Tables Tutorial, arkusze CKE INF.03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1.04 Tabele HTML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