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</p:sldIdLst>
  <p:sldSz cx="12192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notesMaster" Target="notesMasters/notesMaster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Relationship Id="rId19" Type="http://schemas.openxmlformats.org/officeDocument/2006/relationships/slide" Target="slides/slide12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89C1C7-3DCD-1040-A9CF-14679D8B5DDD}" type="datetimeFigureOut">
              <a:rPr lang="en-US" smtClean="0"/>
              <a:t>10/17/16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5E49A5-4136-284D-997B-48E1D791AD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3252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Typy danych były rozproszone w dawnych lekcjach 'SQL tworzenie' i 'Model relacyjny'. Tu zebrane w jednej lekcji, zaktualizowane: INT(11) i ZEROFILL są przestarzałe od MySQL 8.0.17, utf8 to dziś utf8mb4, doszły JSON i VECTOR.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Od MySQL 5.7 i MariaDB 10.2 domyślnie działa tryb ścisły (STRICT_TRANS_TABLES): błędne dane kończą się błędem, a nie cichym zapisaniem zera. Na starych serwerach (i w niektórych konfiguracjach XAMPP) bywa wyłączony — wtedy zamiast błędu pojawia się ostrzeżenie.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Zapis INT(11) nie ogranicza zakresu — to tylko 'szerokość wyświetlania'. Od MySQL 8.0.17 jest przestarzały i SHOW CREATE TABLE już go nie pokazuje. Podobnie ZEROFILL. Uczniowie często widzą int(11) w starych tutorialach.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Liczby zmiennoprzecinkowe są zapisywane binarnie i 0,1 nie da się przedstawić dokładnie. W systemie księgowym 0,30000000000000004 zł to problem. Uwaga: w SQL dziesiętne stałe 0.1 są traktowane jako DECIMAL, dlatego pierwszy wynik jest dokładny.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n w VARCHAR(n) to liczba znaków, nie bajtów. W utf8mb4 znak zajmuje do 4 bajtów, więc limit 65 535 bajtów na wiersz oznacza ok. 16 tys. znaków. Telefon zapisujemy jako tekst, bo ma wiodące zera i znak +.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Format daty w SQL to zawsze RRRR-MM-DD, niezależnie od ustawień systemu. MariaDB 11.5 rozszerzyła zakres TIMESTAMP do 2106 r. na systemach 64-bitowych, MySQL jeszcze nie — to przykład różnicy między systemami.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Typ VECTOR to odpowiedź baz relacyjnych na popularność AI: przechowuje embeddingi, czyli liczbową reprezentację tekstu, i pozwala szukać 'podobnych' rekordów. W MariaDB 11.7+ jest indeks wektorowy, w MySQL Community — sam typ i funkcje.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Typowe pytanie egzaminacyjne: który typ najlepiej nadaje się do przechowywania ceny / daty / wartości logicznej. Kod pocztowy jako INT zgubiłby zero na początku (np. 05-500).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Fragment tabeli produkty z bazy sklep. CHECK omówimy dokładniej przy integralności.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Komunikaty z rzeczywistego serwera. Bez trybu ścisłego MySQL przyciąłby tekst do 5 znaków, a 300 zamienił na 127, zgłaszając tylko ostrzeżenie (SHOW WARNINGS). To przyczyna wielu ukrytych błędów w starych aplikacjach.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Zadanie 5: data nieistniejąca — w trybie ścisłym błąd 1292 Incorrect date value. Średnia ocen: DECIMAL(3,2).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Odpowiedź 4: TIMESTAMP jest przechowywany jako 32-bitowa liczba sekund od 1970 r. i przepełnia się 19 stycznia 2038 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5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6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8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9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0.xml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1.xml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2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203200" cy="6858000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812800" y="812800"/>
            <a:ext cx="10604500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00"/>
              </a:lnSpc>
            </a:pPr>
            <a:r>
              <a:rPr sz="1500" b="1" i="0" u="none">
                <a:solidFill>
                  <a:srgbClr val="1D5FD0"/>
                </a:solidFill>
                <a:latin typeface="Arial"/>
              </a:rPr>
              <a:t>Bazy danych · Rok 1 · Lekcja 7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2825155"/>
            <a:ext cx="10604500" cy="6933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5460"/>
              </a:lnSpc>
            </a:pPr>
            <a:r>
              <a:rPr sz="5200" b="1" i="0" u="none">
                <a:solidFill>
                  <a:srgbClr val="142033"/>
                </a:solidFill>
                <a:latin typeface="Arial"/>
              </a:rPr>
              <a:t>Typy danych w MySQL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12800" y="3721695"/>
            <a:ext cx="10604500" cy="330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600"/>
              </a:lnSpc>
            </a:pPr>
            <a:r>
              <a:rPr sz="2000" b="0" i="0" u="none">
                <a:solidFill>
                  <a:srgbClr val="38445A"/>
                </a:solidFill>
                <a:latin typeface="Arial"/>
              </a:rPr>
              <a:t>Liczby, teksty, daty i typy specjalne — jak dobrać typ, żeby baza pilnowała poprawności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5848350"/>
            <a:ext cx="10604500" cy="1968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300" b="0" i="0" u="none">
                <a:solidFill>
                  <a:srgbClr val="5A6475"/>
                </a:solidFill>
                <a:latin typeface="Arial"/>
              </a:rPr>
              <a:t>Technikum · informatyk i programista · MySQL 8.4 / 9.7 LTS i MariaDB · stan wiedzy: październik 2026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D5FD0"/>
                </a:solidFill>
                <a:latin typeface="Arial"/>
              </a:rPr>
              <a:t>PO CO TYPY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Typ danych to pierwsza linia obrony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3420566" cy="1173262"/>
          </a:xfrm>
          <a:prstGeom prst="roundRect">
            <a:avLst>
              <a:gd name="adj" fmla="val 8659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22350" y="1837630"/>
            <a:ext cx="3039566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Poprawność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22350" y="2144911"/>
            <a:ext cx="3039566" cy="4976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w kolumnie DATE nie zapiszesz „jutro”, a w INT — „dużo”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385766" y="1653480"/>
            <a:ext cx="3420566" cy="1173262"/>
          </a:xfrm>
          <a:prstGeom prst="roundRect">
            <a:avLst>
              <a:gd name="adj" fmla="val 8659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4595316" y="1837630"/>
            <a:ext cx="3039566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Miejsce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595316" y="2144911"/>
            <a:ext cx="3039566" cy="4976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TINYINT zajmuje 1 bajt, BIGINT — 8; przy milionach wierszy to robi różnicę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958733" y="1653480"/>
            <a:ext cx="3420566" cy="1173262"/>
          </a:xfrm>
          <a:prstGeom prst="roundRect">
            <a:avLst>
              <a:gd name="adj" fmla="val 8659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8168283" y="1837630"/>
            <a:ext cx="3039566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Obliczenia i sortowanie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68283" y="2144911"/>
            <a:ext cx="3039566" cy="4976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liczby sortują się jak liczby (2 &lt; 10), a nie jak tekst („10” &lt; „2”)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812800" y="3080742"/>
            <a:ext cx="10566400" cy="796131"/>
          </a:xfrm>
          <a:prstGeom prst="roundRect">
            <a:avLst>
              <a:gd name="adj" fmla="val 9571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Rectangle 13"/>
          <p:cNvSpPr/>
          <p:nvPr/>
        </p:nvSpPr>
        <p:spPr>
          <a:xfrm>
            <a:off x="812800" y="3080742"/>
            <a:ext cx="50800" cy="796131"/>
          </a:xfrm>
          <a:prstGeom prst="rect">
            <a:avLst/>
          </a:prstGeom>
          <a:solidFill>
            <a:srgbClr val="5A6475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5" name="TextBox 14"/>
          <p:cNvSpPr txBox="1"/>
          <p:nvPr/>
        </p:nvSpPr>
        <p:spPr>
          <a:xfrm>
            <a:off x="1066800" y="3239492"/>
            <a:ext cx="101409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INSERT INTO t (wiek) VALUES ('abc');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66800" y="3478808"/>
            <a:ext cx="101409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ERROR 1366 (22007): Incorrect integer value: 'abc' for column 'wiek'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1 · Lekcja 7 · Typy danych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D5FD0"/>
                </a:solidFill>
                <a:latin typeface="Arial"/>
              </a:rPr>
              <a:t>LICZBY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Liczby całkowite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653480"/>
          <a:ext cx="10566399" cy="2112171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1690588"/>
                <a:gridCol w="950912"/>
                <a:gridCol w="2641600"/>
                <a:gridCol w="2641600"/>
                <a:gridCol w="2641699"/>
              </a:tblGrid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1" i="0" u="none">
                          <a:solidFill>
                            <a:srgbClr val="142033"/>
                          </a:solidFill>
                          <a:latin typeface="Arial"/>
                        </a:rPr>
                        <a:t>Typ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1" i="0" u="none">
                          <a:solidFill>
                            <a:srgbClr val="142033"/>
                          </a:solidFill>
                          <a:latin typeface="Arial"/>
                        </a:rPr>
                        <a:t>Bajty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1" i="0" u="none">
                          <a:solidFill>
                            <a:srgbClr val="142033"/>
                          </a:solidFill>
                          <a:latin typeface="Arial"/>
                        </a:rPr>
                        <a:t>Zakres ze znakiem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1" i="0" u="none">
                          <a:solidFill>
                            <a:srgbClr val="142033"/>
                          </a:solidFill>
                          <a:latin typeface="Arial"/>
                        </a:rPr>
                        <a:t>UNSIGNED (bez znaku)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1" i="0" u="none">
                          <a:solidFill>
                            <a:srgbClr val="142033"/>
                          </a:solidFill>
                          <a:latin typeface="Arial"/>
                        </a:rPr>
                        <a:t>Przykład użycia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</a:tr>
              <a:tr h="321866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TINYINT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−128 … 127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0 … 255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ocena, wiek, flaga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SMALLINT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−32 768 … 32 767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0 … 65 535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rok, liczba miejsc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MEDIUMINT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ok. ±8,4 mln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0 … 16,7 mln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rzadko używany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INT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4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ok. ±2,1 mld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0 … 4,29 mld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identyfikatory, ilości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51554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BIGINT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8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ok. ±9,2 × 10¹⁸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0 … 1,8 × 10¹⁹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identyfikatory w dużych serwisach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812800" y="4022824"/>
            <a:ext cx="10604500" cy="4976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1" i="0" u="none">
                <a:solidFill>
                  <a:srgbClr val="38445A"/>
                </a:solidFill>
                <a:latin typeface="Arial"/>
              </a:rPr>
              <a:t>UNSIGNED</a:t>
            </a:r>
            <a:r>
              <a:rPr sz="1400" b="0" i="0" u="none">
                <a:solidFill>
                  <a:srgbClr val="38445A"/>
                </a:solidFill>
                <a:latin typeface="Arial"/>
              </a:rPr>
              <a:t> = tylko liczby nieujemne, za to dwa razy większy zakres dodatni. </a:t>
            </a:r>
            <a:r>
              <a:rPr sz="1400" b="1" i="0" u="none">
                <a:solidFill>
                  <a:srgbClr val="38445A"/>
                </a:solidFill>
                <a:latin typeface="Arial"/>
              </a:rPr>
              <a:t>BOOLEAN</a:t>
            </a:r>
            <a:r>
              <a:rPr sz="1400" b="0" i="0" u="none">
                <a:solidFill>
                  <a:srgbClr val="38445A"/>
                </a:solidFill>
                <a:latin typeface="Arial"/>
              </a:rPr>
              <a:t> to w MySQL po prostu TINYINT(1): 0 = fałsz, 1 = prawda.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1 · Lekcja 7 · Typy danych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D5FD0"/>
                </a:solidFill>
                <a:latin typeface="Arial"/>
              </a:rPr>
              <a:t>LICZBY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DECIMAL czy FLOAT?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653480"/>
          <a:ext cx="5130799" cy="1671639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1539180"/>
                <a:gridCol w="1847056"/>
                <a:gridCol w="1744563"/>
              </a:tblGrid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1" i="0" u="none">
                          <a:solidFill>
                            <a:srgbClr val="142033"/>
                          </a:solidFill>
                          <a:latin typeface="Arial"/>
                        </a:rPr>
                        <a:t>Typ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1" i="0" u="none">
                          <a:solidFill>
                            <a:srgbClr val="142033"/>
                          </a:solidFill>
                          <a:latin typeface="Arial"/>
                        </a:rPr>
                        <a:t>Dokładność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1" i="0" u="none">
                          <a:solidFill>
                            <a:srgbClr val="142033"/>
                          </a:solidFill>
                          <a:latin typeface="Arial"/>
                        </a:rPr>
                        <a:t>Do czego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</a:tr>
              <a:tr h="518716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DECIMAL(M,D)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dokładna, M cyfr, D po przecinku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pieniądze, ceny, oceny średnie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FLOAT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przybliżona, ok. 7 cyfr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pomiary, czujniki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51554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DOUBLE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przybliżona, ok. 15 cyfr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obliczenia naukowe, współrzędne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Rounded Rectangle 4"/>
          <p:cNvSpPr/>
          <p:nvPr/>
        </p:nvSpPr>
        <p:spPr>
          <a:xfrm>
            <a:off x="6248400" y="1653480"/>
            <a:ext cx="5130800" cy="1035447"/>
          </a:xfrm>
          <a:prstGeom prst="roundRect">
            <a:avLst>
              <a:gd name="adj" fmla="val 7359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6248400" y="1653480"/>
            <a:ext cx="50800" cy="1035447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6502400" y="1812230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1" i="0" u="none">
                <a:solidFill>
                  <a:srgbClr val="1D5FD0"/>
                </a:solidFill>
                <a:latin typeface="Courier New"/>
              </a:rPr>
              <a:t>SELECT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300" b="0" i="0" u="none">
                <a:solidFill>
                  <a:srgbClr val="7C3AED"/>
                </a:solidFill>
                <a:latin typeface="Courier New"/>
              </a:rPr>
              <a:t>0.1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+ </a:t>
            </a:r>
            <a:r>
              <a:rPr sz="1300" b="0" i="0" u="none">
                <a:solidFill>
                  <a:srgbClr val="7C3AED"/>
                </a:solidFill>
                <a:latin typeface="Courier New"/>
              </a:rPr>
              <a:t>0.2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,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502400" y="2051546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300" b="1" i="0" u="none">
                <a:solidFill>
                  <a:srgbClr val="1D5FD0"/>
                </a:solidFill>
                <a:latin typeface="Courier New"/>
              </a:rPr>
              <a:t>CAST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300" b="0" i="0" u="none">
                <a:solidFill>
                  <a:srgbClr val="7C3AED"/>
                </a:solidFill>
                <a:latin typeface="Courier New"/>
              </a:rPr>
              <a:t>0.1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300" b="1" i="0" u="none">
                <a:solidFill>
                  <a:srgbClr val="1D5FD0"/>
                </a:solidFill>
                <a:latin typeface="Courier New"/>
              </a:rPr>
              <a:t>AS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300" b="1" i="0" u="none">
                <a:solidFill>
                  <a:srgbClr val="1D5FD0"/>
                </a:solidFill>
                <a:latin typeface="Courier New"/>
              </a:rPr>
              <a:t>DOUBLE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)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502400" y="2290862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  + </a:t>
            </a:r>
            <a:r>
              <a:rPr sz="1300" b="1" i="0" u="none">
                <a:solidFill>
                  <a:srgbClr val="1D5FD0"/>
                </a:solidFill>
                <a:latin typeface="Courier New"/>
              </a:rPr>
              <a:t>CAST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300" b="0" i="0" u="none">
                <a:solidFill>
                  <a:srgbClr val="7C3AED"/>
                </a:solidFill>
                <a:latin typeface="Courier New"/>
              </a:rPr>
              <a:t>0.2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300" b="1" i="0" u="none">
                <a:solidFill>
                  <a:srgbClr val="1D5FD0"/>
                </a:solidFill>
                <a:latin typeface="Courier New"/>
              </a:rPr>
              <a:t>AS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300" b="1" i="0" u="none">
                <a:solidFill>
                  <a:srgbClr val="1D5FD0"/>
                </a:solidFill>
                <a:latin typeface="Courier New"/>
              </a:rPr>
              <a:t>DOUBLE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) </a:t>
            </a:r>
            <a:r>
              <a:rPr sz="1300" b="1" i="0" u="none">
                <a:solidFill>
                  <a:srgbClr val="1D5FD0"/>
                </a:solidFill>
                <a:latin typeface="Courier New"/>
              </a:rPr>
              <a:t>AS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dbl;</a:t>
            </a:r>
          </a:p>
        </p:txBody>
      </p:sp>
      <p:graphicFrame>
        <p:nvGraphicFramePr>
          <p:cNvPr id="10" name="Table 9"/>
          <p:cNvGraphicFramePr>
            <a:graphicFrameLocks noGrp="1"/>
          </p:cNvGraphicFramePr>
          <p:nvPr/>
        </p:nvGraphicFramePr>
        <p:xfrm>
          <a:off x="6248400" y="2841327"/>
          <a:ext cx="5130800" cy="578247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1364059"/>
                <a:gridCol w="3766741"/>
              </a:tblGrid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0.1+0.2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dbl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</a:tr>
              <a:tr h="287536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0.3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0.30000000000000004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6248400" y="3486249"/>
            <a:ext cx="51689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1 wiersz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812800" y="3918049"/>
            <a:ext cx="10566400" cy="1018381"/>
          </a:xfrm>
          <a:prstGeom prst="roundRect">
            <a:avLst>
              <a:gd name="adj" fmla="val 7482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3" name="Rectangle 12"/>
          <p:cNvSpPr/>
          <p:nvPr/>
        </p:nvSpPr>
        <p:spPr>
          <a:xfrm>
            <a:off x="812800" y="3918049"/>
            <a:ext cx="50800" cy="1018381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1066800" y="4070449"/>
            <a:ext cx="101473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D5FD0"/>
                </a:solidFill>
                <a:latin typeface="Arial"/>
              </a:rPr>
              <a:t>Zapamiętaj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6800" y="4286349"/>
            <a:ext cx="10147300" cy="4976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1" i="0" u="none">
                <a:solidFill>
                  <a:srgbClr val="142033"/>
                </a:solidFill>
                <a:latin typeface="Arial"/>
              </a:rPr>
              <a:t>DECIMAL(10,2)</a:t>
            </a:r>
            <a:r>
              <a:rPr sz="1400" b="0" i="0" u="none">
                <a:solidFill>
                  <a:srgbClr val="142033"/>
                </a:solidFill>
                <a:latin typeface="Arial"/>
              </a:rPr>
              <a:t> to 10 cyfr, w tym 2 po przecinku: największa wartość to 99 999 999,99. Ceny zawsze w DECIMAL — nigdy w FLOAT.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1 · Lekcja 7 · Typy danych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D5FD0"/>
                </a:solidFill>
                <a:latin typeface="Arial"/>
              </a:rPr>
              <a:t>TEKSTY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Typy tekstowe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653480"/>
          <a:ext cx="10566400" cy="2946403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1901924"/>
                <a:gridCol w="2113260"/>
                <a:gridCol w="3381177"/>
                <a:gridCol w="3170039"/>
              </a:tblGrid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1" i="0" u="none">
                          <a:solidFill>
                            <a:srgbClr val="142033"/>
                          </a:solidFill>
                          <a:latin typeface="Arial"/>
                        </a:rPr>
                        <a:t>Typ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1" i="0" u="none">
                          <a:solidFill>
                            <a:srgbClr val="142033"/>
                          </a:solidFill>
                          <a:latin typeface="Arial"/>
                        </a:rPr>
                        <a:t>Maks. długość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1" i="0" u="none">
                          <a:solidFill>
                            <a:srgbClr val="142033"/>
                          </a:solidFill>
                          <a:latin typeface="Arial"/>
                        </a:rPr>
                        <a:t>Cechy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1" i="0" u="none">
                          <a:solidFill>
                            <a:srgbClr val="142033"/>
                          </a:solidFill>
                          <a:latin typeface="Arial"/>
                        </a:rPr>
                        <a:t>Przykład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</a:tr>
              <a:tr h="518716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CHAR(n)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255 znaków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stała długość, dopełniany spacjami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kod pocztowy CHAR(6), PESEL CHAR(11)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51554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VARCHAR(n)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do 65 535 bajtów w wierszu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zmienna długość — najczęściej używany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imię VARCHAR(40), e-mail VARCHAR(100)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TEXT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64 KB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długi tekst, przechowywany osobno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opis produktu, komentarz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MEDIUMTEXT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16 MB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jak wyżej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artykuł, treść strony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LONGTEXT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4 GB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jak wyżej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logi, duże dokumenty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ENUM('a','b')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1 z listy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tylko wartości z listy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status zamówienia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SET('a','b')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kilka z listy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kombinacja wartości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uprawnienia, tagi (rzadko)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1 · Lekcja 7 · Typy danych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D5FD0"/>
                </a:solidFill>
                <a:latin typeface="Arial"/>
              </a:rPr>
              <a:t>DATA I CZAS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Typy daty i czasu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653480"/>
          <a:ext cx="10566400" cy="2112171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1796256"/>
                <a:gridCol w="2641600"/>
                <a:gridCol w="2958505"/>
                <a:gridCol w="3170039"/>
              </a:tblGrid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1" i="0" u="none">
                          <a:solidFill>
                            <a:srgbClr val="142033"/>
                          </a:solidFill>
                          <a:latin typeface="Arial"/>
                        </a:rPr>
                        <a:t>Typ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1" i="0" u="none">
                          <a:solidFill>
                            <a:srgbClr val="142033"/>
                          </a:solidFill>
                          <a:latin typeface="Arial"/>
                        </a:rPr>
                        <a:t>Format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1" i="0" u="none">
                          <a:solidFill>
                            <a:srgbClr val="142033"/>
                          </a:solidFill>
                          <a:latin typeface="Arial"/>
                        </a:rPr>
                        <a:t>Zakres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1" i="0" u="none">
                          <a:solidFill>
                            <a:srgbClr val="142033"/>
                          </a:solidFill>
                          <a:latin typeface="Arial"/>
                        </a:rPr>
                        <a:t>Uwagi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</a:tr>
              <a:tr h="321866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DATE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'2026-10-08'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1000-01-01 … 9999-12-31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data urodzenia, data zamówienia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TIME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'14:35:00'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±838 godzin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godzina lub czas trwania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DATETIME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'2026-10-08 14:35:00'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1000 … 9999 rok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moment zdarzenia, bez strefy czasowej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51554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TIMESTAMP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jak DATETIME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1970 … 19 stycznia 2038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zapisywany w UTC, przeliczany na strefę sesji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YEAR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2026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1901 … 2155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rok produkcji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Rounded Rectangle 4"/>
          <p:cNvSpPr/>
          <p:nvPr/>
        </p:nvSpPr>
        <p:spPr>
          <a:xfrm>
            <a:off x="812800" y="4022824"/>
            <a:ext cx="10566400" cy="1018381"/>
          </a:xfrm>
          <a:prstGeom prst="roundRect">
            <a:avLst>
              <a:gd name="adj" fmla="val 7482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812800" y="4022824"/>
            <a:ext cx="50800" cy="1018381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1066800" y="4175224"/>
            <a:ext cx="101473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D5FD0"/>
                </a:solidFill>
                <a:latin typeface="Arial"/>
              </a:rPr>
              <a:t>Uwaga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4391124"/>
            <a:ext cx="10147300" cy="4976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TIMESTAMP kończy się 19 stycznia 2038 r. o 03:14:07 UTC (problem roku 2038). Daty wykraczające poza ten zakres zapisuj jako DATETIME.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1 · Lekcja 7 · Typy danych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D5FD0"/>
                </a:solidFill>
                <a:latin typeface="Arial"/>
              </a:rPr>
              <a:t>TYPY SPECJALNE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JSON, binaria i nowości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653480"/>
          <a:ext cx="10566400" cy="2309021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324596"/>
                <a:gridCol w="5705773"/>
                <a:gridCol w="2536031"/>
              </a:tblGrid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1" i="0" u="none">
                          <a:solidFill>
                            <a:srgbClr val="142033"/>
                          </a:solidFill>
                          <a:latin typeface="Arial"/>
                        </a:rPr>
                        <a:t>Typ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1" i="0" u="none">
                          <a:solidFill>
                            <a:srgbClr val="142033"/>
                          </a:solidFill>
                          <a:latin typeface="Arial"/>
                        </a:rPr>
                        <a:t>Do czego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1" i="0" u="none">
                          <a:solidFill>
                            <a:srgbClr val="142033"/>
                          </a:solidFill>
                          <a:latin typeface="Arial"/>
                        </a:rPr>
                        <a:t>Od kiedy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</a:tr>
              <a:tr h="518716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BLOB, LONGBLOB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dane binarne: pliki, obrazy (zwykle lepiej trzymać plik na dysku, a w bazie ścieżkę)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zawsze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JSON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dokument JSON z walidacją i funkcjami JSON_*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MySQL 5.7, MariaDB 10.2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GEOMETRY, POINT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dane przestrzenne: współrzędne, obszary (rok 2)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MySQL 5.7+ (pełniej 8.0)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VECTOR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wektory liczb dla AI — wyszukiwanie podobnych tekstów i obrazów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MySQL 9.0, MariaDB 11.7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51554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UUID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128-bitowy identyfikator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MariaDB 10.7 (MySQL: BINARY(16))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1 · Lekcja 7 · Typy danych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D5FD0"/>
                </a:solidFill>
                <a:latin typeface="Arial"/>
              </a:rPr>
              <a:t>ĆWICZYMY WYBÓR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Jaki typ wybrać?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653480"/>
          <a:ext cx="10566401" cy="2871394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958505"/>
                <a:gridCol w="2958505"/>
                <a:gridCol w="4649391"/>
              </a:tblGrid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1" i="0" u="none">
                          <a:solidFill>
                            <a:srgbClr val="142033"/>
                          </a:solidFill>
                          <a:latin typeface="Arial"/>
                        </a:rPr>
                        <a:t>Dane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1" i="0" u="none">
                          <a:solidFill>
                            <a:srgbClr val="142033"/>
                          </a:solidFill>
                          <a:latin typeface="Arial"/>
                        </a:rPr>
                        <a:t>Typ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1" i="0" u="none">
                          <a:solidFill>
                            <a:srgbClr val="142033"/>
                          </a:solidFill>
                          <a:latin typeface="Arial"/>
                        </a:rPr>
                        <a:t>Dlaczego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</a:tr>
              <a:tr h="321866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imię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VARCHAR(40)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długość zmienna, zwykle krótka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cena produktu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DECIMAL(10,2)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pieniądze — tylko typ dokładny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kod pocztowy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CHAR(6)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zawsze 6 znaków: 31-416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numer telefonu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VARCHAR(15)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+48, wiodące zera, nie liczymy na nim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data urodzenia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DATE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wiek obliczamy, nie zapisujemy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status zamówienia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ENUM(…)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kilka znanych wartości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czy aktywny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BOOLEAN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tak lub nie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liczba sztuk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INT UNSIGNED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nie bywa ujemna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1 · Lekcja 7 · Typy danych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D5FD0"/>
                </a:solidFill>
                <a:latin typeface="Arial"/>
              </a:rPr>
              <a:t>DODATKI DO TYPU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Atrybuty kolumny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577280"/>
            <a:ext cx="10566400" cy="2121892"/>
          </a:xfrm>
          <a:prstGeom prst="roundRect">
            <a:avLst>
              <a:gd name="adj" fmla="val 3591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577280"/>
            <a:ext cx="50800" cy="2121892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66800" y="1736030"/>
            <a:ext cx="10140950" cy="25777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2030"/>
              </a:lnSpc>
            </a:pPr>
            <a:r>
              <a:rPr sz="1400" b="1" i="0" u="none">
                <a:solidFill>
                  <a:srgbClr val="1D5FD0"/>
                </a:solidFill>
                <a:latin typeface="Courier New"/>
              </a:rPr>
              <a:t>CREATE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400" b="1" i="0" u="none">
                <a:solidFill>
                  <a:srgbClr val="1D5FD0"/>
                </a:solidFill>
                <a:latin typeface="Courier New"/>
              </a:rPr>
              <a:t>TABLE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produkty (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66800" y="1993801"/>
            <a:ext cx="10140950" cy="25777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2030"/>
              </a:lnSpc>
            </a:pPr>
            <a:r>
              <a:rPr sz="1400" b="0" i="0" u="none">
                <a:solidFill>
                  <a:srgbClr val="142033"/>
                </a:solidFill>
                <a:latin typeface="Courier New"/>
              </a:rPr>
              <a:t>  id_produktu  </a:t>
            </a:r>
            <a:r>
              <a:rPr sz="1400" b="1" i="0" u="none">
                <a:solidFill>
                  <a:srgbClr val="1D5FD0"/>
                </a:solidFill>
                <a:latin typeface="Courier New"/>
              </a:rPr>
              <a:t>INT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400" b="1" i="0" u="none">
                <a:solidFill>
                  <a:srgbClr val="1D5FD0"/>
                </a:solidFill>
                <a:latin typeface="Courier New"/>
              </a:rPr>
              <a:t>UNSIGNED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400" b="1" i="0" u="none">
                <a:solidFill>
                  <a:srgbClr val="1D5FD0"/>
                </a:solidFill>
                <a:latin typeface="Courier New"/>
              </a:rPr>
              <a:t>AUTO_INCREMENT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400" b="1" i="0" u="none">
                <a:solidFill>
                  <a:srgbClr val="1D5FD0"/>
                </a:solidFill>
                <a:latin typeface="Courier New"/>
              </a:rPr>
              <a:t>PRIMARY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400" b="1" i="0" u="none">
                <a:solidFill>
                  <a:srgbClr val="1D5FD0"/>
                </a:solidFill>
                <a:latin typeface="Courier New"/>
              </a:rPr>
              <a:t>KEY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,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2251571"/>
            <a:ext cx="10140950" cy="25777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2030"/>
              </a:lnSpc>
            </a:pPr>
            <a:r>
              <a:rPr sz="1400" b="0" i="0" u="none">
                <a:solidFill>
                  <a:srgbClr val="142033"/>
                </a:solidFill>
                <a:latin typeface="Courier New"/>
              </a:rPr>
              <a:t>  nazwa        </a:t>
            </a:r>
            <a:r>
              <a:rPr sz="1400" b="1" i="0" u="none">
                <a:solidFill>
                  <a:srgbClr val="1D5FD0"/>
                </a:solidFill>
                <a:latin typeface="Courier New"/>
              </a:rPr>
              <a:t>VARCHAR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400" b="0" i="0" u="none">
                <a:solidFill>
                  <a:srgbClr val="7C3AED"/>
                </a:solidFill>
                <a:latin typeface="Courier New"/>
              </a:rPr>
              <a:t>100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) </a:t>
            </a:r>
            <a:r>
              <a:rPr sz="1400" b="1" i="0" u="none">
                <a:solidFill>
                  <a:srgbClr val="1D5FD0"/>
                </a:solidFill>
                <a:latin typeface="Courier New"/>
              </a:rPr>
              <a:t>NOT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400" b="1" i="0" u="none">
                <a:solidFill>
                  <a:srgbClr val="1D5FD0"/>
                </a:solidFill>
                <a:latin typeface="Courier New"/>
              </a:rPr>
              <a:t>NULL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,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66800" y="2509341"/>
            <a:ext cx="10140950" cy="25777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2030"/>
              </a:lnSpc>
            </a:pPr>
            <a:r>
              <a:rPr sz="1400" b="0" i="0" u="none">
                <a:solidFill>
                  <a:srgbClr val="142033"/>
                </a:solidFill>
                <a:latin typeface="Courier New"/>
              </a:rPr>
              <a:t>  cena         </a:t>
            </a:r>
            <a:r>
              <a:rPr sz="1400" b="1" i="0" u="none">
                <a:solidFill>
                  <a:srgbClr val="1D5FD0"/>
                </a:solidFill>
                <a:latin typeface="Courier New"/>
              </a:rPr>
              <a:t>DECIMAL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400" b="0" i="0" u="none">
                <a:solidFill>
                  <a:srgbClr val="7C3AED"/>
                </a:solidFill>
                <a:latin typeface="Courier New"/>
              </a:rPr>
              <a:t>10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,</a:t>
            </a:r>
            <a:r>
              <a:rPr sz="1400" b="0" i="0" u="none">
                <a:solidFill>
                  <a:srgbClr val="7C3AED"/>
                </a:solidFill>
                <a:latin typeface="Courier New"/>
              </a:rPr>
              <a:t>2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) </a:t>
            </a:r>
            <a:r>
              <a:rPr sz="1400" b="1" i="0" u="none">
                <a:solidFill>
                  <a:srgbClr val="1D5FD0"/>
                </a:solidFill>
                <a:latin typeface="Courier New"/>
              </a:rPr>
              <a:t>NOT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400" b="1" i="0" u="none">
                <a:solidFill>
                  <a:srgbClr val="1D5FD0"/>
                </a:solidFill>
                <a:latin typeface="Courier New"/>
              </a:rPr>
              <a:t>NULL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400" b="1" i="0" u="none">
                <a:solidFill>
                  <a:srgbClr val="1D5FD0"/>
                </a:solidFill>
                <a:latin typeface="Courier New"/>
              </a:rPr>
              <a:t>CHECK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(cena &gt; </a:t>
            </a:r>
            <a:r>
              <a:rPr sz="1400" b="0" i="0" u="none">
                <a:solidFill>
                  <a:srgbClr val="7C3AED"/>
                </a:solidFill>
                <a:latin typeface="Courier New"/>
              </a:rPr>
              <a:t>0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),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66800" y="2767112"/>
            <a:ext cx="10140950" cy="25777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2030"/>
              </a:lnSpc>
            </a:pPr>
            <a:r>
              <a:rPr sz="1400" b="0" i="0" u="none">
                <a:solidFill>
                  <a:srgbClr val="142033"/>
                </a:solidFill>
                <a:latin typeface="Courier New"/>
              </a:rPr>
              <a:t>  stan         </a:t>
            </a:r>
            <a:r>
              <a:rPr sz="1400" b="1" i="0" u="none">
                <a:solidFill>
                  <a:srgbClr val="1D5FD0"/>
                </a:solidFill>
                <a:latin typeface="Courier New"/>
              </a:rPr>
              <a:t>INT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400" b="1" i="0" u="none">
                <a:solidFill>
                  <a:srgbClr val="1D5FD0"/>
                </a:solidFill>
                <a:latin typeface="Courier New"/>
              </a:rPr>
              <a:t>UNSIGNED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400" b="1" i="0" u="none">
                <a:solidFill>
                  <a:srgbClr val="1D5FD0"/>
                </a:solidFill>
                <a:latin typeface="Courier New"/>
              </a:rPr>
              <a:t>NOT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400" b="1" i="0" u="none">
                <a:solidFill>
                  <a:srgbClr val="1D5FD0"/>
                </a:solidFill>
                <a:latin typeface="Courier New"/>
              </a:rPr>
              <a:t>NULL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400" b="1" i="0" u="none">
                <a:solidFill>
                  <a:srgbClr val="1D5FD0"/>
                </a:solidFill>
                <a:latin typeface="Courier New"/>
              </a:rPr>
              <a:t>DEFAULT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400" b="0" i="0" u="none">
                <a:solidFill>
                  <a:srgbClr val="7C3AED"/>
                </a:solidFill>
                <a:latin typeface="Courier New"/>
              </a:rPr>
              <a:t>0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,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66800" y="3024882"/>
            <a:ext cx="10140950" cy="25777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2030"/>
              </a:lnSpc>
            </a:pPr>
            <a:r>
              <a:rPr sz="1400" b="0" i="0" u="none">
                <a:solidFill>
                  <a:srgbClr val="142033"/>
                </a:solidFill>
                <a:latin typeface="Courier New"/>
              </a:rPr>
              <a:t>  data_dodania </a:t>
            </a:r>
            <a:r>
              <a:rPr sz="1400" b="1" i="0" u="none">
                <a:solidFill>
                  <a:srgbClr val="1D5FD0"/>
                </a:solidFill>
                <a:latin typeface="Courier New"/>
              </a:rPr>
              <a:t>DATE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400" b="1" i="0" u="none">
                <a:solidFill>
                  <a:srgbClr val="1D5FD0"/>
                </a:solidFill>
                <a:latin typeface="Courier New"/>
              </a:rPr>
              <a:t>NOT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400" b="1" i="0" u="none">
                <a:solidFill>
                  <a:srgbClr val="1D5FD0"/>
                </a:solidFill>
                <a:latin typeface="Courier New"/>
              </a:rPr>
              <a:t>NULL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66800" y="3282652"/>
            <a:ext cx="10140950" cy="25777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2030"/>
              </a:lnSpc>
            </a:pPr>
            <a:r>
              <a:rPr sz="14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graphicFrame>
        <p:nvGraphicFramePr>
          <p:cNvPr id="13" name="Table 12"/>
          <p:cNvGraphicFramePr>
            <a:graphicFrameLocks noGrp="1"/>
          </p:cNvGraphicFramePr>
          <p:nvPr/>
        </p:nvGraphicFramePr>
        <p:xfrm>
          <a:off x="812800" y="3876973"/>
          <a:ext cx="10566400" cy="159663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3169841"/>
                <a:gridCol w="7396559"/>
              </a:tblGrid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1" i="0" u="none">
                          <a:solidFill>
                            <a:srgbClr val="142033"/>
                          </a:solidFill>
                          <a:latin typeface="Arial"/>
                        </a:rPr>
                        <a:t>Atrybut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1" i="0" u="none">
                          <a:solidFill>
                            <a:srgbClr val="142033"/>
                          </a:solidFill>
                          <a:latin typeface="Arial"/>
                        </a:rPr>
                        <a:t>Znaczenie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</a:tr>
              <a:tr h="321866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NOT NULL / NULL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czy kolumna może być pusta (domyślnie NULL)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DEFAULT wartość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wartość wstawiana, gdy INSERT jej nie poda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AUTO_INCREMENT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kolejny numer nadawany automatycznie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UNSIGNED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tylko liczby nieujemne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4" name="TextBox 13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1 · Lekcja 7 · Typy danych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D5FD0"/>
                </a:solidFill>
                <a:latin typeface="Arial"/>
              </a:rPr>
              <a:t>TRYB ŚCISŁY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Co się dzieje przy złych danych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653480"/>
          <a:ext cx="10566400" cy="159663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4015184"/>
                <a:gridCol w="6551216"/>
              </a:tblGrid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1" i="0" u="none">
                          <a:solidFill>
                            <a:srgbClr val="142033"/>
                          </a:solidFill>
                          <a:latin typeface="Arial"/>
                        </a:rPr>
                        <a:t>Polecenie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1" i="0" u="none">
                          <a:solidFill>
                            <a:srgbClr val="142033"/>
                          </a:solidFill>
                          <a:latin typeface="Arial"/>
                        </a:rPr>
                        <a:t>Komunikat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</a:tr>
              <a:tr h="321866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wstawienie 300 do TINYINT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ERROR 1264: Out of range value for column 'a'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wstawienie −1 do INT UNSIGNED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ERROR 1264: Out of range value for column 'b'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wstawienie 8 znaków do VARCHAR(5)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ERROR 1406: Data too long for column 'c'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wstawienie 'abc' do INT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ERROR 1366: Incorrect integer value: 'abc'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Rounded Rectangle 4"/>
          <p:cNvSpPr/>
          <p:nvPr/>
        </p:nvSpPr>
        <p:spPr>
          <a:xfrm>
            <a:off x="812800" y="3507284"/>
            <a:ext cx="10566400" cy="575270"/>
          </a:xfrm>
          <a:prstGeom prst="roundRect">
            <a:avLst>
              <a:gd name="adj" fmla="val 13245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812800" y="3507284"/>
            <a:ext cx="50800" cy="575270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1066800" y="3666034"/>
            <a:ext cx="10140950" cy="25777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2030"/>
              </a:lnSpc>
            </a:pPr>
            <a:r>
              <a:rPr sz="1400" b="1" i="0" u="none">
                <a:solidFill>
                  <a:srgbClr val="1D5FD0"/>
                </a:solidFill>
                <a:latin typeface="Courier New"/>
              </a:rPr>
              <a:t>SELECT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@@sql_mode;   </a:t>
            </a:r>
            <a:r>
              <a:rPr sz="1400" b="0" i="0" u="none">
                <a:solidFill>
                  <a:srgbClr val="667085"/>
                </a:solidFill>
                <a:latin typeface="Courier New"/>
              </a:rPr>
              <a:t>-- sprawdź, czy włączony jest STRICT_TRANS_TABLES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1 · Lekcja 7 · Typy danych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D5FD0"/>
                </a:solidFill>
                <a:latin typeface="Arial"/>
              </a:rPr>
              <a:t>DO ZROBIENIA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Ćwiczenia w bazie sklep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53480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D5FD0"/>
                </a:solidFill>
                <a:latin typeface="Arial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270000" y="1653480"/>
            <a:ext cx="9890621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Dobierz typy dla tabeli </a:t>
            </a:r>
            <a:r>
              <a:rPr sz="1400" b="1" i="0" u="none">
                <a:solidFill>
                  <a:srgbClr val="142033"/>
                </a:solidFill>
                <a:latin typeface="Arial"/>
              </a:rPr>
              <a:t>uczniowie</a:t>
            </a:r>
            <a:r>
              <a:rPr sz="1400" b="0" i="0" u="none">
                <a:solidFill>
                  <a:srgbClr val="142033"/>
                </a:solidFill>
                <a:latin typeface="Arial"/>
              </a:rPr>
              <a:t>: imię, nazwisko, PESEL, data urodzenia, klasa (np. 3TI), średnia ocen, czy ma legitymację.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2029321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D5FD0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270000" y="2029321"/>
            <a:ext cx="6363097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Dobierz typy dla tabeli </a:t>
            </a:r>
            <a:r>
              <a:rPr sz="1400" b="1" i="0" u="none">
                <a:solidFill>
                  <a:srgbClr val="142033"/>
                </a:solidFill>
                <a:latin typeface="Arial"/>
              </a:rPr>
              <a:t>ksiazki</a:t>
            </a:r>
            <a:r>
              <a:rPr sz="1400" b="0" i="0" u="none">
                <a:solidFill>
                  <a:srgbClr val="142033"/>
                </a:solidFill>
                <a:latin typeface="Arial"/>
              </a:rPr>
              <a:t>: tytuł, ISBN, rok wydania, liczba stron, cena, opis.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405162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D5FD0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270000" y="2405162"/>
            <a:ext cx="7492107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Sprawdź </a:t>
            </a:r>
            <a:r>
              <a:rPr sz="1400" b="1" i="0" u="none">
                <a:solidFill>
                  <a:srgbClr val="142033"/>
                </a:solidFill>
                <a:latin typeface="Arial"/>
              </a:rPr>
              <a:t>DESCRIBE klienci</a:t>
            </a:r>
            <a:r>
              <a:rPr sz="1400" b="0" i="0" u="none">
                <a:solidFill>
                  <a:srgbClr val="142033"/>
                </a:solidFill>
                <a:latin typeface="Arial"/>
              </a:rPr>
              <a:t> w bazie sklep. Dlaczego e-mail ma VARCHAR(100), a nie TEXT?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2781002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D5FD0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270000" y="2781002"/>
            <a:ext cx="6963569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Wykonaj </a:t>
            </a:r>
            <a:r>
              <a:rPr sz="1400" b="1" i="0" u="none">
                <a:solidFill>
                  <a:srgbClr val="142033"/>
                </a:solidFill>
                <a:latin typeface="Arial"/>
              </a:rPr>
              <a:t>SELECT CAST(0.1 AS DOUBLE) + CAST(0.2 AS DOUBLE);</a:t>
            </a:r>
            <a:r>
              <a:rPr sz="1400" b="0" i="0" u="none">
                <a:solidFill>
                  <a:srgbClr val="142033"/>
                </a:solidFill>
                <a:latin typeface="Arial"/>
              </a:rPr>
              <a:t> i wyjaśnij wynik.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3156843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D5FD0"/>
                </a:solidFill>
                <a:latin typeface="Arial"/>
              </a:rPr>
              <a:t>5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270000" y="3156843"/>
            <a:ext cx="4464546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Spróbuj wstawić datę '2026-02-30'. Co odpowie serwer?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1 · Lekcja 7 · Typy danych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D5FD0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FFFFFF"/>
                </a:solidFill>
                <a:latin typeface="Arial"/>
              </a:rPr>
              <a:t>SPRAWDŹ SIĘ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FFFFFF"/>
                </a:solidFill>
                <a:latin typeface="Arial"/>
              </a:rPr>
              <a:t>Pytania na koniec lekcji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7888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346200" y="1710630"/>
            <a:ext cx="5222379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Dlaczego ceny przechowujemy w DECIMAL, a nie w FLOAT?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212973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346200" y="2161480"/>
            <a:ext cx="3898503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Czym różni się CHAR(10) od VARCHAR(10)?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58058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346200" y="2612330"/>
            <a:ext cx="4983162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Dlaczego numer telefonu i kod pocztowy to typy tekstowe?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303143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346200" y="3063180"/>
            <a:ext cx="4569718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Jaki problem dotyczy typu TIMESTAMP w 2038 roku?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FFFFFF"/>
                </a:solidFill>
                <a:latin typeface="Arial"/>
              </a:rPr>
              <a:t>Źródła: dokumentacja MySQL 9.7: Data Types; MariaDB KB: Data Types, VECTOR, UUID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Bazy danych 1.07: Typy danych</dc:title>
  <dc:subject/>
  <dc:creator>Damian Radzik</dc:creator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