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17" r:id="rId69"/>
    <p:sldId id="318" r:id="rId70"/>
    <p:sldId id="319" r:id="rId71"/>
    <p:sldId id="320" r:id="rId72"/>
    <p:sldId id="321" r:id="rId73"/>
    <p:sldId id="322" r:id="rId74"/>
    <p:sldId id="323" r:id="rId75"/>
    <p:sldId id="324" r:id="rId76"/>
    <p:sldId id="325" r:id="rId77"/>
    <p:sldId id="326" r:id="rId78"/>
    <p:sldId id="327" r:id="rId79"/>
    <p:sldId id="328" r:id="rId80"/>
    <p:sldId id="329" r:id="rId81"/>
    <p:sldId id="330" r:id="rId82"/>
    <p:sldId id="331" r:id="rId83"/>
    <p:sldId id="332" r:id="rId84"/>
    <p:sldId id="333" r:id="rId85"/>
    <p:sldId id="334" r:id="rId8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Relationship Id="rId60" Type="http://schemas.openxmlformats.org/officeDocument/2006/relationships/slide" Target="slides/slide53.xml"/><Relationship Id="rId61" Type="http://schemas.openxmlformats.org/officeDocument/2006/relationships/slide" Target="slides/slide54.xml"/><Relationship Id="rId62" Type="http://schemas.openxmlformats.org/officeDocument/2006/relationships/slide" Target="slides/slide55.xml"/><Relationship Id="rId63" Type="http://schemas.openxmlformats.org/officeDocument/2006/relationships/slide" Target="slides/slide56.xml"/><Relationship Id="rId64" Type="http://schemas.openxmlformats.org/officeDocument/2006/relationships/slide" Target="slides/slide57.xml"/><Relationship Id="rId65" Type="http://schemas.openxmlformats.org/officeDocument/2006/relationships/slide" Target="slides/slide58.xml"/><Relationship Id="rId66" Type="http://schemas.openxmlformats.org/officeDocument/2006/relationships/slide" Target="slides/slide59.xml"/><Relationship Id="rId67" Type="http://schemas.openxmlformats.org/officeDocument/2006/relationships/slide" Target="slides/slide60.xml"/><Relationship Id="rId68" Type="http://schemas.openxmlformats.org/officeDocument/2006/relationships/slide" Target="slides/slide61.xml"/><Relationship Id="rId69" Type="http://schemas.openxmlformats.org/officeDocument/2006/relationships/slide" Target="slides/slide62.xml"/><Relationship Id="rId70" Type="http://schemas.openxmlformats.org/officeDocument/2006/relationships/slide" Target="slides/slide63.xml"/><Relationship Id="rId71" Type="http://schemas.openxmlformats.org/officeDocument/2006/relationships/slide" Target="slides/slide64.xml"/><Relationship Id="rId72" Type="http://schemas.openxmlformats.org/officeDocument/2006/relationships/slide" Target="slides/slide65.xml"/><Relationship Id="rId73" Type="http://schemas.openxmlformats.org/officeDocument/2006/relationships/slide" Target="slides/slide66.xml"/><Relationship Id="rId74" Type="http://schemas.openxmlformats.org/officeDocument/2006/relationships/slide" Target="slides/slide67.xml"/><Relationship Id="rId75" Type="http://schemas.openxmlformats.org/officeDocument/2006/relationships/slide" Target="slides/slide68.xml"/><Relationship Id="rId76" Type="http://schemas.openxmlformats.org/officeDocument/2006/relationships/slide" Target="slides/slide69.xml"/><Relationship Id="rId77" Type="http://schemas.openxmlformats.org/officeDocument/2006/relationships/slide" Target="slides/slide70.xml"/><Relationship Id="rId78" Type="http://schemas.openxmlformats.org/officeDocument/2006/relationships/slide" Target="slides/slide71.xml"/><Relationship Id="rId79" Type="http://schemas.openxmlformats.org/officeDocument/2006/relationships/slide" Target="slides/slide72.xml"/><Relationship Id="rId80" Type="http://schemas.openxmlformats.org/officeDocument/2006/relationships/slide" Target="slides/slide73.xml"/><Relationship Id="rId81" Type="http://schemas.openxmlformats.org/officeDocument/2006/relationships/slide" Target="slides/slide74.xml"/><Relationship Id="rId82" Type="http://schemas.openxmlformats.org/officeDocument/2006/relationships/slide" Target="slides/slide75.xml"/><Relationship Id="rId83" Type="http://schemas.openxmlformats.org/officeDocument/2006/relationships/slide" Target="slides/slide76.xml"/><Relationship Id="rId84" Type="http://schemas.openxmlformats.org/officeDocument/2006/relationships/slide" Target="slides/slide77.xml"/><Relationship Id="rId85" Type="http://schemas.openxmlformats.org/officeDocument/2006/relationships/slide" Target="slides/slide78.xml"/><Relationship Id="rId86" Type="http://schemas.openxmlformats.org/officeDocument/2006/relationships/slide" Target="slides/slide79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3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3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3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3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4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4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4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4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4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4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4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4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4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3.xml"/></Relationships>
</file>

<file path=ppt/notesSlides/_rels/notesSlide4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4.xml"/></Relationships>
</file>

<file path=ppt/notesSlides/_rels/notesSlide5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5.xml"/></Relationships>
</file>

<file path=ppt/notesSlides/_rels/notesSlide5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6.xml"/></Relationships>
</file>

<file path=ppt/notesSlides/_rels/notesSlide5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7.xml"/></Relationships>
</file>

<file path=ppt/notesSlides/_rels/notesSlide5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8.xml"/></Relationships>
</file>

<file path=ppt/notesSlides/_rels/notesSlide5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9.xml"/></Relationships>
</file>

<file path=ppt/notesSlides/_rels/notesSlide5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0.xml"/></Relationships>
</file>

<file path=ppt/notesSlides/_rels/notesSlide5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1.xml"/></Relationships>
</file>

<file path=ppt/notesSlides/_rels/notesSlide5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2.xml"/></Relationships>
</file>

<file path=ppt/notesSlides/_rels/notesSlide5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3.xml"/></Relationships>
</file>

<file path=ppt/notesSlides/_rels/notesSlide5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4.xml"/></Relationships>
</file>

<file path=ppt/notesSlides/_rels/notesSlide6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5.xml"/></Relationships>
</file>

<file path=ppt/notesSlides/_rels/notesSlide6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6.xml"/></Relationships>
</file>

<file path=ppt/notesSlides/_rels/notesSlide6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7.xml"/></Relationships>
</file>

<file path=ppt/notesSlides/_rels/notesSlide6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8.xml"/></Relationships>
</file>

<file path=ppt/notesSlides/_rels/notesSlide6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9.xml"/></Relationships>
</file>

<file path=ppt/notesSlides/_rels/notesSlide6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0.xml"/></Relationships>
</file>

<file path=ppt/notesSlides/_rels/notesSlide6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1.xml"/></Relationships>
</file>

<file path=ppt/notesSlides/_rels/notesSlide6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2.xml"/></Relationships>
</file>

<file path=ppt/notesSlides/_rels/notesSlide6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3.xml"/></Relationships>
</file>

<file path=ppt/notesSlides/_rels/notesSlide6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5.xml"/></Relationships>
</file>

<file path=ppt/notesSlides/_rels/notesSlide7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6.xml"/></Relationships>
</file>

<file path=ppt/notesSlides/_rels/notesSlide7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7.xml"/></Relationships>
</file>

<file path=ppt/notesSlides/_rels/notesSlide7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8.xml"/></Relationships>
</file>

<file path=ppt/notesSlides/_rels/notesSlide7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9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Prezentacja zaktualizowana do przepisów obowiązujących w październiku 2026 r. Zmiany względem wersji pierwotnej: nowe podstawy prawne (zmiana rozporządzenia o monitorach z 2023 r., praca zdalna w Kodeksie pracy, przepisy o maksymalnej temperaturze od 2027 r.), poprawione wartości liczbowe (powierzchnia pomieszczeń, oświetlenie, hałas, praca kobiet w ciąży) i usunięte informacje nieaktualne (np. promieniowanie rentgenowskie monitorów kineskopowych). Dopisano część o bezpieczeństwie elektrycznym i pierwszej pomocy.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2–3 z pierwotnej wersji. BHP to bezpieczeństwo i higiena pracy — dział X Kodeksu pracy.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pierwotnej wersji była liczba „ponad 60% pracowników” bez źródła — zastąpiona opisem. Można zapytać uczniów, ile godzin dziennie spędzają przed ekranem.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5. Przerwy i zmiana pozycji to najtańsza profilaktyka.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6. Pracodawca odpowiada za stan BHP (art. 207 Kodeksu pracy), a pracownik ma obowiązek przestrzegać przepisów i zasad BHP (art. 211).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Zastępuje slajd „Sytuacja prawna”. Stwierdzenie, że prawo zalicza pracę przy monitorze do prac uciążliwych, było nieprecyzyjne: przepisy wymieniają ją wśród prac wzbronionych kobietom w ciąży powyżej określonego czasu, a dla pozostałych pracowników określają minimalne wymagania i przerwy.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Rozporządzenie MPiPS z 1 grudnia 1998 r. w brzmieniu po zmianie z 18 października 2023 r. Przerwy: § 7. Okulary — od 2023 r. także soczewki kontaktowe.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Zmiana rozporządzenia ogłoszona w Dz.U. 2023 poz. 2367, weszła w życie 14 dni po ogłoszeniu (17.11.2023), z 6-miesięcznym okresem przejściowym. Wartości liczbowe pokazane dalej w prezentacji (np. wymiary biurka) to zalecenia ergonomiczne, a nie wymagania przepisów.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Art. 67¹⁸–67³⁴ Kodeksu pracy. Do pracy zdalnej nie można dopuścić przy pracach szczególnie niebezpiecznych.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9–11. Wartości komfortu to zalecenia (m.in. PN-EN ISO 7730), a nie wymagania przepisów — przepisy określają minimum i od 2027 r. maksimum.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Minimum: § 30 rozporządzenia o ogólnych przepisach BHP. Napoje: rozporządzenie RM z 28.05.1996 (powyżej 28°C w pomieszczeniu, 25°C na zewnątrz). Nowy § 30a (Dz.U. 2026 poz. 927, wchodzi w życie 11.01.2027): powyżej 28°C środki techniczne (np. klimatyzacja) lub organizacyjne (przerwy, krótszy czas pracy), granica 35°C wewnątrz i 32°C przy ciężkiej pracy na zewnątrz. Sprawdź ostateczny tekst rozporządzenia przed lekcją.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13–14.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15–16. Pierwotne 50–70% zastąpione częściej podawanym zakresem 40–60%. Przepisy nie podają wartości wilgotności dla biur — to zalecenia. Mokre ręczniki na kaloryferach odradzamy ze względu na pleśń.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§ 19–20 rozporządzenia w sprawie ogólnych przepisów BHP. Dawna zasada „6 m² i 3,3 m na stanowisko z monitorem” pochodziła ze starszych wytycznych i nie jest dziś wymaganiem przepisów. Przy 2,5 m na osobę musi przypadać co najmniej 15 m³ wolnej objętości.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17–19.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20–21. Pierwotny zakres 300–700 lx zastąpiony wartością z obecnej normy. Ogólne przepisy BHP odsyłają do Polskich Norm. Natężenie można zmierzyć luksomierzem — także aplikacją w telefonie, choć mało dokładnie.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22–23. Rozporządzenie o monitorach: oświetlenie dostosowane do rodzaju pracy, ograniczające olśnienie i odbicia.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24.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Zastępuje tabelę z odwołaniem do rozporządzenia z 1989 r. i normy PN-84/N-01307 (nieaktualne). Wartości dla domu, szpitala i miasta z pierwotnej wersji dotyczyły hałasu środowiskowego, nie stanowisk pracy — pominięte. Zasada 60/60 to popularna rekomendacja, nie przepis.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26–28. Odległości 60 i 80 cm pochodzą z dawnego załącznika do rozporządzenia o monitorach — po zmianie z 2023 r. traktujemy je jako dobrą praktykę.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30. Wymiary są zaleceniami ergonomicznymi; wymagania rozporządzenia nie podają już liczb.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31–32.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33.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34–35. Rozporządzenie po zmianie z 2023 r.: podnóżek na życzenie pracownika. Dawny zakres kąta 0–25° zastąpiony częściej zalecanym 0–15°.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Nowy slajd. Biurka z regulacją elektryczną są dziś standardem w wielu firmach 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39.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40. Dawny przepis podawał 40–75 cm; nowy załącznik nie podaje liczby — 50–75 cm to typowe zalecenie dla monitorów 24–27 cali.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41. Pierwotna reguła mówiła o wysokości wielkich liter co najmniej 5,5 mm przy 60 cm i unikaniu czcionki 7 pt.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Nowy slajd — zmiana rozporządzenia z 2023 r., załącznik pkt 1.2.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42 — uzupełniony o wymagania z nowego załącznika (pkt 5).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43 i 45. Wymiary są zaleceniami ergonomicznymi, a nie wymaganiami przepisów.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44–45.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46–48. Instrukcja rozkręcania myszy kulkowej zastąpiona czyszczeniem myszy optycznej.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49–51.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52–53. Kąt prosty między ramieniem a przedramieniem jest wymieniony w nowym załączniku do rozporządzenia (pkt 4.1).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54–55.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56–57. W Polsce standardem jest QWERTY z układem „Polski (programisty)”.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58–60.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61.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62–63.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Nowy slajd porządkujący zasady przerw.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65–66.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67. Poprawiony opis przyczyn — w pierwotnej wersji przyczynę wiązano z naciskiem na dyski międzykręgowe, co dotyczy kręgosłupa, a nie nadgarstka.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68. Uproszczony i poprawiony opis objawów.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69. Usunięto listę leków (witamina B6, leki moczopędne) — decyzje o leczeniu należą do lekarza. Wykaz chorób zawodowych: przewlekłe choroby układu ruchu wywołane sposobem wykonywania pracy.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70.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71. Ćwiczenia wykonujemy powoli, bez bólu.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72–73.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74.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75–77. Poprawka: zespół de Quervaina to zapalenie pochewki ścięgnistej (tendovaginitis), a nie entezopatia, jak podawała pierwotna wersja.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78–80. Diagnozę stawia lekarz — testów nie wykonujemy sobie na siłę, przy bólu przerywamy.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81–82.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83–85. Nazwa pochodzi z The New Hacker’s Dictionary („gorilla arm”).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86–87. Bardzo szczegółowa lista objawów z pierwotnej wersji (zaburzenia przełykania, pracy serca) została skrócona — to treści medyczne wykraczające poza zakres BHP.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88.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slajdom 89–91. Wartości obciążenia według modelu K. Hansraja (2014). Pierwotne statystyki (84% młodych z bólem, „osiem kwintylionów” wiadomości) usunięte — brak wiarygodnego źródła.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92 (rehabilitacja).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93. Poprawka: autorką pojęcia jest Amerykanka Linda Stone, a nie „brytyjscy naukowcy”.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94.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95. Poprawki: limit dla kobiet w ciąży według rozporządzenia RM z 3.04.2017 (pierwotnie podano 4 godziny — przepis nieaktualny). Informacja o promieniowaniu rentgenowskim z monitorów kineskopowych usunięta — monitory CRT praktycznie zniknęły z biur, a współczesne ekrany nie emitują takiego promieniowania.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96.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97. Poprawki: zamiast nieudokumentowanego „96 na 100 osób” — ogólne sformułowanie; „syndrom Sicca” zastąpiony zespołem suchego oka; usunięto stwierdzenie o stopniowej utracie wzroku.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98. Usunięte zalecenia dla monitorów kineskopowych (85 Hz) i ćwiczenie z naciskaniem nadgarstkami na gałki oczne — ucisk na oczy jest szkodliwy.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99.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Zastępuje slajd „Cybermigrena” o efekcie paralaksy w iPhone’ach (funkcja z 2013 r.). Dziś problem dotyczy głównie gogli VR.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101. Liczba 66% pochodzi z sondażu firmy SecurEnvoy (2012), a nie z badań naukowych.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Odpowiada slajdowi 102. Dodano informację, że sama zmiana barwy ekranu („tryb nocny”) pomaga mniej niż odłożenie urządzeń.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Nowy slajd — dla technika informatyka BHP obejmuje też serwis sprzętu. Pracę przy instalacjach elektrycznych mogą wykonywać tylko osoby z uprawnieniami.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Nowy slajd.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Nowy slajd. Numer alarmowy 112; pierwsza pomoc zgodnie z wytycznymi ERC.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Nowy slajd podsumowujący. Art. 207 (pracodawca) i art. 211 (pracownik) Kodeksu pracy.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Odpowiedzi: 1) 5 minut po każdej godzinie, wliczana. 2) monitor stacjonarny lub podstawkę oraz osobną klawiaturę i mysz. 3) 500 lx. 5) gaśnicą proszkową lub CO₂, po odłączeniu zasilania.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notesSlide" Target="../notesSlides/notesSlide9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notesSlide" Target="../notesSlides/notesSlide12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3" Type="http://schemas.openxmlformats.org/officeDocument/2006/relationships/notesSlide" Target="../notesSlides/notesSlide16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3" Type="http://schemas.openxmlformats.org/officeDocument/2006/relationships/notesSlide" Target="../notesSlides/notesSlide18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3" Type="http://schemas.openxmlformats.org/officeDocument/2006/relationships/notesSlide" Target="../notesSlides/notesSlide20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3" Type="http://schemas.openxmlformats.org/officeDocument/2006/relationships/notesSlide" Target="../notesSlides/notesSlide21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3" Type="http://schemas.openxmlformats.org/officeDocument/2006/relationships/notesSlide" Target="../notesSlides/notesSlide22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Relationship Id="rId3" Type="http://schemas.openxmlformats.org/officeDocument/2006/relationships/notesSlide" Target="../notesSlides/notesSlide24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3" Type="http://schemas.openxmlformats.org/officeDocument/2006/relationships/notesSlide" Target="../notesSlides/notesSlide25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3" Type="http://schemas.openxmlformats.org/officeDocument/2006/relationships/notesSlide" Target="../notesSlides/notesSlide26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notesSlide" Target="../notesSlides/notesSlide27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3" Type="http://schemas.openxmlformats.org/officeDocument/2006/relationships/notesSlide" Target="../notesSlides/notesSlide28.xml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9.xml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Relationship Id="rId3" Type="http://schemas.openxmlformats.org/officeDocument/2006/relationships/image" Target="../media/image21.png"/><Relationship Id="rId4" Type="http://schemas.openxmlformats.org/officeDocument/2006/relationships/notesSlide" Target="../notesSlides/notesSlide30.xml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Relationship Id="rId3" Type="http://schemas.openxmlformats.org/officeDocument/2006/relationships/notesSlide" Target="../notesSlides/notesSlide31.xml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2.xml"/></Relationships>
</file>

<file path=ppt/slides/_rels/slide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3.xml"/></Relationships>
</file>

<file path=ppt/slides/_rels/slide3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Relationship Id="rId4" Type="http://schemas.openxmlformats.org/officeDocument/2006/relationships/notesSlide" Target="../notesSlides/notesSlide34.xml"/></Relationships>
</file>

<file path=ppt/slides/_rels/slide3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5.xml"/></Relationships>
</file>

<file path=ppt/slides/_rels/slide4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openxmlformats.org/officeDocument/2006/relationships/notesSlide" Target="../notesSlides/notesSlide36.xml"/></Relationships>
</file>

<file path=ppt/slides/_rels/slide4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Relationship Id="rId4" Type="http://schemas.openxmlformats.org/officeDocument/2006/relationships/notesSlide" Target="../notesSlides/notesSlide37.xml"/></Relationships>
</file>

<file path=ppt/slides/_rels/slide4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8.xml"/></Relationships>
</file>

<file path=ppt/slides/_rels/slide4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Relationship Id="rId4" Type="http://schemas.openxmlformats.org/officeDocument/2006/relationships/notesSlide" Target="../notesSlides/notesSlide39.xml"/></Relationships>
</file>

<file path=ppt/slides/_rels/slide4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png"/><Relationship Id="rId3" Type="http://schemas.openxmlformats.org/officeDocument/2006/relationships/notesSlide" Target="../notesSlides/notesSlide40.xml"/></Relationships>
</file>

<file path=ppt/slides/_rels/slide4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1.xml"/></Relationships>
</file>

<file path=ppt/slides/_rels/slide4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2.xml"/></Relationships>
</file>

<file path=ppt/slides/_rels/slide4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3.xml"/></Relationships>
</file>

<file path=ppt/slides/_rels/slide4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Relationship Id="rId3" Type="http://schemas.openxmlformats.org/officeDocument/2006/relationships/notesSlide" Target="../notesSlides/notesSlide44.xml"/></Relationships>
</file>

<file path=ppt/slides/_rels/slide5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5.xml"/></Relationships>
</file>

<file path=ppt/slides/_rels/slide5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6.xml"/></Relationships>
</file>

<file path=ppt/slides/_rels/slide5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7.xml"/></Relationships>
</file>

<file path=ppt/slides/_rels/slide5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notesSlide" Target="../notesSlides/notesSlide48.xml"/></Relationships>
</file>

<file path=ppt/slides/_rels/slide5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9.xml"/></Relationships>
</file>

<file path=ppt/slides/_rels/slide5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0.xml"/></Relationships>
</file>

<file path=ppt/slides/_rels/slide5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png"/><Relationship Id="rId3" Type="http://schemas.openxmlformats.org/officeDocument/2006/relationships/notesSlide" Target="../notesSlides/notesSlide51.xml"/></Relationships>
</file>

<file path=ppt/slides/_rels/slide5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2.xml"/></Relationships>
</file>

<file path=ppt/slides/_rels/slide5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png"/><Relationship Id="rId3" Type="http://schemas.openxmlformats.org/officeDocument/2006/relationships/notesSlide" Target="../notesSlides/notesSlide53.xml"/></Relationships>
</file>

<file path=ppt/slides/_rels/slide5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png"/><Relationship Id="rId3" Type="http://schemas.openxmlformats.org/officeDocument/2006/relationships/image" Target="../media/image40.png"/><Relationship Id="rId4" Type="http://schemas.openxmlformats.org/officeDocument/2006/relationships/notesSlide" Target="../notesSlides/notesSlide54.xml"/></Relationships>
</file>

<file path=ppt/slides/_rels/slide6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5.xml"/></Relationships>
</file>

<file path=ppt/slides/_rels/slide6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6.xml"/></Relationships>
</file>

<file path=ppt/slides/_rels/slide6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png"/><Relationship Id="rId3" Type="http://schemas.openxmlformats.org/officeDocument/2006/relationships/image" Target="../media/image42.png"/><Relationship Id="rId4" Type="http://schemas.openxmlformats.org/officeDocument/2006/relationships/image" Target="../media/image43.png"/><Relationship Id="rId5" Type="http://schemas.openxmlformats.org/officeDocument/2006/relationships/image" Target="../media/image44.png"/><Relationship Id="rId6" Type="http://schemas.openxmlformats.org/officeDocument/2006/relationships/image" Target="../media/image45.png"/><Relationship Id="rId7" Type="http://schemas.openxmlformats.org/officeDocument/2006/relationships/notesSlide" Target="../notesSlides/notesSlide57.xml"/></Relationships>
</file>

<file path=ppt/slides/_rels/slide6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Relationship Id="rId3" Type="http://schemas.openxmlformats.org/officeDocument/2006/relationships/image" Target="../media/image47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Relationship Id="rId6" Type="http://schemas.openxmlformats.org/officeDocument/2006/relationships/notesSlide" Target="../notesSlides/notesSlide58.xml"/></Relationships>
</file>

<file path=ppt/slides/_rels/slide6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9.xml"/></Relationships>
</file>

<file path=ppt/slides/_rels/slide6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0.png"/><Relationship Id="rId3" Type="http://schemas.openxmlformats.org/officeDocument/2006/relationships/image" Target="../media/image51.png"/><Relationship Id="rId4" Type="http://schemas.openxmlformats.org/officeDocument/2006/relationships/notesSlide" Target="../notesSlides/notesSlide60.xml"/></Relationships>
</file>

<file path=ppt/slides/_rels/slide6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1.xml"/></Relationships>
</file>

<file path=ppt/slides/_rels/slide6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2.xml"/></Relationships>
</file>

<file path=ppt/slides/_rels/slide6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3.xml"/></Relationships>
</file>

<file path=ppt/slides/_rels/slide6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4.xml"/></Relationships>
</file>

<file path=ppt/slides/_rels/slide7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5.xml"/></Relationships>
</file>

<file path=ppt/slides/_rels/slide7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6.xml"/></Relationships>
</file>

<file path=ppt/slides/_rels/slide7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7.xml"/></Relationships>
</file>

<file path=ppt/slides/_rels/slide7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8.xml"/></Relationships>
</file>

<file path=ppt/slides/_rels/slide7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2.png"/><Relationship Id="rId3" Type="http://schemas.openxmlformats.org/officeDocument/2006/relationships/image" Target="../media/image53.png"/><Relationship Id="rId4" Type="http://schemas.openxmlformats.org/officeDocument/2006/relationships/notesSlide" Target="../notesSlides/notesSlide69.xml"/></Relationships>
</file>

<file path=ppt/slides/_rels/slide7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0.xml"/></Relationships>
</file>

<file path=ppt/slides/_rels/slide7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4.png"/><Relationship Id="rId3" Type="http://schemas.openxmlformats.org/officeDocument/2006/relationships/image" Target="../media/image55.png"/><Relationship Id="rId4" Type="http://schemas.openxmlformats.org/officeDocument/2006/relationships/image" Target="../media/image56.png"/><Relationship Id="rId5" Type="http://schemas.openxmlformats.org/officeDocument/2006/relationships/notesSlide" Target="../notesSlides/notesSlide71.xml"/></Relationships>
</file>

<file path=ppt/slides/_rels/slide7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2.xml"/></Relationships>
</file>

<file path=ppt/slides/_rels/slide7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Technikum · informatyk i programista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60071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BHP przy pracy z komputerem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Prawo, środowisko pracy, ergonomia stanowiska, zdrowie i bezpieczne obchodzenie się ze sprzętem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Stan prawny: październik 2026 · rozporządzenie o monitorach ekranowych po zmianach z 2023 r.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PO CO BHP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Cele BHP przy komputerze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Bezpieczeństwo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ochrona zdrowia i życia — także przed porażeniem prądem i pożarem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Komfort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stanowisko dopasowane do człowieka, a nie człowiek do stanowiska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3622"/>
            <a:ext cx="52070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Wydajność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435052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mniej zmęczenia i błędów, lepsza koncentracja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3622"/>
            <a:ext cx="52070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Mniej problemów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435052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mniej zwolnień lekarskich, dolegliwości i wypadków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Wprowadzenie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WPROWADZENIE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Większość pracy biurowej to praca przy komputerze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6195020" cy="1137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40"/>
              </a:lnSpc>
            </a:pPr>
            <a:r>
              <a:rPr sz="1600" b="0" i="0" u="none">
                <a:solidFill>
                  <a:srgbClr val="38445A"/>
                </a:solidFill>
                <a:latin typeface="Arial"/>
              </a:rPr>
              <a:t>Typowe stanowisko pracy biurowej to biurko z komputerem. Pracownik biurowy, programista czy administrator spędza na siedząco większą część dnia — w pracy, a potem jeszcze przed ekranem w domu.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2943721"/>
            <a:ext cx="1778000" cy="203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30127" y="5026521"/>
            <a:ext cx="781447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siedzenie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4080" y="3896221"/>
            <a:ext cx="304800" cy="2540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2161" y="2943721"/>
            <a:ext cx="1778000" cy="2032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84723" y="5026521"/>
            <a:ext cx="1450975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stanie przy biurku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3441" y="3896221"/>
            <a:ext cx="304800" cy="25400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1522" y="2943721"/>
            <a:ext cx="1778000" cy="203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76801" y="5026521"/>
            <a:ext cx="845443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chodzenie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274520" y="1653480"/>
            <a:ext cx="4104680" cy="1267222"/>
          </a:xfrm>
          <a:prstGeom prst="roundRect">
            <a:avLst>
              <a:gd name="adj" fmla="val 601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7274520" y="1653480"/>
            <a:ext cx="50800" cy="1267222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Wniosek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28520" y="2021780"/>
            <a:ext cx="368558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Pozycja siedząca nie jest naturalna dla człowieka. Najlepiej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mieszać style pracy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: siedzenie, stanie, chodzenie.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Wprowadzenie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WPROWADZENIE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Dlaczego siedzenie męczy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333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większe obciążenie kręgosłupa i mięśni grzbietu niż w pozycji stojącej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długotrwała,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statyczna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pozycja wymuszona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rosnąca intensywność pracy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brak przerw i ruchu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484070" y="1837630"/>
            <a:ext cx="372368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Najlepsze rozwiązanie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84070" y="2144911"/>
            <a:ext cx="372368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zmieniać pozycję: wstawać, chodzić podczas rozmów telefonicznych, korzystać z biurka z regulacją wysokości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Wprowadzenie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WPROWADZENIE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Dlaczego trzeba znać zasady BHP?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Mniej szkód dla zdrowia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praca powoduje możliwie najmniejsze negatywne skutki zdrowotne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Proste sposoby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wiele dolegliwości można uniknąć ustawieniem krzesła, monitora i przerwami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362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Wydajność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435052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wygodne stanowisko to szybsza i dokładniejsza praca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362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Twoje prawa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435052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warto wiedzieć, czego można wymagać od pracodawcy — np. przerw, badań i okularów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Wprowadzenie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EF2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267593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Część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3069630"/>
            <a:ext cx="10604500" cy="6146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4840"/>
              </a:lnSpc>
            </a:pPr>
            <a:r>
              <a:rPr sz="4400" b="1" i="0" u="none">
                <a:solidFill>
                  <a:srgbClr val="142033"/>
                </a:solidFill>
                <a:latin typeface="Arial"/>
              </a:rPr>
              <a:t>Przepisy w 2026 roku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862090"/>
            <a:ext cx="10604500" cy="319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520"/>
              </a:lnSpc>
            </a:pPr>
            <a:r>
              <a:rPr sz="1800" b="0" i="0" u="none">
                <a:solidFill>
                  <a:srgbClr val="38445A"/>
                </a:solidFill>
                <a:latin typeface="Arial"/>
              </a:rPr>
              <a:t>Co mówi prawo o pracy przy komputerze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PODSTAWY PRAWNE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Najważniejsze przepisy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298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649192"/>
                <a:gridCol w="5917208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Akt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F7A3A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Czego dotyczy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F7A3A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Kodeks pracy, dział 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obowiązki pracodawcy i pracownika w zakresie BHP, szkolenia, ocena ryzyka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Rozporządzenie MPiPS z 1.12.1998 (zm. 18.10.2023, Dz.U. 2023 poz. 2367)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stanowiska z monitorami ekranowymi — przerwy, badania oczu, wyposażenie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Rozporządzenie MPiPS z 26.09.1997 — ogólne przepisy BHP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pomieszczenia, temperatura, wentylacja, oświetlenie, hałas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Rozporządzenie RM z 3.04.2017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prace wzbronione kobietom w ciąży i karmiącym — także praca przy monitorze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Kodeks pracy, art. 67¹⁸ i nast. (od 7.04.2023)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praca zdalna, także BHP w domu pracownika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Rozporządzenie MRPiPS z 9.07.2026 (Dz.U. 2026 poz. 927)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maksymalna temperatura w pracy — od 11 stycznia 2027 r.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Przepisy w 2026 roku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ROZPORZĄDZENIE O MONITORACH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Kogo chronią przepisy o monitorach ekranowych?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Pracownik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7498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osoba, która używa monitora ekranowego w pracy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co najmniej przez połowę dobowego wymiaru czasu pracy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(np. 4 z 8 godzin)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2800" y="3227983"/>
            <a:ext cx="51689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Laptop używany na stanowisku przez co najmniej połowę czasu pracy też jest objęty przepisami — wtedy potrzebne są dodatkowe akcesoria.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77000" y="1653480"/>
            <a:ext cx="4940300" cy="177522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przerwa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5 minut po każdej godzinie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pracy przy monitorze (wliczana do czasu pracy) lub przeplatanie z inną pracą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profilaktyczne badania wzroku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okulary lub soczewki kontaktowe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korygujące wzrok, jeśli lekarz stwierdzi taką potrzebę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ocena ryzyka zawodowego stanowiska i szkolenie BHP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Przepisy w 2026 roku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ROZPORZĄDZENIE O MONITORACH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zmieniło się od 17 listopada 2023 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15541"/>
          </a:xfrm>
          <a:prstGeom prst="roundRect">
            <a:avLst>
              <a:gd name="adj" fmla="val 77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Laptopy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przy pracy na laptopie co najmniej pół dnia: monitor stacjonarny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lub podstawka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oraz osobna klawiatura i mysz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15541"/>
          </a:xfrm>
          <a:prstGeom prst="roundRect">
            <a:avLst>
              <a:gd name="adj" fmla="val 77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Soczewki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pracodawca zapewnia okulary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lub soczewki kontaktowe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jeśli zaleci je lekarz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15541"/>
          </a:xfrm>
          <a:prstGeom prst="roundRect">
            <a:avLst>
              <a:gd name="adj" fmla="val 77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Krzesło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podstawa co najmniej pięciopodporowa z kółkami, obrót o 360°, regulowane podłokietniki i oparcie lędźwiowe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121422"/>
            <a:ext cx="3420566" cy="1315541"/>
          </a:xfrm>
          <a:prstGeom prst="roundRect">
            <a:avLst>
              <a:gd name="adj" fmla="val 77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3055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Monitor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612852"/>
            <a:ext cx="3039566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górna krawędź ekranu na wysokości oczu, regulacja jasności i kontrastu, możliwość pochylenia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3121422"/>
            <a:ext cx="3420566" cy="1315541"/>
          </a:xfrm>
          <a:prstGeom prst="roundRect">
            <a:avLst>
              <a:gd name="adj" fmla="val 77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3055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Mniej liczb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612852"/>
            <a:ext cx="3039566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 załącznika zniknęła większość szczegółowych wymiarów — liczy się dopasowanie do człowieka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3121422"/>
            <a:ext cx="3420566" cy="1315541"/>
          </a:xfrm>
          <a:prstGeom prst="roundRect">
            <a:avLst>
              <a:gd name="adj" fmla="val 77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3055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Czas na zmiany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612852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stanowiska istniejące wcześniej trzeba było dostosować do 17 maja 2024 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Przepisy w 2026 roku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PRACA ZDALNA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BHP przy pracy zdalnej w domu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203299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od 7 kwietnia 2023 r. praca zdalna jest uregulowana w Kodeksie pracy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pracownik składa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oświadczenie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że miejsce pracy w domu zapewnia bezpieczne i higieniczne warunki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pracodawca przygotowuje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ocenę ryzyka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i informację o zasadach BHP dla pracy zdalnej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pracodawca zapewnia sprzęt albo wypłaca ekwiwalent za używanie własnego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516062"/>
          </a:xfrm>
          <a:prstGeom prst="roundRect">
            <a:avLst>
              <a:gd name="adj" fmla="val 502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516062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 praktyce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21780"/>
            <a:ext cx="3685580" cy="99536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Przy pracy zdalnej pracodawca nie musi dawać monitora stacjonarnego, ale zasady ergonomii są te same: podstawka pod laptop, osobna klawiatura i mysz, przerwy.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520" y="3321943"/>
            <a:ext cx="4102100" cy="2159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335220" y="3423543"/>
            <a:ext cx="758031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wys. oczu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74520" y="5633343"/>
            <a:ext cx="41427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Laptop na podstawce, osobna klawiatura i mysz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Przepisy w 2026 roku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EF2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267593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Część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3069630"/>
            <a:ext cx="10604500" cy="6146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4840"/>
              </a:lnSpc>
            </a:pPr>
            <a:r>
              <a:rPr sz="4400" b="1" i="0" u="none">
                <a:solidFill>
                  <a:srgbClr val="142033"/>
                </a:solidFill>
                <a:latin typeface="Arial"/>
              </a:rPr>
              <a:t>Środowisko pracy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862090"/>
            <a:ext cx="10604500" cy="319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520"/>
              </a:lnSpc>
            </a:pPr>
            <a:r>
              <a:rPr sz="1800" b="0" i="0" u="none">
                <a:solidFill>
                  <a:srgbClr val="38445A"/>
                </a:solidFill>
                <a:latin typeface="Arial"/>
              </a:rPr>
              <a:t>Mikroklimat, pomieszczenie, oświetlenie i hałas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ŚRODOWISKO PRACY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wpływa na osobę pracującą przy komputerze?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Mikroklimat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temperatura i ruch powietrza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Wilgotność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suche powietrze i elektrostatyka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Pomieszczenie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powierzchnia, okna, osłony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712541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289669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Oświetlenie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20397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natężenie i olśnienie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712541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289669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Hałas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20397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rozmowy, sprzęt, słuchawki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712541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289669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Rozmieszczenie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20397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odległości i dostęp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Środowisko pracy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MIKROKLIMAT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Mikroklimat wpływa na samopoczucie i wydajność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137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40"/>
              </a:lnSpc>
            </a:pPr>
            <a:r>
              <a:rPr sz="1600" b="0" i="0" u="none">
                <a:solidFill>
                  <a:srgbClr val="38445A"/>
                </a:solidFill>
                <a:latin typeface="Arial"/>
              </a:rPr>
              <a:t>Mikroklimat to temperatura, wilgotność i ruch powietrza w pomieszczeniu. Zbyt ciepło — senność i spadek koncentracji. Zbyt zimno — napięte mięśnie i przeziębienia.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248400" y="1653480"/>
          <a:ext cx="5130800" cy="100508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591520"/>
                <a:gridCol w="1539280"/>
              </a:tblGrid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Zalecana temperatura komfortu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F7A3A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°C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F7A3A"/>
                      </a:solidFill>
                    </a:lnB>
                    <a:noFill/>
                  </a:tcPr>
                </a:tc>
              </a:tr>
              <a:tr h="337145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zima (okres grzewczy)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20–24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lato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23–26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Środowisko pracy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TEMPERATURA — PRZEPISY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Ile stopni musi być w pracy?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544836"/>
          </a:xfrm>
          <a:prstGeom prst="roundRect">
            <a:avLst>
              <a:gd name="adj" fmla="val 657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≥ 18°C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pomieszczeniach biurowych i przy lekkiej pracy fizycznej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544836"/>
          </a:xfrm>
          <a:prstGeom prst="roundRect">
            <a:avLst>
              <a:gd name="adj" fmla="val 657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&gt; 28°C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345630"/>
            <a:ext cx="3039566" cy="668536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pracodawca daje napoje; od 2027 r. musi też chłodzić lub zmienić organizację pracy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544836"/>
          </a:xfrm>
          <a:prstGeom prst="roundRect">
            <a:avLst>
              <a:gd name="adj" fmla="val 657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35°C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345630"/>
            <a:ext cx="3039566" cy="668536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od 11 stycznia 2027 r. — w pomieszczeniu pracy nie wolno przekroczyć tej temperatury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452316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 innych pomieszczeniach pracy minimum to 14°C. Na zewnątrz od 2027 r. obowiązki pracodawcy zaczynają się od 25°C.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60650" y="3955157"/>
            <a:ext cx="927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14°C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29050" y="3955157"/>
            <a:ext cx="927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18°C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50050" y="3955157"/>
            <a:ext cx="927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28°C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794750" y="3955157"/>
            <a:ext cx="927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35°C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209157"/>
            <a:ext cx="10566400" cy="9525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85950" y="5212457"/>
            <a:ext cx="1308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 zimno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54350" y="5212457"/>
            <a:ext cx="1308100" cy="381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min. w innych pomieszczeniach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81550" y="5212457"/>
            <a:ext cx="1943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praca biurowa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264400" y="5212457"/>
            <a:ext cx="1943100" cy="381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napoje, od 2027 r. chłodzenie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90050" y="5212457"/>
            <a:ext cx="1397000" cy="381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 2027 r. nie wolno przekroczyć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Środowisko pracy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MIKROKLIMAT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Klimatyzacja i wietrzenie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21621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pomieszczenia najlepiej klimatyzować lub wyposażyć w wentylację mechaniczną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bez klimatyzacji wietrzyć często — co 3–4 godziny, zwłaszcza w sezonie grzewczym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unikać przeciągów — ruch powietrza przy stanowisku do ok. 0,1–0,2 m/s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klimatyzację regularnie serwisować (filtry, bakterie </a:t>
            </a:r>
            <a:r>
              <a:rPr sz="1500" b="0" i="1" u="none">
                <a:solidFill>
                  <a:srgbClr val="38445A"/>
                </a:solidFill>
                <a:latin typeface="Arial"/>
              </a:rPr>
              <a:t>Legionella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516062"/>
          </a:xfrm>
          <a:prstGeom prst="roundRect">
            <a:avLst>
              <a:gd name="adj" fmla="val 502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516062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Dobra praktyka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21780"/>
            <a:ext cx="3685580" cy="99536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Różnica między temperaturą w biurze a na zewnątrz latem nie powinna być zbyt duża — nawiew zimnego powietrza prosto na pracownika sprzyja przeziębieniom.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Środowisko pracy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WILGOTNOŚĆ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Wilgotność powietrza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2573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zalecana wilgotność względna ok.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40–60%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zimą przy centralnym ogrzewaniu spada nawet do 30% i poniżej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suche powietrze: podrażnione oczy i śluzówki, elektryzowanie się ubrań i sprzętu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484070" y="1837630"/>
            <a:ext cx="372368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Jak nawilżyć?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84070" y="2144911"/>
            <a:ext cx="372368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nawilżacz powietrza, parowniki na kaloryferach, rośliny; wietrzenie nie podnosi wilgotności zimą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Środowisko pracy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POMIESZCZENIE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Ile miejsca na jednego pracownika?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2 m²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wolnej powierzchni podłogi na pracownika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13 m³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wolnej objętości pomieszczenia na pracownika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3 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wysokość pomieszczenia (2,5 m, gdy pracują w nim najwyżej 4 osoby)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229471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To wartości minimalne z ogólnych przepisów BHP. Wolna powierzchnia to podłoga niezajęta przez meble i sprzęt.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Środowisko pracy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POMIESZCZENIE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Okna, żaluzje i rośliny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6097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najwygodniejsze są okna od strony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północnej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— światło jest równe przez cały dzień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przy innych kierunkach: żaluzje, rolety lub pionowe zasłony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osłony ograniczają nagrzewanie pomieszczenia i sprzętu przez słońce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eliminują olśnienie i odbicia od jasnych płaszczyzn okien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018381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Ciekawostka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21780"/>
            <a:ext cx="368558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Rośliny poprawiają samopoczucie i trochę nawilżają powietrze, ale nie zastąpią żaluzji.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520" y="2824262"/>
            <a:ext cx="4102100" cy="2476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144720" y="3522762"/>
            <a:ext cx="523875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≥ 1 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814520" y="2849662"/>
            <a:ext cx="1164431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9A6A08"/>
                </a:solidFill>
                <a:latin typeface="Arial"/>
              </a:rPr>
              <a:t>światło dzienne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274520" y="5453162"/>
            <a:ext cx="41427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Rzut z góry: ekran bokiem do okna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Środowisko pracy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OŚWIETLENIE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Ile światła potrzeba przy komputerze?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500 lx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 stanowisku przy pisaniu, czytaniu i pracy z komputerem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UGR ≤ 19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345630"/>
            <a:ext cx="3039566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ograniczenie olśnienia od opraw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Ra ≥ 80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dobre oddawanie barw przez źródło światła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229471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Wymagania podaje norma PN-EN 12464-1:2022 (oświetlenie miejsc pracy we wnętrzach). Otoczenie stanowiska może być ciemniejsze — zwykle co najmniej 300 lx.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Środowisko pracy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OŚWIETLENIE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Oświetlenie ogólne i miejscowe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21621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podstawą jest oświetlenie ogólne — oprawy z rastrem lub dyfuzorem, które nie oślepiają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lampka na biurku jako uzupełnienie, skierowana na dokumenty, nie na ekran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w polu widzenia nie powinno być źródeł światła jaśniejszych od monitora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światło LED bez migotania i o barwie neutralnej lub ciepłej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267222"/>
          </a:xfrm>
          <a:prstGeom prst="roundRect">
            <a:avLst>
              <a:gd name="adj" fmla="val 601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267222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Uwaga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21780"/>
            <a:ext cx="368558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Praca przy samym ekranie w ciemnym pokoju męczy oczy — duży kontrast między ekranem a otoczeniem.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520" y="3073102"/>
            <a:ext cx="4102100" cy="2413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85720" y="3225502"/>
            <a:ext cx="129172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oprawa z rastrem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27020" y="4978102"/>
            <a:ext cx="161329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9A6A08"/>
                </a:solidFill>
                <a:latin typeface="Arial"/>
              </a:rPr>
              <a:t>lampka → dokumenty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274520" y="5638502"/>
            <a:ext cx="41427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Odbicie oprawy w ekranie trafia w blat, nie w oczy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Środowisko pracy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HAŁAS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Skąd bierze się hałas przy komputerze?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Otoczenie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rozmowy w open space, telefony, drukarki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Sprzęt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wentylatory komputerów i serwerów, zasilacze, dyski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712541"/>
            <a:ext cx="52070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2896691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Muzyka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203972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zbyt głośna muzyka w pracy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712541"/>
            <a:ext cx="52070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2896691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Słuchawki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203972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długie słuchanie dousznych słuchawek na dużej głośności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Środowisko pracy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HAŁAS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Dopuszczalny hałas w pracy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283200"/>
                <a:gridCol w="1901924"/>
                <a:gridCol w="3381276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Sytuacja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F7A3A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Wartość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F7A3A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Podstawa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F7A3A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najwyższe dopuszczalne natężenie (NDN) — 8 godzin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85 dB(A)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rozporządzenie MRPiPS z 12.06.2018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biura, pomieszczenia administracyjne, prace koncepcyjne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55 dB(A)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PN-N-01307:1994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sekretariaty, biura obsługi klienta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65 dB(A)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PN-N-01307:1994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kobiety w ciąży (8 godzin)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65 dB(A)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rozporządzenie RM z 3.04.2017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507284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507284"/>
            <a:ext cx="50800" cy="769541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65968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Słuchawki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875584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Zasada 60/60 dla słuchawek: najwyżej ok. 60% głośności i przerwa co około 60 minut.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530824"/>
            <a:ext cx="10566400" cy="1206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082006" y="5788124"/>
            <a:ext cx="522288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30 dB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41934" y="6001445"/>
            <a:ext cx="402431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szept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25256" y="5788124"/>
            <a:ext cx="522288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55 dB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97884" y="6001445"/>
            <a:ext cx="377031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biuro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82556" y="5788124"/>
            <a:ext cx="522288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8A5A12"/>
                </a:solidFill>
                <a:latin typeface="Arial"/>
              </a:rPr>
              <a:t>65 dB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48685" y="6001445"/>
            <a:ext cx="119003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sekretariat, ciąża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997156" y="5788124"/>
            <a:ext cx="522288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C2410C"/>
                </a:solidFill>
                <a:latin typeface="Arial"/>
              </a:rPr>
              <a:t>85 dB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896251" y="6001445"/>
            <a:ext cx="723999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NDN (8 h)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817100" y="5788124"/>
            <a:ext cx="13081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r">
              <a:lnSpc>
                <a:spcPts val="1440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głośniej →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Środowisko pracy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ROZMIESZCZENIE STANOWISK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Odległości między stanowiskami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6097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między sąsiednimi monitorami co najmniej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60 cm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między tyłem monitora a głową osoby obok co najmniej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80 cm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najlepiej ustawiać monitory tyłem do siebie albo przegradzać stanowiska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każdy pracownik musi mieć swobodne dojście do stanowiska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3415605"/>
            <a:ext cx="615692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22350" y="3599755"/>
            <a:ext cx="577592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Podłoga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2350" y="3907036"/>
            <a:ext cx="577592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gładka, ale nie śliska, bez szczelin; w pracowniach komputerowych najlepiej antyelektrostatyczna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520" y="1653480"/>
            <a:ext cx="4064000" cy="374650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7973020" y="3964880"/>
            <a:ext cx="1587500" cy="198041"/>
          </a:xfrm>
          <a:prstGeom prst="roundRect">
            <a:avLst>
              <a:gd name="adj" fmla="val 19238"/>
            </a:avLst>
          </a:prstGeom>
          <a:solidFill>
            <a:srgbClr val="E8D3B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953970" y="3964880"/>
            <a:ext cx="16256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300" b="1" i="0" u="none">
                <a:solidFill>
                  <a:srgbClr val="1F7A3A"/>
                </a:solidFill>
                <a:latin typeface="Arial"/>
              </a:rPr>
              <a:t>≥ 60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25720" y="2688530"/>
            <a:ext cx="8636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F7A3A"/>
                </a:solidFill>
                <a:latin typeface="Arial"/>
              </a:rPr>
              <a:t>≥ 80 cm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07870" y="2326580"/>
            <a:ext cx="11303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40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wolne dojście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401520" y="3558480"/>
            <a:ext cx="2921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862020" y="3558480"/>
            <a:ext cx="2921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862020" y="2898080"/>
            <a:ext cx="2921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C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274520" y="5514280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905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503120" y="5501580"/>
            <a:ext cx="105459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ekran monitora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672016" y="5514280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E8D3B0"/>
          </a:solidFill>
          <a:ln w="19050">
            <a:solidFill>
              <a:srgbClr val="B08A55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900616" y="5501580"/>
            <a:ext cx="74126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blat biurka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Środowisko pracy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EF2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267593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Część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3069630"/>
            <a:ext cx="10604500" cy="6146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4840"/>
              </a:lnSpc>
            </a:pPr>
            <a:r>
              <a:rPr sz="4400" b="1" i="0" u="none">
                <a:solidFill>
                  <a:srgbClr val="142033"/>
                </a:solidFill>
                <a:latin typeface="Arial"/>
              </a:rPr>
              <a:t>Meble i wyposażenie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862090"/>
            <a:ext cx="10604500" cy="319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520"/>
              </a:lnSpc>
            </a:pPr>
            <a:r>
              <a:rPr sz="1800" b="0" i="0" u="none">
                <a:solidFill>
                  <a:srgbClr val="38445A"/>
                </a:solidFill>
                <a:latin typeface="Arial"/>
              </a:rPr>
              <a:t>Biurko, pole widzenia, podnóżek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BIURKO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Jakie biurko do komputera?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133905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078460"/>
                <a:gridCol w="2052340"/>
              </a:tblGrid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Wymiar (zalecenie)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F7A3A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Wartość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F7A3A"/>
                      </a:solidFill>
                    </a:lnB>
                    <a:noFill/>
                  </a:tcPr>
                </a:tc>
              </a:tr>
              <a:tr h="337145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głębokość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80–90 cm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szerokość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120–160 cm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wysokość stała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68–76 cm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122712"/>
            <a:ext cx="51689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Blat musi pomieścić monitor, klawiaturę, mysz i dokumenty. Przed klawiaturą zostaw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5–10 cm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na oparcie dłoni.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3747393"/>
            <a:ext cx="5130800" cy="1097062"/>
          </a:xfrm>
          <a:prstGeom prst="roundRect">
            <a:avLst>
              <a:gd name="adj" fmla="val 9261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3893443"/>
            <a:ext cx="48006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Wymaganie z 2023 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96950" y="4200723"/>
            <a:ext cx="48006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stół umożliwia różne ustawienie monitora i klawiatury, ma przestrzeń na nogi i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matowy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blat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12800" y="4971455"/>
            <a:ext cx="5130800" cy="718741"/>
          </a:xfrm>
          <a:prstGeom prst="roundRect">
            <a:avLst>
              <a:gd name="adj" fmla="val 10601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2800" y="4971455"/>
            <a:ext cx="50800" cy="718741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1400" y="5098455"/>
            <a:ext cx="4762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Zasada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1400" y="5314355"/>
            <a:ext cx="4762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Im więcej wolnego miejsca na blacie, tym lepiej.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653480"/>
            <a:ext cx="5130800" cy="4127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88150" y="4961830"/>
            <a:ext cx="13081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r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120–160 cm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20350" y="4041080"/>
            <a:ext cx="9271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80–90 cm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61100" y="3425130"/>
            <a:ext cx="9271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r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68–76 cm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94600" y="3596580"/>
            <a:ext cx="723900" cy="198041"/>
          </a:xfrm>
          <a:prstGeom prst="roundRect">
            <a:avLst>
              <a:gd name="adj" fmla="val 19238"/>
            </a:avLst>
          </a:prstGeom>
          <a:solidFill>
            <a:srgbClr val="FCFCF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556500" y="3596580"/>
            <a:ext cx="7620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r">
              <a:lnSpc>
                <a:spcPts val="1560"/>
              </a:lnSpc>
            </a:pPr>
            <a:r>
              <a:rPr sz="1300" b="1" i="0" u="none">
                <a:solidFill>
                  <a:srgbClr val="8A5A12"/>
                </a:solidFill>
                <a:latin typeface="Arial"/>
              </a:rPr>
              <a:t>5–10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Meble i wyposażenie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BIURKO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Blat, uchwyt na dokumenty i półka na klawiaturę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Blat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jasny, matowy lub półmatowy — ogranicza olśnienia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Uchwyt na dokumenty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obok monitora, na wysokości oczu; regulowany (na życzenie pracownika)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Półka na klawiaturę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dość szeroka na klawiaturę i mysz, z ok. 10 cm miejsca na nadgarstki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Meble i wyposażenie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ERGONOMIA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Pole optymalnego widzenia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Pole optymalnego widzenia to obszar, na który patrzymy najczęściej. Tworzy stożek o kącie ok.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30°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, którego oś jest skierowana ok.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15° w dół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od poziomej linii oczu.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2605980"/>
            <a:ext cx="51689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W tym polu ustawiamy ekran monitora i uchwyt na dokumenty.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653480"/>
            <a:ext cx="5130800" cy="3810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445500" y="2758380"/>
            <a:ext cx="546100" cy="228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15°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080500" y="2986980"/>
            <a:ext cx="546100" cy="228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30°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99400" y="2453580"/>
            <a:ext cx="20701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linia oczu (poziom)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051800" y="3844230"/>
            <a:ext cx="1244600" cy="3657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r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uchwyt na dokumenty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883900" y="3082230"/>
            <a:ext cx="533400" cy="1828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4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ekran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Meble i wyposażenie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ERGONOMIA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Swoboda ruchów i podnóżek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8859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pod biurkiem musi być wolna przestrzeń na nogi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nie stawiamy tam komputera, kartonów, kosza ani listew zasilających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1" i="0" u="none">
                <a:solidFill>
                  <a:srgbClr val="38445A"/>
                </a:solidFill>
                <a:latin typeface="Arial"/>
              </a:rPr>
              <a:t>podnóżek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— na życzenie pracownika, gdy stopy nie opierają się płasko o podłogę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podnóżek: ok. 30 × 40 cm, regulowany kąt 0–15°, powierzchnia antypoślizgowa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3691830"/>
            <a:ext cx="615692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691830"/>
            <a:ext cx="50800" cy="1018381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844230"/>
            <a:ext cx="57378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Wskazówka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060130"/>
            <a:ext cx="573782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Podnóżek jest rozwiązaniem doraźnym — lepsze jest biurko z regulacją wysokości.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520" y="1653480"/>
            <a:ext cx="4102100" cy="2984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081220" y="4129980"/>
            <a:ext cx="736600" cy="228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0–15°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878020" y="3240980"/>
            <a:ext cx="1181100" cy="5485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40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wolna przestrzeń na nogi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274520" y="4803080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9050">
            <a:solidFill>
              <a:srgbClr val="8A5A12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7503120" y="4790380"/>
            <a:ext cx="302865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podnóżek — stopy oparte całą powierzchnią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Meble i wyposażenie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NOWE STANDARDY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Biurko z regulacją wysokości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6097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pozwala pracować na zmianę na siedząco i na stojąco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zalecana zmiana pozycji co 30–60 minut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przy pracy na stojąco: monitor nadal na wysokości oczu, łokcie pod kątem prostym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mata pod stopy zmniejsza zmęczenie nóg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3415605"/>
            <a:ext cx="615692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22350" y="3599755"/>
            <a:ext cx="577592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Uwaga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2350" y="3907036"/>
            <a:ext cx="577592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stanie przez cały dzień też szkodzi — liczy się zmiana pozycji, a nie zastąpienie siedzenia staniem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520" y="1653480"/>
            <a:ext cx="4102100" cy="3556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255470" y="5120580"/>
            <a:ext cx="1943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na siedząco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52570" y="5120580"/>
            <a:ext cx="1943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na stojąco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274520" y="5577780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503120" y="5565080"/>
            <a:ext cx="176619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regulacja wysokości blatu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383613" y="5577780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9050">
            <a:solidFill>
              <a:srgbClr val="8A5A12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612213" y="5565080"/>
            <a:ext cx="108019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mata pod stopy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Meble i wyposażenie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EF2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267593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Część 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3069630"/>
            <a:ext cx="10604500" cy="6146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4840"/>
              </a:lnSpc>
            </a:pPr>
            <a:r>
              <a:rPr sz="4400" b="1" i="0" u="none">
                <a:solidFill>
                  <a:srgbClr val="142033"/>
                </a:solidFill>
                <a:latin typeface="Arial"/>
              </a:rPr>
              <a:t>Organizacja stanowiska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862090"/>
            <a:ext cx="10604500" cy="319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520"/>
              </a:lnSpc>
            </a:pPr>
            <a:r>
              <a:rPr sz="1800" b="0" i="0" u="none">
                <a:solidFill>
                  <a:srgbClr val="38445A"/>
                </a:solidFill>
                <a:latin typeface="Arial"/>
              </a:rPr>
              <a:t>Monitor, laptop, krzesło, mysz i klawiatura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MONITOR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Gdzie postawić monitor?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6097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tak, aby nie odbijało się w nim światło z okien ani lamp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nie na tle okna, nie naprzeciw okna i nie na tle jaskrawych przedmiotów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najlepiej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bokiem do okna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, co najmniej 1 m od niego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tło za monitorem ani zbyt jasne, ani zbyt ciemne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653480"/>
            <a:ext cx="2895600" cy="1828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321800" y="2156520"/>
            <a:ext cx="209550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Dobrze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21800" y="2385120"/>
            <a:ext cx="2095500" cy="5941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bokiem do okna, co najmniej 1 m od niego — światło pada z boku, równolegle do ekranu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3634680"/>
            <a:ext cx="2413000" cy="1524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248400" y="5209480"/>
            <a:ext cx="251460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C2410C"/>
                </a:solidFill>
                <a:latin typeface="Arial"/>
              </a:rPr>
              <a:t>Źle: tyłem do okna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48400" y="5438080"/>
            <a:ext cx="25146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okno za monitorem świeci prosto w oczy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2700" y="3634680"/>
            <a:ext cx="2413000" cy="1524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902700" y="5209480"/>
            <a:ext cx="251460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C2410C"/>
                </a:solidFill>
                <a:latin typeface="Arial"/>
              </a:rPr>
              <a:t>Źle: przodem do okna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902700" y="5438080"/>
            <a:ext cx="25146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światło odbija się w ekranie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MONITOR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Odległość i wysokość ekranu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50–75 cm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od oczu do ekranu — mniej więcej na wyciągnięcie ręki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oczy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górna krawędź ekranu na wysokości oczu (wymóg z 2023 r.)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na wprost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345630"/>
            <a:ext cx="3039566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monitor przed pracownikiem, nie z boku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229471"/>
            <a:ext cx="6350000" cy="2540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384550" y="3483471"/>
            <a:ext cx="1270000" cy="215900"/>
          </a:xfrm>
          <a:prstGeom prst="rect">
            <a:avLst/>
          </a:prstGeom>
          <a:solidFill>
            <a:srgbClr val="FCFCF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3365500" y="3483471"/>
            <a:ext cx="13081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800"/>
              </a:lnSpc>
            </a:pPr>
            <a:r>
              <a:rPr sz="1500" b="1" i="0" u="none">
                <a:solidFill>
                  <a:srgbClr val="8A5F00"/>
                </a:solidFill>
                <a:latin typeface="Arial"/>
              </a:rPr>
              <a:t>50–75 cm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416800" y="3229471"/>
            <a:ext cx="40005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Ekran musi mieć regulację pochylenia, a jasność i kontrast muszą dać się łatwo ustawić. Przy dużych monitorach odsuwamy ekran dalej.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416800" y="4176613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D9A52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670800" y="4153793"/>
            <a:ext cx="1766491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odległość oczu od ekranu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416800" y="4463554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670800" y="4440734"/>
            <a:ext cx="285898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górna krawędź ekranu na wysokości oczu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416800" y="4750495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3B6FB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7670800" y="4727674"/>
            <a:ext cx="2037457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ekran lekko odchylony do tyłu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MONITOR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Czytelny tekst na ekranie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8859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znaki wyraźne i czytelne, bez migotania obrazu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tekst o wielkości odpowiadającej co najmniej 12 pt przy 100% powiększenia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na ekranach o dużej rozdzielczości używaj skalowania systemu (np. 125–150%)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wyraźne, bezszeryfowe kroje pisma i dobry kontrast tekstu z tłem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267222"/>
          </a:xfrm>
          <a:prstGeom prst="roundRect">
            <a:avLst>
              <a:gd name="adj" fmla="val 601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267222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Zasada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21780"/>
            <a:ext cx="368558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Nie zmniejszaj tekstu, żeby „zmieścić więcej” — mrużenie oczu i pochylanie się do ekranu szybko męczy.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NOWE STANDARDY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Laptop jako stanowisko pracy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21621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laptop na płaskim biurku wymusza pochyloną głowę i plecy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przy pracy co najmniej pół dnia wymagany jest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monitor stacjonarny lub podstawka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podnosząca ekran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do tego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osobna klawiatura i mysz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stacja dokująca lub jeden kabel USB-C ułatwia podłączenie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653480"/>
            <a:ext cx="3175000" cy="1841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601200" y="2162870"/>
            <a:ext cx="181610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C2410C"/>
                </a:solidFill>
                <a:latin typeface="Arial"/>
              </a:rPr>
              <a:t>Źle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0" y="2391470"/>
            <a:ext cx="1816100" cy="5941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laptop płasko na biurku — głowa i plecy pochylone nad ekranem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3647380"/>
            <a:ext cx="3175000" cy="18415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601200" y="4156770"/>
            <a:ext cx="181610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Dobrze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601200" y="4385370"/>
            <a:ext cx="1816100" cy="5941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laptop na podstawce, osobna klawiatura i mysz — głowa prosto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KRZESŁO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Krzesło według przepisów z 2023 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962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stabilne, z podstawą co najmniej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pięciopodporową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na kółkach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regulacja wysokości siedziska i kąta pochylenia oparcia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regulowane podparcie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odcinka lędźwiowego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kręgosłupa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obrót o 360° i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regulowane podłokietniki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wszystkie regulacje dostępne w pozycji siedzącej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653480"/>
            <a:ext cx="2667000" cy="4064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66150" y="4796730"/>
            <a:ext cx="317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7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24850" y="4631630"/>
            <a:ext cx="317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7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99350" y="2853630"/>
            <a:ext cx="317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7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85050" y="1913830"/>
            <a:ext cx="317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7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24850" y="3133030"/>
            <a:ext cx="317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7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23050" y="4568130"/>
            <a:ext cx="317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7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6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118600" y="2444849"/>
            <a:ext cx="279400" cy="279400"/>
          </a:xfrm>
          <a:prstGeom prst="roundRect">
            <a:avLst>
              <a:gd name="adj" fmla="val 50000"/>
            </a:avLst>
          </a:prstGeom>
          <a:solidFill>
            <a:srgbClr val="C9B0FF"/>
          </a:solidFill>
          <a:ln w="19050">
            <a:solidFill>
              <a:srgbClr val="6B4FB8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215834" y="2495649"/>
            <a:ext cx="1229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499600" y="2386509"/>
            <a:ext cx="19177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podstawa pięcioramienna na kółkach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118600" y="2955230"/>
            <a:ext cx="279400" cy="279400"/>
          </a:xfrm>
          <a:prstGeom prst="roundRect">
            <a:avLst>
              <a:gd name="adj" fmla="val 50000"/>
            </a:avLst>
          </a:prstGeom>
          <a:solidFill>
            <a:srgbClr val="9FDFAA"/>
          </a:solidFill>
          <a:ln w="19050">
            <a:solidFill>
              <a:srgbClr val="1F7A3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215834" y="3006030"/>
            <a:ext cx="1229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499600" y="2896890"/>
            <a:ext cx="19177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regulacja wysokości siedziska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118600" y="3465612"/>
            <a:ext cx="279400" cy="279400"/>
          </a:xfrm>
          <a:prstGeom prst="roundRect">
            <a:avLst>
              <a:gd name="adj" fmla="val 50000"/>
            </a:avLst>
          </a:prstGeom>
          <a:solidFill>
            <a:srgbClr val="F7C766"/>
          </a:solidFill>
          <a:ln w="19050">
            <a:solidFill>
              <a:srgbClr val="B07D1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215834" y="3516412"/>
            <a:ext cx="1229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499600" y="3407271"/>
            <a:ext cx="19177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podparcie odcinka lędźwiowego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118600" y="3917652"/>
            <a:ext cx="279400" cy="279400"/>
          </a:xfrm>
          <a:prstGeom prst="roundRect">
            <a:avLst>
              <a:gd name="adj" fmla="val 50000"/>
            </a:avLst>
          </a:prstGeom>
          <a:solidFill>
            <a:srgbClr val="9CC8FF"/>
          </a:solidFill>
          <a:ln w="19050">
            <a:solidFill>
              <a:srgbClr val="3B6FB6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9215834" y="3968452"/>
            <a:ext cx="1229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499600" y="3958332"/>
            <a:ext cx="152915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regulacja kąta oparcia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118600" y="4311352"/>
            <a:ext cx="279400" cy="279400"/>
          </a:xfrm>
          <a:prstGeom prst="roundRect">
            <a:avLst>
              <a:gd name="adj" fmla="val 50000"/>
            </a:avLst>
          </a:prstGeom>
          <a:solidFill>
            <a:srgbClr val="F5A9D0"/>
          </a:solidFill>
          <a:ln w="19050">
            <a:solidFill>
              <a:srgbClr val="B0457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9215834" y="4362152"/>
            <a:ext cx="1229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499600" y="4352032"/>
            <a:ext cx="170715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regulowane podłokietniki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118600" y="4705052"/>
            <a:ext cx="279400" cy="279400"/>
          </a:xfrm>
          <a:prstGeom prst="roundRect">
            <a:avLst>
              <a:gd name="adj" fmla="val 50000"/>
            </a:avLst>
          </a:prstGeom>
          <a:solidFill>
            <a:srgbClr val="7FE3D6"/>
          </a:solidFill>
          <a:ln w="19050">
            <a:solidFill>
              <a:srgbClr val="0F8A7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9215834" y="4755852"/>
            <a:ext cx="1229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6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499600" y="4745732"/>
            <a:ext cx="87014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obrót o 360°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KRZESŁO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Wymiary i regulacje krzesła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91532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283200"/>
                <a:gridCol w="5283200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Parametr (zalecenie)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F7A3A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Wartość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F7A3A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szerokość i głębokość siedziska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40–42 cm × 38–42 cm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oparcie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podpiera plecy co najmniej do połowy łopatek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zakres pochylenia oparcia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5° do przodu, do 30° do tyłu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odstęp podłokietników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szerszy niż tułów użytkownika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pokrycie siedziska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przepuszczające powietrze, sprężyste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825974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Za płytkie siedzisko jest niewygodne dla wysokich osób, za głębokie utrudnia siadanie i opieranie się o oparcie.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KRZESŁO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Praca siedząca to wysiłek statyczny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5335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najbardziej pracują mięśnie stabilizujące kręgosłup, ramiona i kark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długi nacisk na naczynia krwionośne zmniejsza przepływ krwi i przyspiesza zmęczenie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skutki po latach: bóle kręgosłupa i mięśni, zmiany zwyrodnieniowe, zapalenia ścięgien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484070" y="1837630"/>
            <a:ext cx="372368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Dobre krzesło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84070" y="2144911"/>
            <a:ext cx="372368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pozwala na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dynamiczne siedzenie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częstą zmianę pozycji. Przed zakupem warto je przetestować.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MYSZ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Mysz i zdrowie dłoni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333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długie, jednostajne ruchy nadwerężają dłoń, nadgarstek, ramię i bark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cała dłoń powinna leżeć wygodnie na myszy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mysz blisko klawiatury — bez sięgania w bok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1" i="0" u="none">
                <a:solidFill>
                  <a:srgbClr val="38445A"/>
                </a:solidFill>
                <a:latin typeface="Arial"/>
              </a:rPr>
              <a:t>mysz wertykalna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ustawia dłoń bokiem, w naturalnej pozycji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484070" y="1837630"/>
            <a:ext cx="372368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Czyszczenie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84070" y="2144911"/>
            <a:ext cx="372368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dzisiejsze myszy optyczne nie mają kulki — czyścimy ślizgacze, okienko sensora i obudowę (dezynfekcja przy wspólnym sprzęcie)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520" y="3174702"/>
            <a:ext cx="1905000" cy="1651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274520" y="4876502"/>
            <a:ext cx="201424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8A5F00"/>
                </a:solidFill>
                <a:latin typeface="Arial"/>
              </a:rPr>
              <a:t>Mysz klasyczna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74520" y="5098752"/>
            <a:ext cx="201424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dłoń płasko, przedramię skręcone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3060" y="3174702"/>
            <a:ext cx="1905000" cy="1651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403060" y="4876502"/>
            <a:ext cx="201424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F7A3A"/>
                </a:solidFill>
                <a:latin typeface="Arial"/>
              </a:rPr>
              <a:t>Mysz wertykalna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403060" y="5098752"/>
            <a:ext cx="201424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dłoń bokiem — pozycja naturalna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KLAWIATURA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Klawiatura na środku, przed użytkownikiem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8859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ma wpływ na wydajność, komfort i zdrowie rąk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osobny element, z matową powierzchnią i kontrastowymi znakami (wymóg z 2023 r.)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ustawiona w linii środkowej ciała — przy klawiaturze z blokiem numerycznym środek wypada na literach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klawiatury dzielone i ergonomiczne ustawiają dłonie naturalnie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267222"/>
          </a:xfrm>
          <a:prstGeom prst="roundRect">
            <a:avLst>
              <a:gd name="adj" fmla="val 601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267222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Wskazówka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21780"/>
            <a:ext cx="368558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Klawiaturę ergonomiczną warto przetestować przed zakupem — najlepiej sprawdza się u osób piszących dziesięcioma palcami.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KLAWIATURA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Prawidłowe ułożenie dłoni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59365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kąt między ramieniem a przedramieniem co najmniej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90°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przedramiona podparte na blacie lub podłokietnikach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nadgarstki proste — nie zgięte w górę ani na boki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klawiatura powyżej łokci powoduje ból ramion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nadgarstek nie opiera się o ostry kant blatu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653480"/>
            <a:ext cx="3175000" cy="177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366000" y="2186880"/>
            <a:ext cx="454025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≥ 90°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0" y="2131120"/>
            <a:ext cx="181610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Dobrze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601200" y="2359720"/>
            <a:ext cx="1816100" cy="5941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kąt w łokciu ≥ 90°, nadgarstek prosty, przedramię podparte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3583880"/>
            <a:ext cx="3175000" cy="177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601200" y="4259560"/>
            <a:ext cx="1732359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C2410C"/>
                </a:solidFill>
                <a:latin typeface="Arial"/>
              </a:rPr>
              <a:t>Źle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601200" y="4488160"/>
            <a:ext cx="173235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nadgarstek zgięty w górę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KLAWIATURA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Podkładki pod nadgarstki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21621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klawiatura ani za twarda, ani za miękka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przy wysokiej klawiaturze (powyżej ok. 3 cm) — podkładka pod nadgarstki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podkładka żelowa szerokości 5–10 cm przed klawiaturą i myszą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podkładka służy do oparcia w przerwach, nie do opierania się podczas pisania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653480"/>
            <a:ext cx="3302000" cy="177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80250" y="3279080"/>
            <a:ext cx="1054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5–10 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28200" y="2230140"/>
            <a:ext cx="168910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Klawiatura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28200" y="2458740"/>
            <a:ext cx="16891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żelowa podkładka 5–10 cm przed klawiaturą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3583880"/>
            <a:ext cx="3302000" cy="177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016750" y="5209480"/>
            <a:ext cx="1054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5–10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728200" y="4160540"/>
            <a:ext cx="168910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Mysz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728200" y="4389140"/>
            <a:ext cx="16891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podkładka z żelowym wałkiem pod nadgarstek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KLAWIATURA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Układy i kształty klawiatur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Dvorak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układ liter zaprojektowany do szybszego i wygodniejszego pisania po angielsku — najczęstsze litery w środkowym rzędzie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Colemak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nowszy układ, bliższy QWERTY — łatwiej się przestawić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3622"/>
            <a:ext cx="52070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Profilowana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435052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wygięta, z podparciem dłoni — zwiększa komfort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3622"/>
            <a:ext cx="52070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Dzielona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435052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dwie połówki rozsunięte na szerokość barków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POSTAWA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Postawa przy pracy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809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prawidłowa postawa to podstawa zdrowia przy pracy siedzącej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dobre meble pomagają, ale wiele zależy od nawyków użytkownika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liczy się technika pisania, ustawienie mebli i przyzwyczajenia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653480"/>
            <a:ext cx="2413000" cy="2489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48400" y="4218880"/>
            <a:ext cx="251460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C2410C"/>
                </a:solidFill>
                <a:latin typeface="Arial"/>
              </a:rPr>
              <a:t>Źle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48400" y="4447480"/>
            <a:ext cx="25146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plecy zgarbione, głowa wysunięta do przodu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2700" y="1653480"/>
            <a:ext cx="2413000" cy="2489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902700" y="4218880"/>
            <a:ext cx="251460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Dobrze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902700" y="4447480"/>
            <a:ext cx="25146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plecy wyprostowane i podparte, głowa prosto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POSTAWA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Zasady prawidłowej postawy (1/2)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6261100" cy="1962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głowa prosto, szyja nie jest wygięta do przodu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plecy oparte o oparcie krzesła, ramiona swobodnie opuszczone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łokcie przy tułowiu albo oparte na podłokietnikach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klawiatura nisko, nadgarstki nie są zgięte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stopy płasko na podłodze lub na podnóżku, kolana zgięte pod kątem ok. 90°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9200" y="1653480"/>
            <a:ext cx="3810000" cy="3937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839200" y="1907480"/>
            <a:ext cx="1144488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głowa prosto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775700" y="3012380"/>
            <a:ext cx="1007467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łokieć ≥ 90°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28200" y="4218880"/>
            <a:ext cx="123567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kolano ok. 90°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728200" y="4980880"/>
            <a:ext cx="1125041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stopy płasko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POSTAWA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Zasady prawidłowej postawy (2/2)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333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siedź blisko oparcia, całe stopy na podłodze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klawiatura na powierzchni, która się nie ślizga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mięśnie karku rozluźnione, broda lekko przygięta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oparcie podpiera plecy do połowy łopatek i odcinek lędźwiowy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484070" y="1837630"/>
            <a:ext cx="372368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5 min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84070" y="2345630"/>
            <a:ext cx="3723680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przerwy po każdej godzinie pracy przy monitorze — wliczanej do czasu pracy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274520" y="3127871"/>
            <a:ext cx="414278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 przerwie: wstań, rozciągnij się, popatrz w dal, rozluźnij dłonie.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PRZERWY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wykorzystać przerwy?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Co godzinę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co najmniej 5 minut przerwy od monitora — wstań i się poruszaj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Zasada 20-20-20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co 20 minut patrz przez 20 sekund na coś oddalonego o ok. 6 m (20 stóp)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362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435052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rozciąganie karku, ramion, nadgarstków i pleców, kilka głębokich oddechów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362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Zmiana zadań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435052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przeplatanie pracy przy komputerze z inną pracą też jest dozwolone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Organizacja stanowiska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EF2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267593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Część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3069630"/>
            <a:ext cx="10604500" cy="6146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4840"/>
              </a:lnSpc>
            </a:pPr>
            <a:r>
              <a:rPr sz="4400" b="1" i="0" u="none">
                <a:solidFill>
                  <a:srgbClr val="142033"/>
                </a:solidFill>
                <a:latin typeface="Arial"/>
              </a:rPr>
              <a:t>Problemy zdrowotne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862090"/>
            <a:ext cx="10604500" cy="319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520"/>
              </a:lnSpc>
            </a:pPr>
            <a:r>
              <a:rPr sz="1800" b="0" i="0" u="none">
                <a:solidFill>
                  <a:srgbClr val="38445A"/>
                </a:solidFill>
                <a:latin typeface="Arial"/>
              </a:rPr>
              <a:t>Co grozi osobom pracującym przy komputerze i jak temu zapobiegać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PROBLEMY ZDROWOTNE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Skąd biorą się problemy?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9048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człowiek jest istotą dynamiczną, stworzoną do ruchu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wielogodzinne siedzenie przy klawiaturze to obciążenie, do którego nie jesteśmy przystosowani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142240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1F7A3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1422400" cy="38100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07150" y="1831280"/>
            <a:ext cx="1143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Długa praca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7150" y="2059880"/>
            <a:ext cx="114300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w pozycji siedzącej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59700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02600" y="1653480"/>
            <a:ext cx="142240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1F7A3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02600" y="1653480"/>
            <a:ext cx="1422400" cy="38100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261350" y="1831280"/>
            <a:ext cx="1143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Brak ruchu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61350" y="2059880"/>
            <a:ext cx="114300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napięte mięśnie, słabsze krążenie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613900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956800" y="1653480"/>
            <a:ext cx="142240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1F7A3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9956800" y="1653480"/>
            <a:ext cx="1422400" cy="38100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115550" y="1831280"/>
            <a:ext cx="1143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Skutki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115550" y="2059880"/>
            <a:ext cx="114300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bóle, zmęczenie, schorzenia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RSI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Zespół cieśni nadgarstka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066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1" i="0" u="none">
                <a:solidFill>
                  <a:srgbClr val="38445A"/>
                </a:solidFill>
                <a:latin typeface="Arial"/>
              </a:rPr>
              <a:t>RSI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(Repetitive Strain Injury) to urazy z przeciążenia powtarzalnymi ruchami. Najbardziej znany to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zespół cieśni nadgarstka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— ucisk nerwu pośrodkowego w kanale nadgarstka.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2872680"/>
            <a:ext cx="51689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Sprzyjają mu: długie, powtarzalne ruchy dłoni, nadgarstek zgięty podczas pisania, nacisk nadgarstka na kant blatu i praca bez podparcia przedramion.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653480"/>
            <a:ext cx="5080000" cy="3175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232900" y="2186880"/>
            <a:ext cx="115609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przekrój kanału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48400" y="497830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9050">
            <a:solidFill>
              <a:srgbClr val="A86A12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77000" y="4955480"/>
            <a:ext cx="1223962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nerw pośrodkowy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890000" y="497830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BDD9E"/>
          </a:solidFill>
          <a:ln w="19050">
            <a:solidFill>
              <a:srgbClr val="D9A52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18600" y="4955480"/>
            <a:ext cx="123259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obszar drętwienia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48400" y="52398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905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6477000" y="5217021"/>
            <a:ext cx="1461393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więzadło poprzeczne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890000" y="52398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E9EDF2"/>
          </a:solidFill>
          <a:ln w="19050">
            <a:solidFill>
              <a:srgbClr val="8792A2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118600" y="5217021"/>
            <a:ext cx="118169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kości nadgarstka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5501382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FCFCFA"/>
          </a:solidFill>
          <a:ln w="19050">
            <a:solidFill>
              <a:srgbClr val="8792A2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477000" y="5478562"/>
            <a:ext cx="1198662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ścięgna zginaczy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890000" y="550138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2410C"/>
          </a:solidFill>
          <a:ln w="190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118600" y="5478562"/>
            <a:ext cx="969863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ucisk na nerw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RSI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Objawy i przyczyny zespołu cieśni nadgarstka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599902"/>
          </a:xfrm>
          <a:prstGeom prst="roundRect">
            <a:avLst>
              <a:gd name="adj" fmla="val 635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Objawy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749800" cy="9243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mrowienie i drętwienie kciuka, palca wskazującego i środkowego, często w nocy; ból promieniujący do przedramienia; z czasem słabszy chwyt i trudność z precyzyjnymi ruchami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48400" y="1653480"/>
            <a:ext cx="5130800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Przyczyny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57950" y="2144911"/>
            <a:ext cx="47498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przeciążenie powtarzalnymi ruchami, obrzęk i stany zapalne tkanek, urazy i źle zrośnięte kości, choroby (np. cukrzyca, choroby tarczycy), ciąża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507383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507383"/>
            <a:ext cx="50800" cy="769541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66800" y="365978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Uwaga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875683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Lekceważenie nocnego drętwienia rąk to częsty błąd — wcześnie leczony zespół cieśni ma dużo lepsze rokowania.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RSI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Leczenie i choroba zawodowa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6097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leczenie zawsze ustala lekarz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wczesne stadium: orteza (szyna) na noc, odciążenie ręki, fizjoterapia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zaawansowane: zabieg chirurgiczny — przecięcie więzadła poprzecznego nadgarstka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po zabiegu: rehabilitacja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516062"/>
          </a:xfrm>
          <a:prstGeom prst="roundRect">
            <a:avLst>
              <a:gd name="adj" fmla="val 502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516062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Prawo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21780"/>
            <a:ext cx="3685580" cy="99536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Zespół cieśni nadgarstka jest w wykazie chorób zawodowych, ale jego uznanie wymaga wykazania, że wywołał go sposób wykonywania pracy.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RSI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zapobiegać?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Przerwy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5 minut co godzinę, w tym proste ćwiczenia dłoni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Zmiana czynności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unikanie ciągle tych samych ruchów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Ergonomia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podparte przedramiona, proste nadgarstki, mysz wertykalna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908102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Zdrowy styl życia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399532"/>
            <a:ext cx="3039566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ruch, prawidłowa masa ciała, bez palenia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908102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Inne urządzenia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399532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tablet z rysikiem, sterowanie głosem, skróty klawiszowe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908102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Lekarz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399532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przy objawach, które nie mijają lub się nasilają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ĆWICZENIA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rozluźniające nadgarstki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6097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zgięcie i wyprost nadgarstka z pomocą drugiej dłoni — po 15 sekund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odchylenie dłoni w stronę kciuka i małego palca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obroty przedramienia dłonią w górę i w dół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zaciskanie i rozluźnianie pięści, rozczapierzanie palców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0" y="1653480"/>
            <a:ext cx="2413000" cy="1587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92020" y="3279080"/>
            <a:ext cx="1401862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zgięcie nadgarstka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8100" y="1653480"/>
            <a:ext cx="2413000" cy="1587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395619" y="3279080"/>
            <a:ext cx="1477863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wyprost nadgarstka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3596580"/>
            <a:ext cx="2413000" cy="1587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229350" y="5222180"/>
            <a:ext cx="2527300" cy="381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odchylenie w stronę kciuka i małego palca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8100" y="3596580"/>
            <a:ext cx="2413000" cy="15875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103221" y="5222180"/>
            <a:ext cx="2062659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zaciskanie i rozczapierzanie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ZESPÓŁ DE QUERVAINA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Zespół de Quervaina — „kciuk SMS-owca”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619502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Zapalenie pochewki ścięgien kciuka: odwodziciela długiego i prostownika krótkiego kciuka. Powoduje ból po stronie kciuka przy nadgarstku.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2605980"/>
            <a:ext cx="619502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Wywołują go monotonne, powtarzalne ruchy kciuka — m.in. pisanie na ekranie telefonu i granie na padzie.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274520" y="1653480"/>
            <a:ext cx="410468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484070" y="1837630"/>
            <a:ext cx="372368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Inne nazwy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84070" y="2144911"/>
            <a:ext cx="372368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kciuk matki, kciuk BlackBerry, „nintendinitis” — od konsoli do gier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ZESPÓŁ DE QUERVAINA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Przyczyny zespołu de Quervaina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Telefon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częste pisanie jedną ręką na smartfonie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Praca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stolarstwo, malowanie, gra na instrumentach, praca z narzędziami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Sport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np. tenis, golf, wioślarstwo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908102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Opieka nad dzieckiem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399532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częste podnoszenie niemowlęcia — stąd nazwa „kciuk matki”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908102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Urazy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399532"/>
            <a:ext cx="3039566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zmiany kostne i blizny w okolicy nadgarstka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908102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Choroby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399532"/>
            <a:ext cx="3039566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np. reumatoidalne zapalenie stawów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ZESPÓŁ DE QUERVAINA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Objawy i budowa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77522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ból przy ruchach kciuka i chwytaniu, czasem obrzęk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najbardziej charakterystyczny — silny ból przy wyrostku rylcowatym kości promieniowej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pochewka ścięgna pogrubiona, ruch kciuka może „przeskakiwać”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bez leczenia sprawność ręki się pogarsza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5130800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Co się dzieje?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7950" y="2144911"/>
            <a:ext cx="47498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ścięgna dwóch mięśni kciuka przechodzą przez wąski tunel (pierwszy przedział prostowników). Przeciążenie powoduje zapalenie i pogrubienie pochewki — ścięgna trą i bolą.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3174702"/>
            <a:ext cx="5130800" cy="2286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550400" y="3619202"/>
            <a:ext cx="1816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2 ścięgna kciuka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00900" y="3784302"/>
            <a:ext cx="1562100" cy="381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pochewka — zapalenie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91400" y="5244802"/>
            <a:ext cx="2705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wyrostek rylcowaty kości promieniowej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ZESPÓŁ DE QUERVAINA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Rozpoznanie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528862"/>
          </a:xfrm>
          <a:prstGeom prst="roundRect">
            <a:avLst>
              <a:gd name="adj" fmla="val 664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Test Finkelsteina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kciuk schowany w pięści, dłoń odchylana w stronę małego palca — ból po stronie kciuka potwierdza schorzenie (w wersji czynnej zwany też testem Eichhoffa)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528862"/>
          </a:xfrm>
          <a:prstGeom prst="roundRect">
            <a:avLst>
              <a:gd name="adj" fmla="val 664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Test Muckarda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palce wyprostowane i złożone razem, dłoń odchylana w stronę małego palca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528862"/>
          </a:xfrm>
          <a:prstGeom prst="roundRect">
            <a:avLst>
              <a:gd name="adj" fmla="val 664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Badania obrazowe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USG pokazuje pogrubienie pochewki; RTG pozwala wykluczyć złamanie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ZESPÓŁ DE QUERVAINA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Leczenie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25146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początkowo: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orteza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unieruchamiająca kciuk i nadgarstek na 2–3 tygodnie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odciążenie ręki, zmiana sposobu trzymania telefonu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leki przeciwzapalne i iniekcje sterydowe — tylko na zlecenie lekarza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fizjoterapia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w ciężkich przypadkach: zabieg nacięcia pochewki ścięgna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653480"/>
            <a:ext cx="5080000" cy="381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321800" y="1983680"/>
            <a:ext cx="1943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palce wolne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21800" y="2656780"/>
            <a:ext cx="1943100" cy="381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kciuk unieruchomiony (czubek wolny)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21800" y="3812480"/>
            <a:ext cx="1943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nadgarstek usztywniony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48400" y="5539680"/>
            <a:ext cx="51689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orteza kciukowo-nadgarstkowa (zakładana na ok. 2–3 tygodnie)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EKRANY DOTYKOWE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Ręka goryla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619502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Zmęczenie i ból ręki przy długiej pracy z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pionowym ekranem dotykowym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ustawionym kilkadziesiąt centymetrów od użytkownika. Ręka traci precyzję ruchów.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2605980"/>
            <a:ext cx="619502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Przy tablecie i smartfonie ekran jest blisko, więc ręka nie musi być uniesiona.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007221"/>
            <a:ext cx="2921000" cy="2095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03400" y="4696321"/>
            <a:ext cx="110519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kilkadziesiąt cm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3750" y="5153521"/>
            <a:ext cx="29591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ŹLE: pionowy ekran — ręka stale uniesiona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3007221"/>
            <a:ext cx="2921000" cy="2095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019550" y="5153521"/>
            <a:ext cx="2959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DOBRZE: tablet leży — ręka oparta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274520" y="1653480"/>
            <a:ext cx="410468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484070" y="1837630"/>
            <a:ext cx="372368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Jak zapobiegać?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484070" y="2144911"/>
            <a:ext cx="372368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przerwy, ekran dotykowy położony lub pochylony, dotyk tylko do krótkich czynności — do długiej pracy klawiatura i mysz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KRĘGOSŁUP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Zwyrodnienie odcinka szyjnego kręgosłupa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Zmiany zwyrodnieniowe krążków międzykręgowych i stawów kręgów szyjnych (spondyloartroza). Sprzyja im wielogodzinne siedzenie z głową wysuniętą do przodu.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51308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Objawy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7950" y="2144911"/>
            <a:ext cx="47498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ból karku i barków, ból promieniujący do ręki, drętwienie dłoni, bóle i zawroty głowy, ograniczony ruch głowy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KRĘGOSŁUP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Przyczyny problemów z szyją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Bezruch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wielogodzinne siedzenie w jednej pozycji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Zła pozycja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monitor za nisko, laptop na kolanach, nieodpowiednie krzesło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Przeciążenia zawodowe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praca biurowa, ale też np. stomatolog czy fryzjer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908102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Wady postawy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399532"/>
            <a:ext cx="3039566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skolioza i płaskostopie z okresu dorastania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908102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Urazy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399532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także dawne, np. po wypadkach komunikacyjnych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908102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Bóle pleców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399532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kto ma problemy z odcinkiem lędźwiowym, często cierpi też na bóle szyi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KRĘGOSŁUP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iPostawa, czyli „text neck”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Opuszczona głowa i bezruch przy patrzeniu w telefon to prosta droga do bólu karku. Zaczynamy na to „pracować” od najmłodszych lat.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2489200" cy="1544836"/>
          </a:xfrm>
          <a:prstGeom prst="roundRect">
            <a:avLst>
              <a:gd name="adj" fmla="val 657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57950" y="1837630"/>
            <a:ext cx="21082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ok. 5 kg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7950" y="2345630"/>
            <a:ext cx="2108200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waży głowa w pozycji wyprostowanej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890000" y="1653480"/>
            <a:ext cx="2489200" cy="1544836"/>
          </a:xfrm>
          <a:prstGeom prst="roundRect">
            <a:avLst>
              <a:gd name="adj" fmla="val 657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099550" y="1837630"/>
            <a:ext cx="21082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F7A3A"/>
                </a:solidFill>
                <a:latin typeface="Arial"/>
              </a:rPr>
              <a:t>ok. 27 kg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99550" y="2345630"/>
            <a:ext cx="2108200" cy="668536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takim obciążeniem działa na kręgosłup szyjny przy pochyleniu o 60°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452316"/>
            <a:ext cx="1905000" cy="1524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286470" y="5001716"/>
            <a:ext cx="957560" cy="2063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625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0°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· </a:t>
            </a:r>
            <a:r>
              <a:rPr sz="1300" b="1" i="0" u="none">
                <a:solidFill>
                  <a:srgbClr val="1F7A3A"/>
                </a:solidFill>
                <a:latin typeface="Arial"/>
              </a:rPr>
              <a:t>ok. 5 kg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150" y="3452316"/>
            <a:ext cx="1905000" cy="1524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360043" y="5001716"/>
            <a:ext cx="1141214" cy="2063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625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15°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· </a:t>
            </a:r>
            <a:r>
              <a:rPr sz="1300" b="1" i="0" u="none">
                <a:solidFill>
                  <a:srgbClr val="9A6A00"/>
                </a:solidFill>
                <a:latin typeface="Arial"/>
              </a:rPr>
              <a:t>ok. 12 kg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0" y="3452316"/>
            <a:ext cx="1905000" cy="1524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525393" y="5001716"/>
            <a:ext cx="1141214" cy="2063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625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30°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· </a:t>
            </a:r>
            <a:r>
              <a:rPr sz="1300" b="1" i="0" u="none">
                <a:solidFill>
                  <a:srgbClr val="C2410C"/>
                </a:solidFill>
                <a:latin typeface="Arial"/>
              </a:rPr>
              <a:t>ok. 18 kg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8850" y="3452316"/>
            <a:ext cx="1905000" cy="15240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690743" y="5001716"/>
            <a:ext cx="1141214" cy="2063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625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45°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· </a:t>
            </a:r>
            <a:r>
              <a:rPr sz="1300" b="1" i="0" u="none">
                <a:solidFill>
                  <a:srgbClr val="C2410C"/>
                </a:solidFill>
                <a:latin typeface="Arial"/>
              </a:rPr>
              <a:t>ok. 22 kg</a:t>
            </a:r>
          </a:p>
        </p:txBody>
      </p:sp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74200" y="3452316"/>
            <a:ext cx="1905000" cy="1524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856093" y="5001716"/>
            <a:ext cx="1141214" cy="2063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625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60°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· </a:t>
            </a:r>
            <a:r>
              <a:rPr sz="1300" b="1" i="0" u="none">
                <a:solidFill>
                  <a:srgbClr val="C2410C"/>
                </a:solidFill>
                <a:latin typeface="Arial"/>
              </a:rPr>
              <a:t>ok. 27 kg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5462091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Telefon podnoś na wysokość oczu, zamiast opuszczać głowę.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KRĘGOSŁUP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dla szyi i pleców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6859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cofanie brody — „podwójny podbródek” — 10 powtórzeń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powolne skłony głowy na boki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krążenia ramion w tył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ściąganie łopatek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wstawanie i krótki spacer co godzinę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0" y="1653480"/>
            <a:ext cx="2413000" cy="1587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74284" y="3279080"/>
            <a:ext cx="1037332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cofanie brody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8100" y="1653480"/>
            <a:ext cx="2413000" cy="1587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349085" y="3279080"/>
            <a:ext cx="157093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skłony głowy na boki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3621980"/>
            <a:ext cx="2413000" cy="1587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703120" y="5247580"/>
            <a:ext cx="1579662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krążenia ramion w tył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8100" y="3621980"/>
            <a:ext cx="2413000" cy="15875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480252" y="5247580"/>
            <a:ext cx="1308695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ściąganie łopatek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ODDECH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Bezdech ekranowy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619502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Wiele osób podczas czytania maili i pisania nieświadomie wstrzymuje oddech lub oddycha płytko. Pojęcie „email apnea” spopularyzowała Linda Stone (2008).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2605980"/>
            <a:ext cx="619502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Opuszczona głowa i zgarbione ramiona utrudniają głęboki oddech, co zwiększa napięcie i zmęczenie.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274520" y="1653480"/>
            <a:ext cx="410468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7274520" y="1653480"/>
            <a:ext cx="50800" cy="1018381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Wskazówka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28520" y="2021780"/>
            <a:ext cx="368558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Co jakiś czas zrób kilka spokojnych, głębokich wdechów i wyprostuj się.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KRĘGOSŁUP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Dolegliwości kręgosłupa i pleców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809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przyczyny: źle urządzone stanowisko i niewłaściwa postawa przyjmowana z przyzwyczajenia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objawy: bóle pleców, dyskopatia, skurcze mięśni nóg, skrzywienie kręgosłupa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zapobieganie: ćwiczenia w przerwach i więcej ruchu poza pracą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653480"/>
            <a:ext cx="2413000" cy="2921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29350" y="4625280"/>
            <a:ext cx="2451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DOBRZE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29350" y="4874121"/>
            <a:ext cx="24511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krzywizna „S”, podparty odcinek lędźwiowy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6200" y="1653480"/>
            <a:ext cx="2413000" cy="2921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947150" y="4625280"/>
            <a:ext cx="2451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ŹLE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947150" y="4874121"/>
            <a:ext cx="2451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zgarbione plecy — kręgosłup w „C”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48400" y="5420023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9050">
            <a:solidFill>
              <a:srgbClr val="9A6A0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477000" y="5397202"/>
            <a:ext cx="145286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podparcie lędźwiowe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ZDROWIE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Ciąża, płodność i laptop na kolanach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Kobiety w ciąży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7498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praca przy monitorze łącznie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do 8 godzin na dobę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jednorazowo do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50 minut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potem co najmniej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10 minut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przerwy wliczanej do czasu pracy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2800" y="3227983"/>
            <a:ext cx="51689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Współczesne monitory LCD i OLED nie emitują promieniowania rentgenowskiego.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48400" y="1653480"/>
            <a:ext cx="513080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Laptop na kolanach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57950" y="2144911"/>
            <a:ext cx="47498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podnosi temperaturę ud i krocza — u mężczyzn może to pogorszyć jakość nasienia. Laptop kładziemy na biurku lub podstawce.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ZDROWIE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Rumień cieplny — „przypieczona skóra”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619502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Długi kontakt skóry z ciepłym laptopem może wywołać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rumień cieplny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(erythema ab igne): czerwono-brązowe, siateczkowate plamy na udach. Spód laptopa może nagrzewać się do ponad 40°C.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267222"/>
          </a:xfrm>
          <a:prstGeom prst="roundRect">
            <a:avLst>
              <a:gd name="adj" fmla="val 601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267222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Zasada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21780"/>
            <a:ext cx="368558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Laptop nie na kolanach, nie na kocu ani poduszce — zasłonięte otwory wentylacyjne to też ryzyko przegrzania sprzętu.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WZROK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Zespół widzenia komputerowego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6097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175"/>
              </a:lnSpc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dotyczy dużej części osób pracujących przy ekranach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objawy: zmęczone, suche, piekące i zaczerwienione oczy, nieostre widzenie, bóle głowy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przy ekranie mrugamy nawet kilka razy rzadziej — rogówka wysycha</a:t>
            </a:r>
          </a:p>
          <a:p>
            <a:pPr algn="l" marL="209550" indent="-209550">
              <a:lnSpc>
                <a:spcPts val="217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długie patrzenie z jednej odległości męczy mięśnie akomodacji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484070" y="1837630"/>
            <a:ext cx="372368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Zespół suchego oka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84070" y="2144911"/>
            <a:ext cx="372368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rzadsze mruganie i suche powietrze w biurze nasilają objawy. Pomagają przerwy, nawilżanie powietrza i krople na zalecenie lekarza.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WZROK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chronić wzrok?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Monitor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24–27 cali, bez migotania (flicker-free), odświeżanie co najmniej 60 Hz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Obraz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jasność dopasowana do otoczenia, dobry kontrast, skalowanie tekstu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Przerwy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5 minut co godzinę i zasada 20-20-20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908102"/>
            <a:ext cx="3420566" cy="1315541"/>
          </a:xfrm>
          <a:prstGeom prst="roundRect">
            <a:avLst>
              <a:gd name="adj" fmla="val 77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Mruganie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399532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świadome, częstsze mruganie, nawilżone powietrze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908102"/>
            <a:ext cx="3420566" cy="1315541"/>
          </a:xfrm>
          <a:prstGeom prst="roundRect">
            <a:avLst>
              <a:gd name="adj" fmla="val 77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399532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palming: zamknięte oczy przykryte dłońmi,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bez uciskania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gałek ocznych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908102"/>
            <a:ext cx="3420566" cy="1315541"/>
          </a:xfrm>
          <a:prstGeom prst="roundRect">
            <a:avLst>
              <a:gd name="adj" fmla="val 77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Badania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399532"/>
            <a:ext cx="3039566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okresowe badania wzroku; okulary lub soczewki od pracodawcy, jeśli zaleci je lekarz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SMARTFON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Omamy wibracyjne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Czujesz wibrację telefonu, choć nikt nie dzwoni? To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syndrom fantomowych wibracji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. W badaniach zgłasza go nawet ok. 2/3 użytkowników smartfonów.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Skutki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7950" y="2144911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niepotrzebny stres, rozproszenie uwagi, ciągłe sprawdzanie ekranu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48400" y="2943622"/>
            <a:ext cx="51308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57950" y="3127772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Co pomaga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57950" y="3435052"/>
            <a:ext cx="47498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wyłączenie zbędnych powiadomień, tryb skupienia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EKRANY I VR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Cyberchoroba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Zawroty głowy, nudności i bóle głowy przy oglądaniu ruchu na ekranie, gdy ciało pozostaje w bezruchu. Najczęściej w goglach VR i grach, ale też przy animacjach interfejsu.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51308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Co pomaga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7950" y="2144911"/>
            <a:ext cx="47498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przerwy, wyższa liczba klatek w VR, opcja „ogranicz ruch” w ustawieniach dostępności systemu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SMARTFON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Nomofobia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Od angielskiego </a:t>
            </a:r>
            <a:r>
              <a:rPr sz="1500" b="0" i="1" u="none">
                <a:solidFill>
                  <a:srgbClr val="38445A"/>
                </a:solidFill>
                <a:latin typeface="Arial"/>
              </a:rPr>
              <a:t>no-mobile-phone phobia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— lęk przed brakiem telefonu. W sondażach przyznaje się do niego około dwóch trzecich użytkowników.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51308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Objawy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7950" y="2144911"/>
            <a:ext cx="47498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niepokój, drżenie rąk, pocenie się, ciągłe sprawdzanie telefonu, gdy nie ma go pod ręką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ZDROWIE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Zaburzenia snu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066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Sprawdzanie telefonu i laptopa w łóżku utrudnia zasypianie. Światło ekranu hamuje wydzielanie melatoniny, a pobudzające treści — wiadomości, gry, filmy — dodatkowo trzymają mózg w czuwaniu.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51308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Jak spać lepiej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7950" y="2144911"/>
            <a:ext cx="47498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odłóż ekrany ok. godzinę przed snem, telefon poza sypialnią, tryb nocny i ciepła barwa światła wieczorem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Problemy zdrowotne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EF2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267593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Część 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3069630"/>
            <a:ext cx="10604500" cy="61466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4840"/>
              </a:lnSpc>
            </a:pPr>
            <a:r>
              <a:rPr sz="4400" b="1" i="0" u="none">
                <a:solidFill>
                  <a:srgbClr val="142033"/>
                </a:solidFill>
                <a:latin typeface="Arial"/>
              </a:rPr>
              <a:t>Bezpieczna praca ze sprzętem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862090"/>
            <a:ext cx="10604500" cy="319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520"/>
              </a:lnSpc>
            </a:pPr>
            <a:r>
              <a:rPr sz="1800" b="0" i="0" u="none">
                <a:solidFill>
                  <a:srgbClr val="38445A"/>
                </a:solidFill>
                <a:latin typeface="Arial"/>
              </a:rPr>
              <a:t>Prąd, akumulatory, pożar i pierwsza pomoc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BEZPIECZEŃSTWO ELEKTRYCZNE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Prąd przy komputerze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85142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przed otwarciem obudowy: wyłącz komputer i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wyjmij wtyczkę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z gniazdka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nie otwieraj zasilacza komputera ani monitora — kondensatory długo trzymają ładunek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nie używaj uszkodzonych przewodów, wtyczek i listew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nie łącz listew zasilających jedna w drugą, nie przeciążaj gniazd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napoje z dala od sprzętu i listew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484070" y="1837630"/>
            <a:ext cx="372368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ESD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84070" y="2144911"/>
            <a:ext cx="372368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elektryczność statyczna niszczy podzespoły — opaska antystatyczna, mata, trzymanie płytek za krawędzie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520" y="3174702"/>
            <a:ext cx="1974850" cy="1905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255470" y="5130502"/>
            <a:ext cx="201295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1. wtyczka wyjęta z gniazdka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1770" y="3174702"/>
            <a:ext cx="1974850" cy="1905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382720" y="5130502"/>
            <a:ext cx="201295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2. opaska ESD połączona z obudową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Bezpieczna praca ze sprzętem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BEZPIECZEŃSTWO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Akumulatory litowo-jonowe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25968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spuchnięta bateria w laptopie lub telefonie: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przestań używać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i nie ładuj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nie przebijaj, nie zginaj i nie podgrzewaj akumulatora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ładuj oryginalną lub certyfikowaną ładowarką, na twardej powierzchni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zużyte baterie oddaj do punktu zbiórki — nie do śmieci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445022"/>
          </a:xfrm>
          <a:prstGeom prst="roundRect">
            <a:avLst>
              <a:gd name="adj" fmla="val 527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445022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Uwaga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21780"/>
            <a:ext cx="3685580" cy="9243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Uszkodzony akumulator może się zapalić i wybuchnąć. Pożar baterii litowej jest trudny do ugaszenia — trzeba ewakuować się i wezwać straż pożarną.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Bezpieczna praca ze sprzętem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BEZPIECZEŃSTWO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Pożar i porażenie prądem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Pożar sprzętu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7498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jeśli to bezpieczne, odłącz zasilanie. Gaś gaśnicą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proszkową lub śniegową (CO₂)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nigdy wodą urządzeń pod napięciem. Gdy ogień się rozprzestrzenia: ewakuacja i 112.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48400" y="1653480"/>
            <a:ext cx="5130800" cy="1599902"/>
          </a:xfrm>
          <a:prstGeom prst="roundRect">
            <a:avLst>
              <a:gd name="adj" fmla="val 635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Porażenie prądem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57950" y="2144911"/>
            <a:ext cx="4749800" cy="9243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1. odłącz prąd (wyłącznik, bezpiecznik) — nie dotykaj porażonego pod napięciem</a:t>
            </a:r>
            <a:br/>
            <a:r>
              <a:rPr sz="1300" b="0" i="0" u="none">
                <a:solidFill>
                  <a:srgbClr val="38445A"/>
                </a:solidFill>
                <a:latin typeface="Arial"/>
              </a:rPr>
              <a:t>2. zadzwoń pod 112</a:t>
            </a:r>
            <a:br/>
            <a:r>
              <a:rPr sz="1300" b="0" i="0" u="none">
                <a:solidFill>
                  <a:srgbClr val="38445A"/>
                </a:solidFill>
                <a:latin typeface="Arial"/>
              </a:rPr>
              <a:t>3. sprawdź oddech; jeśli nie oddycha — RKO 30:2 i AED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3300" y="3507383"/>
            <a:ext cx="1524000" cy="18415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063750" y="5399683"/>
            <a:ext cx="1943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proszkowa — TAK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0" y="3507383"/>
            <a:ext cx="1524000" cy="18415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425950" y="5399683"/>
            <a:ext cx="1943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śniegowa CO₂ — TAK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7200" y="3507383"/>
            <a:ext cx="3302000" cy="18415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788150" y="5399683"/>
            <a:ext cx="3340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woda na sprzęt pod napięciem — NIE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Bezpieczna praca ze sprzętem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F7A3A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Obowiązki pracodawcy i pracownika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Pracodawca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7498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urządza stanowisko zgodnie z przepisami, ocenia ryzyko, szkoli w zakresie BHP, kieruje na badania, zapewnia przerwy i okulary lub soczewki, gdy są zalecone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48400" y="1653480"/>
            <a:ext cx="513080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Pracownik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57950" y="2144911"/>
            <a:ext cx="47498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przestrzega zasad BHP, uczestniczy w szkoleniach i badaniach, dba o stanowisko i sprzęt, zgłasza wypadki i zagrożenia przełożonemu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29583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329583"/>
            <a:ext cx="50800" cy="1018381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66800" y="348198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Prawo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697883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Przy bezpośrednim zagrożeniu zdrowia lub życia pracownik może powstrzymać się od pracy i musi niezwłocznie zawiadomić przełożonego (art. 210 Kodeksu pracy).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BHP dla informatyków · Bezpieczna praca ze sprzętem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F7A3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sprawdzające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745966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często przysługuje przerwa przy pracy z monitorem i czy wlicza się do czasu pracy?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702726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pracodawca musi zapewnić osobie pracującej na laptopie co najmniej pół dnia?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94667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 natężenie oświetlenia zaleca norma dla pracy przy komputerze?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47042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 są objawy zespołu cieśni nadgarstka i jak mu zapobiegać?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516314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gasić pożar urządzenia elektrycznego pod napięciem?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Kodeks pracy; rozporządzenie MPiPS z 1.12.1998 (zm. Dz.U. 2023 poz. 2367); ogólne przepisy BHP (1997); Dz.U. 2026 poz. 927; rozporządzenie RM z 3.04.2017; PN-EN 12464-1:2022; PN-N-01307:1994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BHP dla informatyków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