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zasilaczach. Uwaga BHP: w zasilaczu są kondensatory naładowane do ok. 400 V także po odłączeniu z sieci — nie otwieramy obudowy.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Stare zasilacze transformatorowe (50 Hz) byłyby ogromne i ciężkie. Wszystkie zasilacze komputerowe są impulsowe.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Opis ze starej prezentacji w formie schematu: filtr usuwa zakłócenia, mostek prostuje, aktywny PFC poprawia współczynnik mocy, tranzystory przełączane przez PWM zasilają transformator, po stronie wtórnej prąd jest prostowany i filtrowany. Nowoczesne zasilacze robią 5 V i 3,3 V z 12 V przetwornicami DC-DC.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−5 V (biały) usunięto z ATX12V 1.3. Zasilacz włącza się, gdy PS_ON (zielony) zostanie zwarty do masy — tak działa przycisk na obudowie przez płytę.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Transjenty (chwilowe skoki poboru) kart RTX 30/40 wyłączały starsze zasilacze — stąd wymagania ATX 3.x.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Wtyk Berg (stacja dyskietek) praktycznie zniknął. Pomylenie przewodów modularnych innego producenta może spalić podzespoły — układ pinów po stronie zasilacza nie jest ustandaryzowany.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Widok od strony styków (nie w skali). Kształtowe otwory i zatrzask sprawiają, że wtyczki nie da się włożyć odwrotnie — jeśli nie wchodzi, sprawdzamy, czy to na pewno właściwe złącze.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Zasilacz najwydajniej pracuje przy ok. 50% obciążenia. Za duży zasilacz nie szkodzi, ale jest droższy; za mały — wyłącza komputer pod obciążeniem.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Różnica między Bronze a Gold przy komputerze biurowym to niewiele złotych rocznie — ale lepsze certyfikaty idą zwykle w parze z lepszymi podzespołami.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 też zwrócić uwagę na czas podtrzymania (hold-up time) — ile ms zasilacz utrzyma napięcie przy krótkim zaniku prądu.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2: 170 + 300 + 100 = 570 W, z zapasem 750–850 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8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A21CAF"/>
                </a:solidFill>
                <a:latin typeface="Arial"/>
              </a:rPr>
              <a:t>Budowa komputera · Lekcja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Zasilacz komputerowy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Budowa, standard ATX 3.1, złącza, sprawność i zabezpieczenia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21CAF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Zadanie zasilacza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711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00"/>
              </a:lnSpc>
            </a:pPr>
            <a:r>
              <a:rPr sz="2000" b="0" i="0" u="none">
                <a:solidFill>
                  <a:srgbClr val="142033"/>
                </a:solidFill>
                <a:latin typeface="Arial"/>
              </a:rPr>
              <a:t>Zasilacz (PSU) zamienia </a:t>
            </a:r>
            <a:r>
              <a:rPr sz="2000" b="1" i="0" u="none">
                <a:solidFill>
                  <a:srgbClr val="A21CAF"/>
                </a:solidFill>
                <a:latin typeface="Arial"/>
              </a:rPr>
              <a:t>230 V AC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 z sieci na napięcia stałe: </a:t>
            </a:r>
            <a:r>
              <a:rPr sz="2000" b="1" i="0" u="none">
                <a:solidFill>
                  <a:srgbClr val="A21CAF"/>
                </a:solidFill>
                <a:latin typeface="Arial"/>
              </a:rPr>
              <a:t>+12 V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, </a:t>
            </a:r>
            <a:r>
              <a:rPr sz="2000" b="1" i="0" u="none">
                <a:solidFill>
                  <a:srgbClr val="A21CAF"/>
                </a:solidFill>
                <a:latin typeface="Arial"/>
              </a:rPr>
              <a:t>+5 V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, </a:t>
            </a:r>
            <a:r>
              <a:rPr sz="2000" b="1" i="0" u="none">
                <a:solidFill>
                  <a:srgbClr val="A21CAF"/>
                </a:solidFill>
                <a:latin typeface="Arial"/>
              </a:rPr>
              <a:t>+3,3 V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 (oraz −12 V i +5 V czuwania).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890441"/>
            <a:ext cx="3397250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3099991"/>
            <a:ext cx="2927350" cy="1079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47750" y="42683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Impulsowy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7750" y="4576366"/>
            <a:ext cx="296545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Pracuje z częstotliwością kilkudziesięciu–kilkuset kHz — mały transformator, wysoka sprawność.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413250" y="2890441"/>
            <a:ext cx="3397250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3099991"/>
            <a:ext cx="2927350" cy="10795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48200" y="42683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Najważniejsza linia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48200" y="4576366"/>
            <a:ext cx="296545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Dziś prawie cała moc idzie przez +12 V: procesor i karta graficzna.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013700" y="2890441"/>
            <a:ext cx="3397250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8650" y="3099991"/>
            <a:ext cx="2927350" cy="10795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248650" y="42683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Chłodzenie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48650" y="4576366"/>
            <a:ext cx="296545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Wentylator 120–140 mm, często w trybie półpasywnym (stoi przy małym obciążeniu).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12 · Zasilacz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21CAF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Droga prądu w zasilaczu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1162943" cy="825500"/>
          </a:xfrm>
          <a:prstGeom prst="roundRect">
            <a:avLst>
              <a:gd name="adj" fmla="val 923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2020491"/>
            <a:ext cx="1035943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Filtr EMI, warystor, bezpiecznik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51943" y="21443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382143" y="1963341"/>
            <a:ext cx="1162943" cy="647700"/>
          </a:xfrm>
          <a:prstGeom prst="roundRect">
            <a:avLst>
              <a:gd name="adj" fmla="val 117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2445643" y="2109391"/>
            <a:ext cx="1035943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Mostek prostowniczy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21286" y="21443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951486" y="1963341"/>
            <a:ext cx="1162943" cy="647700"/>
          </a:xfrm>
          <a:prstGeom prst="roundRect">
            <a:avLst>
              <a:gd name="adj" fmla="val 117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014986" y="2109391"/>
            <a:ext cx="1035943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PFC i kondensator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90629" y="21443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520829" y="1969691"/>
            <a:ext cx="1150243" cy="635000"/>
          </a:xfrm>
          <a:prstGeom prst="roundRect">
            <a:avLst>
              <a:gd name="adj" fmla="val 12000"/>
            </a:avLst>
          </a:prstGeom>
          <a:solidFill>
            <a:srgbClr val="F0A8F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5577979" y="2109391"/>
            <a:ext cx="1035943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Tranzystory PWM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47272" y="21443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077472" y="2052241"/>
            <a:ext cx="1162943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140972" y="2198291"/>
            <a:ext cx="103594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Transformator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16615" y="21443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646815" y="1963341"/>
            <a:ext cx="1162943" cy="647700"/>
          </a:xfrm>
          <a:prstGeom prst="roundRect">
            <a:avLst>
              <a:gd name="adj" fmla="val 117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710315" y="2109391"/>
            <a:ext cx="1035943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Prostowanie i filtry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885958" y="21443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10216158" y="1963341"/>
            <a:ext cx="1162943" cy="647700"/>
          </a:xfrm>
          <a:prstGeom prst="roundRect">
            <a:avLst>
              <a:gd name="adj" fmla="val 117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10279658" y="2109391"/>
            <a:ext cx="1035943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DC-DC 5 V / 3,3 V</a:t>
            </a:r>
          </a:p>
        </p:txBody>
      </p:sp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004741"/>
            <a:ext cx="10566400" cy="21590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812800" y="5265341"/>
            <a:ext cx="10604500" cy="2056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Górny rząd: typowy element stopnia. Dolny rząd: napięcie na wyjściu stopnia (nie w skali; linia przerywana = 0 V).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12 · Zasilacz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21CAF"/>
                </a:solidFill>
                <a:latin typeface="Arial"/>
              </a:rPr>
              <a:t>STANDARD ATX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Napięcia i kolory przewodów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679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32000"/>
                <a:gridCol w="2286000"/>
                <a:gridCol w="6248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21CAF"/>
                          </a:solidFill>
                          <a:latin typeface="Arial"/>
                        </a:rPr>
                        <a:t>Kolor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21CAF"/>
                          </a:solidFill>
                          <a:latin typeface="Arial"/>
                        </a:rPr>
                        <a:t>Sygnał / napięcie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21CAF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żółty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+12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CPU, GPU, wentylatory, dyski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czerwony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+5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USB, elektronika dysków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pomarańczowy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+3,3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pamięć, układy na płycie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czarny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masa (GND)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—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niebieski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−12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dawne porty szeregowe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fioletowy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+5 V SB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zasilanie czuwania (Wake-on-LAN, USB przy wyłączonym PC)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zielony / szary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PS_ON / PWR_OK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włączanie zasilacza / sygnał gotowości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12 · Zasilacz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21CAF"/>
                </a:solidFill>
                <a:latin typeface="Arial"/>
              </a:rPr>
              <a:t>STANDARDY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ATX, ATX 3.x i ATX12VO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ATX (1995)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Włączanie programowe (PS_ON), napięcie czuwania, 20-, potem 24-pinowe złącze płyty.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ATX 3.0 / 3.1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Złącze 12VHPWR → 12V-2x6 dla kart do 600 W, odporność na krótkie skoki poboru mocy (do 200%).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ATX12VO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Tylko 12 V z zasilacza, resztę robi płyta — mało popularny poza gotowymi komputerami.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SFX / SFX-L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Mniejsze zasilacze do obudów Mini-ITX.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12 · Zasilacz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21CAF"/>
                </a:solidFill>
                <a:latin typeface="Arial"/>
              </a:rPr>
              <a:t>ZŁĄCZA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Złącza zasilacza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4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9000"/>
                <a:gridCol w="1778000"/>
                <a:gridCol w="6629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21CAF"/>
                          </a:solidFill>
                          <a:latin typeface="Arial"/>
                        </a:rPr>
                        <a:t>Złącze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21CAF"/>
                          </a:solidFill>
                          <a:latin typeface="Arial"/>
                        </a:rPr>
                        <a:t>Piny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21CAF"/>
                          </a:solidFill>
                          <a:latin typeface="Arial"/>
                        </a:rPr>
                        <a:t>Do czego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ATX (płyta)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24 (20+4)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płyta główna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EPS / CPU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 (4+4)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procesor — jedno lub dwa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PCIe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6+2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karty graficzne, do 150 W każde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12V-2x6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 (12+4)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karty graficzne do 600 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SATA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dyski, napędy (3,3 / 5 / 12 V)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Molex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stare napędy, wentylatory, akcesoria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522391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522391"/>
            <a:ext cx="38100" cy="731441"/>
          </a:xfrm>
          <a:prstGeom prst="rect">
            <a:avLst/>
          </a:prstGeom>
          <a:solidFill>
            <a:srgbClr val="A21CA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674791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A21CAF"/>
                </a:solidFill>
                <a:latin typeface="Arial"/>
              </a:rPr>
              <a:t>Modularny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zasilacz: podłączamy tylko potrzebne przewody. Uwaga — przewodów modularnych </a:t>
            </a:r>
            <a:r>
              <a:rPr sz="1200" b="1" i="0" u="none">
                <a:solidFill>
                  <a:srgbClr val="A21CAF"/>
                </a:solidFill>
                <a:latin typeface="Arial"/>
              </a:rPr>
              <a:t>nie wolno mieszać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między modelami i producentami!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12 · Zasilacz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21CAF"/>
                </a:solidFill>
                <a:latin typeface="Arial"/>
              </a:rPr>
              <a:t>ZŁĄCZA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wyglądają wtyczki zasilacza?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97250" cy="1806575"/>
          </a:xfrm>
          <a:prstGeom prst="roundRect">
            <a:avLst>
              <a:gd name="adj" fmla="val 56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927350" cy="1079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2523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ATX — 24 (20+4)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13250" y="1874441"/>
            <a:ext cx="3397250" cy="1806575"/>
          </a:xfrm>
          <a:prstGeom prst="roundRect">
            <a:avLst>
              <a:gd name="adj" fmla="val 56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2083991"/>
            <a:ext cx="2927350" cy="10795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48200" y="32523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EPS / CPU — 8 (4+4)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013700" y="1874441"/>
            <a:ext cx="3397250" cy="1806575"/>
          </a:xfrm>
          <a:prstGeom prst="roundRect">
            <a:avLst>
              <a:gd name="adj" fmla="val 56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8650" y="2083991"/>
            <a:ext cx="2927350" cy="10795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248650" y="32523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PCIe — 6+2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833416"/>
            <a:ext cx="3397250" cy="1806575"/>
          </a:xfrm>
          <a:prstGeom prst="roundRect">
            <a:avLst>
              <a:gd name="adj" fmla="val 56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7750" y="4042966"/>
            <a:ext cx="2927350" cy="10795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47750" y="5211366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12V-2x6 — 16 (12+4)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413250" y="3833416"/>
            <a:ext cx="3397250" cy="1806575"/>
          </a:xfrm>
          <a:prstGeom prst="roundRect">
            <a:avLst>
              <a:gd name="adj" fmla="val 56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8200" y="4042966"/>
            <a:ext cx="2927350" cy="10795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648200" y="5211366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SATA — 15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013700" y="3833416"/>
            <a:ext cx="3397250" cy="1806575"/>
          </a:xfrm>
          <a:prstGeom prst="roundRect">
            <a:avLst>
              <a:gd name="adj" fmla="val 56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8650" y="4042966"/>
            <a:ext cx="2927350" cy="10795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248650" y="5211366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Molex — 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12 · Zasilacz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21CAF"/>
                </a:solidFill>
                <a:latin typeface="Arial"/>
              </a:rPr>
              <a:t>DOBÓR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dobrać moc zasilacza?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81600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46990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A21CAF"/>
                </a:solidFill>
                <a:latin typeface="Arial"/>
              </a:rPr>
              <a:t>P CPU + P GPU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46990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+ ok. 100 W reszta zestawu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97600" y="1874441"/>
            <a:ext cx="5181600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57950" y="2109391"/>
            <a:ext cx="46990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A21CAF"/>
                </a:solidFill>
                <a:latin typeface="Arial"/>
              </a:rPr>
              <a:t>+ 20–30%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57950" y="2655491"/>
            <a:ext cx="46990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zapasu na skoki poboru i starzenie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408561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Przykład: Ryzen 7 (120 W) + RTX 5070 (250 W) + 100 W ≈ 470 W → zasilacz </a:t>
            </a:r>
            <a:r>
              <a:rPr sz="1500" b="1" i="0" u="none">
                <a:solidFill>
                  <a:srgbClr val="A21CAF"/>
                </a:solidFill>
                <a:latin typeface="Arial"/>
              </a:rPr>
              <a:t>650–750 W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. Kalkulatory producentów (np. be quiet!, Seasonic) ułatwiają obliczenia.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12 · Zasilacz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21CAF"/>
                </a:solidFill>
                <a:latin typeface="Arial"/>
              </a:rPr>
              <a:t>SPRAWNOŚĆ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80 PLUS i Cybenetics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0066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048000"/>
                <a:gridCol w="7518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21CAF"/>
                          </a:solidFill>
                          <a:latin typeface="Arial"/>
                        </a:rPr>
                        <a:t>Certyfikat 80 PLUS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21CAF"/>
                          </a:solidFill>
                          <a:latin typeface="Arial"/>
                        </a:rPr>
                        <a:t>Sprawność przy 50% obciążenia (sieć 115 V)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Bronze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85%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Silver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88%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Gold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90%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Platinum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92%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Titanium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94%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1858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185841"/>
            <a:ext cx="38100" cy="518120"/>
          </a:xfrm>
          <a:prstGeom prst="rect">
            <a:avLst/>
          </a:prstGeom>
          <a:solidFill>
            <a:srgbClr val="A21CA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3382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A21CAF"/>
                </a:solidFill>
                <a:latin typeface="Arial"/>
              </a:rPr>
              <a:t>Cybenetics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mierzy dokładniej: sprawność (ETA) i głośność (LAMBDA). W sieci 230 V sprawność jest o 1–2 punkty wyższa.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12 · Zasilacz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21CAF"/>
                </a:solidFill>
                <a:latin typeface="Arial"/>
              </a:rPr>
              <a:t>BEZPIECZEŃSTWO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Zabezpieczenia zasilacza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OVP / UVP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 wysokie lub za niskie napięcie wyjściowe.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OCP / OPP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 duży prąd na linii / za duża moc całkowita.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1836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15138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SCP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43396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Zwarcie na wyjściu.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41836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15138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OTP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43396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Przegrzanie zasilacza.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16163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161631"/>
            <a:ext cx="38100" cy="518120"/>
          </a:xfrm>
          <a:prstGeom prst="rect">
            <a:avLst/>
          </a:prstGeom>
          <a:solidFill>
            <a:srgbClr val="A21CA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79500" y="431403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Tani zasilacz bez zabezpieczeń może przy awarii zniszczyć </a:t>
            </a:r>
            <a:r>
              <a:rPr sz="1200" b="1" i="0" u="none">
                <a:solidFill>
                  <a:srgbClr val="A21CAF"/>
                </a:solidFill>
                <a:latin typeface="Arial"/>
              </a:rPr>
              <a:t>wszystkie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podzespoły. To nie jest element, na którym się oszczędza.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12 · Zasilacz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0A8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630287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Jakie napięcia dostarcza zasilacz ATX i która linia jest dziś najważniejsza?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523666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dobrać moc zasilacza do Ryzen 9 (170 W) i karty 300 W?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625336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nie wolno mieszać przewodów modularnych różnych zasilaczy?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323592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oznacza certyfikat 80 PLUS Gold?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Intel ATX 3.1 Design Guide, 80 PLUS (CLEAResult), Cybenetics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Sprzęt 12: Zasilacze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