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(78 slajdów) opisywała 13 faz cyklu życia aplikacji bazodanowej według Connolly'ego, zarządzanie perspektywami scentralizowane i integrujące, metody wstępujące i zstępujące. To materiał akademicki. Tu zostaje uproszczony proces w sześciu krokach, technika rzeczowników i czasowników oraz słownik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Proporcje 1/10/100 to popularna reguła z inżynierii oprogramowania, nie dokładny pomiar — warto to zaznaczyć. Pytanie do klasy: co trzeba zrobić, gdy w sklepie z milionem zamówień okaże się, że klient może mieć tylko jeden adres?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uproszczona wersja cyklu życia z dawnej prezentacji: planowanie, definicja systemu, wymagania, projektowanie (konceptualne, logiczne, fizyczne), wybór SZBD, projekt aplikacji, prototyp, implementacja, konwersja danych, testy, konserwacja. Na technikum wystarczy sześć kroków.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starej prezentacji był rozbudowany przykład perspektyw użytkowników biura nieruchomości (dyrektor, kierownik, personel) i listy zapytań dla każdej grupy. Tu ta sama idea w skrócie.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nazywała to transakcjami wymaganymi w perspektywie użytkownika. Każde z tych pytań rozwiążemy w lekcjach o SELECT, GROUP BY, JOIN i podzapytaniach.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Prosta i skuteczna technika dla uczniów. Pułapka: nie każdy rzeczownik jest encją — 'sklep' w zdaniu 'sklep sprzedaje laptopy' to cały system, nie tabela.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Fragment słownika z bazy sklep (tabela klienci). W dawnej prezentacji był słownik dla Personelu i Nieruchomości — z polami: opis, aliasy, typ i długość, wartości puste, wielowartościowość.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listy kryteriów optymalności modelu: poprawność, prostota, wyrażalność, brak redundancji, uniwersalność, rozszerzalność, integralność, łatwość graficznej prezentacji.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zadawała pytania 'Czy używać polskich znaków?' i 'Spacje w nazwach?'. Odpowiedź: technicznie MySQL pozwala (z odwrotnymi apostrofami), ale w praktyce się tego unika. Uwaga: w Linuksie nazwy tabel MySQL domyślnie rozróżniają wielkość liter (pliki na dysku), w Windows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Dawne prezentacje pokazywały diagramy z Accessa, phpMyAdmina i MySQL Workbench. Workbench nadal jest rozwijany, ale wolno — wiele osób przechodzi na DBeaver.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Każdy z tych błędów rozwiniemy: listy w komórce — normalizacja (1NF), typy — lekcja o typach danych, klucze — model relacyjny.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projekt będzie kontynuowany w lekcjach o ERD i normalizacji. Warto, by uczniowie zauważyli różnicę między książką (tytuł) a egzemplarzem (konkretna sztuka na półce).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pojęciowy (encje i związki, niezależny od systemu), logiczny (tabele i klucze w modelu relacyjnym), fizyczny (typy, indeksy, silnik w konkretnym SZBD).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Projektowanie bazy danych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rozmowy z klientem do gotowego schematu — etapy, wymagania i dobre nazwy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DLACZEGO PROJEKT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Najpierw kartka, potem CREATE TABLE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1×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koszt poprawki na etapie projektu: przesuwasz prostokąt na diagramie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10×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 napisaniu aplikacji: zmieniasz tabele, zapytania i kod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100×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 wdrożeniu: migrujesz dane klientów bez przerywania pracy sklepu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229471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229471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38187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597771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Struktura bazy żyje latami. Aplikacje się zmieniają, a tabele z danymi zostają.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PROCES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Sześć kroków projektowania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1. Wymagania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 ma robić system i kto z niego korzysta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2. Model pojęciowy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encje i związki — diagram ERD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3. Model logiczny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78930"/>
            <a:ext cx="203835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tabele, klucze, normalizacja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4. Model fizyczny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typy danych, indeksy, silnik, kodowanie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2890341"/>
            <a:ext cx="5067300" cy="777180"/>
          </a:xfrm>
          <a:prstGeom prst="roundRect">
            <a:avLst>
              <a:gd name="adj" fmla="val 9804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812800" y="2890341"/>
            <a:ext cx="506730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71550" y="3068141"/>
            <a:ext cx="47879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5. Implementacja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71550" y="3315791"/>
            <a:ext cx="47879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CREATE DATABASE, CREATE TABLE, import danych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69000" y="313600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11900" y="2890341"/>
            <a:ext cx="5067300" cy="777180"/>
          </a:xfrm>
          <a:prstGeom prst="roundRect">
            <a:avLst>
              <a:gd name="adj" fmla="val 9804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311900" y="2890341"/>
            <a:ext cx="506730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470650" y="3068141"/>
            <a:ext cx="47879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6. Testy i utrzymanie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70650" y="3315791"/>
            <a:ext cx="47879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sprawdzenie zapytań, kopie, poprawki, rozbudowa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3921522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Kroki 2–4 to trzy poziomy modelu: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pojęciowy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(konceptualny) nie zależy od systemu,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logiczny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zależy od modelu relacyjnego,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fizyczny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od konkretnego SZBD.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KROK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Skąd brać wymagania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Rozmowy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 przyszłymi użytkownikami: sprzedawcą, magazynierem, szefem, klientem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Dokumenty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faktury, formularze, zamówienia, arkusze Excela, którymi firma dziś pracuje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Obserwacja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jak wygląda praca naprawdę, a nie tylko jak ją opisują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3295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329583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978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Każdy użytkownik widzi bazę inaczej: klient — produkty i koszyk, magazyn — stany, szef — raporty sprzedaży. Projekt musi uwzględnić wszystkie te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perspektywy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KROK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 jakie pytania baza ma odpowiadać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59365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Pokaż laptopy tańsze niż 4000 zł, które są na stanie.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Ile zamówień złożyła Anna Nowak?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Który produkt sprzedał się najlepiej w maju?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Kto jest przełożonym magazyniera?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Których klientów nie było od pół roku?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5160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Test projektu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Jeśli na któreś pytanie nie da się odpowiedzieć z zaprojektowanych tabel, projekt jest niekompletny. Spisz takie pytania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przed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rysowaniem diagramu.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TECHNIKA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Rzeczowniki i czasowniki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10604500" cy="6044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380"/>
              </a:lnSpc>
            </a:pPr>
            <a:r>
              <a:rPr sz="1700" b="0" i="0" u="none">
                <a:solidFill>
                  <a:srgbClr val="142033"/>
                </a:solidFill>
                <a:latin typeface="Arial"/>
              </a:rPr>
              <a:t>„</a:t>
            </a:r>
            <a:r>
              <a:rPr sz="1700" b="1" i="0" u="none">
                <a:solidFill>
                  <a:srgbClr val="1D5FD0"/>
                </a:solidFill>
                <a:latin typeface="Arial"/>
              </a:rPr>
              <a:t>Klient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 składa </a:t>
            </a:r>
            <a:r>
              <a:rPr sz="1700" b="0" i="0" u="sng">
                <a:solidFill>
                  <a:srgbClr val="142033"/>
                </a:solidFill>
                <a:latin typeface="Arial"/>
              </a:rPr>
              <a:t>zamówienie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. </a:t>
            </a:r>
            <a:r>
              <a:rPr sz="1700" b="1" i="0" u="none">
                <a:solidFill>
                  <a:srgbClr val="1D5FD0"/>
                </a:solidFill>
                <a:latin typeface="Arial"/>
              </a:rPr>
              <a:t>Zamówienie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 zawiera wiele </a:t>
            </a:r>
            <a:r>
              <a:rPr sz="1700" b="1" i="0" u="none">
                <a:solidFill>
                  <a:srgbClr val="1D5FD0"/>
                </a:solidFill>
                <a:latin typeface="Arial"/>
              </a:rPr>
              <a:t>produktów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 w określonej ilości. Każdy </a:t>
            </a:r>
            <a:r>
              <a:rPr sz="1700" b="1" i="0" u="none">
                <a:solidFill>
                  <a:srgbClr val="1D5FD0"/>
                </a:solidFill>
                <a:latin typeface="Arial"/>
              </a:rPr>
              <a:t>produkt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 </a:t>
            </a:r>
            <a:r>
              <a:rPr sz="1700" b="0" i="0" u="sng">
                <a:solidFill>
                  <a:srgbClr val="142033"/>
                </a:solidFill>
                <a:latin typeface="Arial"/>
              </a:rPr>
              <a:t>należy do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 jednej </a:t>
            </a:r>
            <a:r>
              <a:rPr sz="1700" b="1" i="0" u="none">
                <a:solidFill>
                  <a:srgbClr val="1D5FD0"/>
                </a:solidFill>
                <a:latin typeface="Arial"/>
              </a:rPr>
              <a:t>kategorii</a:t>
            </a:r>
            <a:r>
              <a:rPr sz="1700" b="0" i="0" u="none">
                <a:solidFill>
                  <a:srgbClr val="142033"/>
                </a:solidFill>
                <a:latin typeface="Arial"/>
              </a:rPr>
              <a:t>. Klient ma imię, nazwisko, e-mail i miasto.”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511921"/>
            <a:ext cx="3420566" cy="924421"/>
          </a:xfrm>
          <a:prstGeom prst="roundRect">
            <a:avLst>
              <a:gd name="adj" fmla="val 1099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2350" y="269607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Rzeczowniki → encje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350" y="3003352"/>
            <a:ext cx="30395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klient, zamówienie, produkt, kategoria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85766" y="2511921"/>
            <a:ext cx="3420566" cy="924421"/>
          </a:xfrm>
          <a:prstGeom prst="roundRect">
            <a:avLst>
              <a:gd name="adj" fmla="val 1099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95316" y="269607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Czasowniki → związki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95316" y="3003352"/>
            <a:ext cx="30395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składa, zawiera, należy do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8733" y="2511921"/>
            <a:ext cx="3420566" cy="924421"/>
          </a:xfrm>
          <a:prstGeom prst="roundRect">
            <a:avLst>
              <a:gd name="adj" fmla="val 1099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168283" y="269607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Cechy → atrybuty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68283" y="3003352"/>
            <a:ext cx="30395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imię, nazwisko, e-mail, miasto, ilość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DOKUMENTACJA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Słownik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77963"/>
                <a:gridCol w="3198713"/>
                <a:gridCol w="1857573"/>
                <a:gridCol w="1250553"/>
                <a:gridCol w="1981597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Kolumna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Wymagana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numer klienta nadawany automatycznie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 UNSIGNED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imie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imię 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VARCHAR(40)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email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e-mail, unikalny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VARCHAR(100)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julia.z@example.pl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miasto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miasto dostawy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VARCHAR(50)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data_rejestracji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dzień założenia konta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2026-03-12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825974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Słownik danych opisuje każdą tabelę i kolumnę: znaczenie, typ, ograniczenia. Ułatwia pracę zespołu i jest częścią dokumentacji projektu.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JAKOŚĆ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Cechy dobrego modelu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Poprawny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zgodny z tym, jak naprawdę działa firma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Prosty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zrozumiały także dla osoby spoza 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 powtórzeń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informacja zapisana jeden raz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712541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Spójny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20397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reguły (klucze, ograniczenia) pilnują poprawności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712541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Rozszerzalny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20397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nowa funkcja nie wymaga przebudowy wszystkiego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712541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28966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Udokumentowany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20397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diagram ERD + słownik danych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KONWENCJE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nazywać tabele i kolumny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Czytelnie i bezpiecznie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667085"/>
                </a:solidFill>
                <a:latin typeface="Courier New"/>
              </a:rPr>
              <a:t>-- dobrze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113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zamowienia 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690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id_zamowienia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268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data_zamowienia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DATETIME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84612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Kłopoty gwarantowane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20535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667085"/>
                </a:solidFill>
                <a:latin typeface="Courier New"/>
              </a:rPr>
              <a:t>-- źle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3113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`Zamówienia Klientów` (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5690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`ID`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8268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`Data zam.`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DATETIME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3084612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41400" y="3755132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małe litery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snake_case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(podkreślenia zamiast spacji)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bez polskich znaków i kropek — unikniesz problemów z kodowaniem i cudzysłowami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jedna konwencja w całej bazie, np. tabele w liczbie mnogiej, klucze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id_…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NARZĘDZIA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Czym rysować projekt w 2026 roku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4437856"/>
                <a:gridCol w="2958703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Narzędzie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daje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Workbench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diagram EER, generowanie SQL z diagramu i odwrotnie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darmowy, oficjalny od Oracle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phpMyAdmin — Designer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podgląd i rysowanie relacji istniejącej bazy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 każdym XAMPP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DBeaver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diagramy ER dla wielu systemów baz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darmowa wersja Community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dbdiagram.io, drawSQL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diagram w przeglądarce, eksport do 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wygodne w pracy zespołowej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draw.io (diagrams.net)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dowolne diagramy, symbole ERD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darmowy, offline i online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2597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2597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9783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19427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Asystenci AI potrafią zaproponować schemat w kilka sekund — ale to Ty odpowiadasz za to, czy spełnia wymagania. Sprawdzaj klucze, typy i powiązania.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TYPOWE BŁĘDY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Czego unikać w projekcie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81177"/>
                <a:gridCol w="3592512"/>
                <a:gridCol w="359271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Błąd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 źle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Lepiej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 w jednej tabeli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powtórzenia i niespójność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tabele połączone kluczami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lista w jednej komórce: „laptop, mysz”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da się wyszukać ani policzyć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osobny wiersz na każdy produkt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 </a:t>
                      </a: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wiek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zmienia się co roku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data_urodzenia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i obliczenie wieku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cena jako tekst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„3 299 zł” nie da się zsumować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DECIMAL(10,2)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klucza głównego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dwa identyczne wiersze, nie wiadomo który usunąć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id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z AUTO_INCREMENT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Projekt bazy biblioteki szkolnej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231577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8677" y="1653480"/>
            <a:ext cx="10258623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Przeczytaj opis: „Szkolna biblioteka wypożycza książki uczniom. Książka ma tytuł, autora, rok wydania i kilka egzemplarzy. Uczeń ma imię, nazwisko i klasę. Wypożyczenie ma datę wypożyczenia i zwrotu.”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53194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Podkreśl rzeczowniki i czasowniki. Wypisz encje, związki i atrybuty.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546377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pięć pytań, na które baza biblioteki musi umieć odpowiedzieć.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66591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Przygotuj słownik danych dla encji Uczeń (kolumna, opis, typ, wymagana, przykład).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2 · Projektowanie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7708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są trzy poziomy modelu danych i czym się różnią?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51145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Skąd projektant bazy zbiera wymagania?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27806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słownik danych?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5197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nie przechowujemy wieku osoby, tylko datę urodzenia?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T. Connolly, C. Begg „Systemy baz danych” (uproszczone), dokumentacja MySQL Workbench, podstawa programowa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1.02: Projektowanie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