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FD3FAAC6-A7C3-4232-B777-76F9C222DB97}" type="datetimeFigureOut">
              <a:rPr lang="pl-PL" smtClean="0"/>
              <a:t>02.10.2017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928605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FD3FAAC6-A7C3-4232-B777-76F9C222DB9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1415423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FD3FAAC6-A7C3-4232-B777-76F9C222DB9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4236860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FD3FAAC6-A7C3-4232-B777-76F9C222DB9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02159711-10DB-4DDE-A93D-6712178DD759}"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616865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FD3FAAC6-A7C3-4232-B777-76F9C222DB9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1911863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FD3FAAC6-A7C3-4232-B777-76F9C222DB97}" type="datetimeFigureOut">
              <a:rPr lang="pl-PL" smtClean="0"/>
              <a:t>02.10.2017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1583829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FD3FAAC6-A7C3-4232-B777-76F9C222DB97}" type="datetimeFigureOut">
              <a:rPr lang="pl-PL" smtClean="0"/>
              <a:t>02.10.2017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3940783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FD3FAAC6-A7C3-4232-B777-76F9C222DB97}" type="datetimeFigureOut">
              <a:rPr lang="pl-PL" smtClean="0"/>
              <a:t>02.10.2017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3327291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D3FAAC6-A7C3-4232-B777-76F9C222DB97}" type="datetimeFigureOut">
              <a:rPr lang="pl-PL" smtClean="0"/>
              <a:t>02.10.2017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02159711-10DB-4DDE-A93D-6712178DD759}" type="slidenum">
              <a:rPr lang="pl-PL" smtClean="0"/>
              <a:t>‹#›</a:t>
            </a:fld>
            <a:endParaRPr lang="pl-PL"/>
          </a:p>
        </p:txBody>
      </p:sp>
    </p:spTree>
    <p:extLst>
      <p:ext uri="{BB962C8B-B14F-4D97-AF65-F5344CB8AC3E}">
        <p14:creationId xmlns:p14="http://schemas.microsoft.com/office/powerpoint/2010/main" val="1918368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FD3FAAC6-A7C3-4232-B777-76F9C222DB97}" type="datetimeFigureOut">
              <a:rPr lang="pl-PL" smtClean="0"/>
              <a:t>02.10.2017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276607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FD3FAAC6-A7C3-4232-B777-76F9C222DB97}" type="datetimeFigureOut">
              <a:rPr lang="pl-PL" smtClean="0"/>
              <a:t>02.10.2017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632454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FD3FAAC6-A7C3-4232-B777-76F9C222DB9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515690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FD3FAAC6-A7C3-4232-B777-76F9C222DB97}" type="datetimeFigureOut">
              <a:rPr lang="pl-PL" smtClean="0"/>
              <a:t>02.10.2017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3383235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FD3FAAC6-A7C3-4232-B777-76F9C222DB97}" type="datetimeFigureOut">
              <a:rPr lang="pl-PL" smtClean="0"/>
              <a:t>02.10.2017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860093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D3FAAC6-A7C3-4232-B777-76F9C222DB97}" type="datetimeFigureOut">
              <a:rPr lang="pl-PL" smtClean="0"/>
              <a:t>02.10.2017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496582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FD3FAAC6-A7C3-4232-B777-76F9C222DB9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4177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FD3FAAC6-A7C3-4232-B777-76F9C222DB9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2159711-10DB-4DDE-A93D-6712178DD759}" type="slidenum">
              <a:rPr lang="pl-PL" smtClean="0"/>
              <a:t>‹#›</a:t>
            </a:fld>
            <a:endParaRPr lang="pl-PL"/>
          </a:p>
        </p:txBody>
      </p:sp>
    </p:spTree>
    <p:extLst>
      <p:ext uri="{BB962C8B-B14F-4D97-AF65-F5344CB8AC3E}">
        <p14:creationId xmlns:p14="http://schemas.microsoft.com/office/powerpoint/2010/main" val="2151529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D3FAAC6-A7C3-4232-B777-76F9C222DB97}" type="datetimeFigureOut">
              <a:rPr lang="pl-PL" smtClean="0"/>
              <a:t>02.10.2017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02159711-10DB-4DDE-A93D-6712178DD759}" type="slidenum">
              <a:rPr lang="pl-PL" smtClean="0"/>
              <a:t>‹#›</a:t>
            </a:fld>
            <a:endParaRPr lang="pl-PL"/>
          </a:p>
        </p:txBody>
      </p:sp>
    </p:spTree>
    <p:extLst>
      <p:ext uri="{BB962C8B-B14F-4D97-AF65-F5344CB8AC3E}">
        <p14:creationId xmlns:p14="http://schemas.microsoft.com/office/powerpoint/2010/main" val="183824980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a:t>Serwer domena hosting URL</a:t>
            </a:r>
          </a:p>
        </p:txBody>
      </p:sp>
      <p:sp>
        <p:nvSpPr>
          <p:cNvPr id="3" name="Podtytuł 2"/>
          <p:cNvSpPr>
            <a:spLocks noGrp="1"/>
          </p:cNvSpPr>
          <p:nvPr>
            <p:ph type="subTitle" idx="1"/>
          </p:nvPr>
        </p:nvSpPr>
        <p:spPr/>
        <p:txBody>
          <a:bodyPr/>
          <a:lstStyle/>
          <a:p>
            <a:endParaRPr lang="pl-PL"/>
          </a:p>
        </p:txBody>
      </p:sp>
    </p:spTree>
    <p:extLst>
      <p:ext uri="{BB962C8B-B14F-4D97-AF65-F5344CB8AC3E}">
        <p14:creationId xmlns:p14="http://schemas.microsoft.com/office/powerpoint/2010/main" val="4084111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Subdomena</a:t>
            </a:r>
          </a:p>
        </p:txBody>
      </p:sp>
      <p:sp>
        <p:nvSpPr>
          <p:cNvPr id="3" name="Symbol zastępczy zawartości 2"/>
          <p:cNvSpPr>
            <a:spLocks noGrp="1"/>
          </p:cNvSpPr>
          <p:nvPr>
            <p:ph idx="1"/>
          </p:nvPr>
        </p:nvSpPr>
        <p:spPr/>
        <p:txBody>
          <a:bodyPr/>
          <a:lstStyle/>
          <a:p>
            <a:pPr marL="0" indent="0">
              <a:buNone/>
            </a:pPr>
            <a:r>
              <a:rPr lang="pl-PL" dirty="0"/>
              <a:t>Domena może mieć również subdomeny (poddomeny). Dodawane są one poprzez kropkę przed nazwą domeny głównej. Jeśli chcielibyśmy na h4k3r2s1.pl założyć bloga można by go dodać na subdomenie.</a:t>
            </a:r>
          </a:p>
        </p:txBody>
      </p:sp>
    </p:spTree>
    <p:extLst>
      <p:ext uri="{BB962C8B-B14F-4D97-AF65-F5344CB8AC3E}">
        <p14:creationId xmlns:p14="http://schemas.microsoft.com/office/powerpoint/2010/main" val="1641917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WWW</a:t>
            </a:r>
          </a:p>
        </p:txBody>
      </p:sp>
      <p:sp>
        <p:nvSpPr>
          <p:cNvPr id="3" name="Symbol zastępczy zawartości 2"/>
          <p:cNvSpPr>
            <a:spLocks noGrp="1"/>
          </p:cNvSpPr>
          <p:nvPr>
            <p:ph idx="1"/>
          </p:nvPr>
        </p:nvSpPr>
        <p:spPr/>
        <p:txBody>
          <a:bodyPr/>
          <a:lstStyle/>
          <a:p>
            <a:pPr marL="0" indent="0">
              <a:buNone/>
            </a:pPr>
            <a:r>
              <a:rPr lang="pl-PL" dirty="0"/>
              <a:t>Popularny skrót www pochodzi od ang. World </a:t>
            </a:r>
            <a:r>
              <a:rPr lang="pl-PL" dirty="0" err="1"/>
              <a:t>Wide</a:t>
            </a:r>
            <a:r>
              <a:rPr lang="pl-PL" dirty="0"/>
              <a:t> Web, czyli ogólnoświatowa sieć. Częstą praktyką było dodawanie skrótu www po nazwie protokołu http, czyli http://www. Obecnie już odchodzi się od tej praktyki, gdyż nie jest to konieczne. Dawniej praktykowane było nazywanie usług, które dany serwer (host) oferował. Subdomena www informowała nas o tym, że możemy przeglądać stronę internetową. Tak www to jest również subdomena.</a:t>
            </a:r>
          </a:p>
        </p:txBody>
      </p:sp>
    </p:spTree>
    <p:extLst>
      <p:ext uri="{BB962C8B-B14F-4D97-AF65-F5344CB8AC3E}">
        <p14:creationId xmlns:p14="http://schemas.microsoft.com/office/powerpoint/2010/main" val="2270332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a:t>htaccess</a:t>
            </a:r>
            <a:endParaRPr lang="pl-PL" dirty="0"/>
          </a:p>
        </p:txBody>
      </p:sp>
      <p:sp>
        <p:nvSpPr>
          <p:cNvPr id="3" name="Symbol zastępczy zawartości 2"/>
          <p:cNvSpPr>
            <a:spLocks noGrp="1"/>
          </p:cNvSpPr>
          <p:nvPr>
            <p:ph idx="1"/>
          </p:nvPr>
        </p:nvSpPr>
        <p:spPr/>
        <p:txBody>
          <a:bodyPr>
            <a:normAutofit/>
          </a:bodyPr>
          <a:lstStyle/>
          <a:p>
            <a:r>
              <a:rPr lang="pl-PL" dirty="0"/>
              <a:t>Zabezpieczenie strony hasłem.</a:t>
            </a:r>
          </a:p>
          <a:p>
            <a:r>
              <a:rPr lang="pl-PL" dirty="0" err="1"/>
              <a:t>Utworzyenie</a:t>
            </a:r>
            <a:r>
              <a:rPr lang="pl-PL" dirty="0"/>
              <a:t> własnej strony błędu HTTP.</a:t>
            </a:r>
          </a:p>
          <a:p>
            <a:r>
              <a:rPr lang="pl-PL" dirty="0"/>
              <a:t>Przekierować \ odwiedzających na inną stronę.</a:t>
            </a:r>
          </a:p>
          <a:p>
            <a:pPr marL="0" indent="0">
              <a:buNone/>
            </a:pPr>
            <a:r>
              <a:rPr lang="pl-PL" dirty="0" err="1"/>
              <a:t>Htaccess</a:t>
            </a:r>
            <a:r>
              <a:rPr lang="pl-PL" dirty="0"/>
              <a:t> jest potężnym narzędziem. </a:t>
            </a:r>
          </a:p>
          <a:p>
            <a:pPr marL="0" indent="0">
              <a:buNone/>
            </a:pPr>
            <a:r>
              <a:rPr lang="pl-PL" dirty="0"/>
              <a:t>Plik .</a:t>
            </a:r>
            <a:r>
              <a:rPr lang="pl-PL" dirty="0" err="1"/>
              <a:t>htacces</a:t>
            </a:r>
            <a:r>
              <a:rPr lang="pl-PL" dirty="0"/>
              <a:t> jest trochę wyjątkowy, jako że jego nazwa zaczyna się od kropki. To oznacza, że w niektórych programach FTP jest on ukryty i nie można go edytować bez zmiany nazwy na np. htaccess.txt. </a:t>
            </a:r>
          </a:p>
        </p:txBody>
      </p:sp>
    </p:spTree>
    <p:extLst>
      <p:ext uri="{BB962C8B-B14F-4D97-AF65-F5344CB8AC3E}">
        <p14:creationId xmlns:p14="http://schemas.microsoft.com/office/powerpoint/2010/main" val="4093562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Domyśle kodowanie znaków na serwerze</a:t>
            </a:r>
          </a:p>
        </p:txBody>
      </p:sp>
      <p:sp>
        <p:nvSpPr>
          <p:cNvPr id="3" name="Symbol zastępczy zawartości 2"/>
          <p:cNvSpPr>
            <a:spLocks noGrp="1"/>
          </p:cNvSpPr>
          <p:nvPr>
            <p:ph idx="1"/>
          </p:nvPr>
        </p:nvSpPr>
        <p:spPr/>
        <p:txBody>
          <a:bodyPr/>
          <a:lstStyle/>
          <a:p>
            <a:pPr marL="0" indent="0">
              <a:buNone/>
            </a:pPr>
            <a:r>
              <a:rPr lang="pl-PL" dirty="0"/>
              <a:t>Dodajemy do </a:t>
            </a:r>
            <a:r>
              <a:rPr lang="pl-PL" dirty="0" err="1"/>
              <a:t>htacces</a:t>
            </a:r>
            <a:r>
              <a:rPr lang="pl-PL" dirty="0"/>
              <a:t> jedną z linii</a:t>
            </a:r>
          </a:p>
          <a:p>
            <a:pPr marL="0" indent="0">
              <a:buNone/>
            </a:pPr>
            <a:r>
              <a:rPr lang="pl-PL" dirty="0" err="1"/>
              <a:t>AddDefaultCharset</a:t>
            </a:r>
            <a:r>
              <a:rPr lang="pl-PL" dirty="0"/>
              <a:t> ISO-8859-1 </a:t>
            </a:r>
          </a:p>
          <a:p>
            <a:pPr marL="0" indent="0">
              <a:buNone/>
            </a:pPr>
            <a:r>
              <a:rPr lang="pl-PL" dirty="0" err="1"/>
              <a:t>AddDefaultCharset</a:t>
            </a:r>
            <a:r>
              <a:rPr lang="pl-PL" dirty="0"/>
              <a:t> UTF-8</a:t>
            </a:r>
          </a:p>
        </p:txBody>
      </p:sp>
    </p:spTree>
    <p:extLst>
      <p:ext uri="{BB962C8B-B14F-4D97-AF65-F5344CB8AC3E}">
        <p14:creationId xmlns:p14="http://schemas.microsoft.com/office/powerpoint/2010/main" val="3684270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Domyślna strona</a:t>
            </a:r>
          </a:p>
        </p:txBody>
      </p:sp>
      <p:sp>
        <p:nvSpPr>
          <p:cNvPr id="3" name="Symbol zastępczy zawartości 2"/>
          <p:cNvSpPr>
            <a:spLocks noGrp="1"/>
          </p:cNvSpPr>
          <p:nvPr>
            <p:ph idx="1"/>
          </p:nvPr>
        </p:nvSpPr>
        <p:spPr/>
        <p:txBody>
          <a:bodyPr/>
          <a:lstStyle/>
          <a:p>
            <a:pPr marL="0" indent="0">
              <a:buNone/>
            </a:pPr>
            <a:r>
              <a:rPr lang="pl-PL" dirty="0" err="1"/>
              <a:t>DirectoryIndex</a:t>
            </a:r>
            <a:r>
              <a:rPr lang="pl-PL" dirty="0"/>
              <a:t> home.html index.html index.htm </a:t>
            </a:r>
            <a:r>
              <a:rPr lang="pl-PL" dirty="0" err="1"/>
              <a:t>index.php</a:t>
            </a:r>
            <a:endParaRPr lang="pl-PL" dirty="0"/>
          </a:p>
        </p:txBody>
      </p:sp>
    </p:spTree>
    <p:extLst>
      <p:ext uri="{BB962C8B-B14F-4D97-AF65-F5344CB8AC3E}">
        <p14:creationId xmlns:p14="http://schemas.microsoft.com/office/powerpoint/2010/main" val="628930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Nowa strona błędu</a:t>
            </a:r>
          </a:p>
        </p:txBody>
      </p:sp>
      <p:sp>
        <p:nvSpPr>
          <p:cNvPr id="3" name="Symbol zastępczy zawartości 2"/>
          <p:cNvSpPr>
            <a:spLocks noGrp="1"/>
          </p:cNvSpPr>
          <p:nvPr>
            <p:ph idx="1"/>
          </p:nvPr>
        </p:nvSpPr>
        <p:spPr/>
        <p:txBody>
          <a:bodyPr/>
          <a:lstStyle/>
          <a:p>
            <a:pPr marL="0" indent="0">
              <a:buNone/>
            </a:pPr>
            <a:r>
              <a:rPr lang="pl-PL" dirty="0" err="1"/>
              <a:t>ErrorDocument</a:t>
            </a:r>
            <a:r>
              <a:rPr lang="pl-PL" dirty="0"/>
              <a:t> 403 http://one-example.com/forbidden.html </a:t>
            </a:r>
            <a:r>
              <a:rPr lang="pl-PL" dirty="0" err="1"/>
              <a:t>ErrorDocument</a:t>
            </a:r>
            <a:r>
              <a:rPr lang="pl-PL" dirty="0"/>
              <a:t> 404 http://one-example.com/notfound.html</a:t>
            </a:r>
          </a:p>
        </p:txBody>
      </p:sp>
    </p:spTree>
    <p:extLst>
      <p:ext uri="{BB962C8B-B14F-4D97-AF65-F5344CB8AC3E}">
        <p14:creationId xmlns:p14="http://schemas.microsoft.com/office/powerpoint/2010/main" val="2569319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C8D20A-0304-4221-85BD-1A1E804C7107}"/>
              </a:ext>
            </a:extLst>
          </p:cNvPr>
          <p:cNvSpPr>
            <a:spLocks noGrp="1"/>
          </p:cNvSpPr>
          <p:nvPr>
            <p:ph type="title"/>
          </p:nvPr>
        </p:nvSpPr>
        <p:spPr/>
        <p:txBody>
          <a:bodyPr/>
          <a:lstStyle/>
          <a:p>
            <a:r>
              <a:rPr lang="pl-PL" dirty="0"/>
              <a:t>Serwer rekordy</a:t>
            </a:r>
          </a:p>
        </p:txBody>
      </p:sp>
      <p:sp>
        <p:nvSpPr>
          <p:cNvPr id="3" name="Symbol zastępczy zawartości 2">
            <a:extLst>
              <a:ext uri="{FF2B5EF4-FFF2-40B4-BE49-F238E27FC236}">
                <a16:creationId xmlns:a16="http://schemas.microsoft.com/office/drawing/2014/main" id="{3CBEB058-4935-41CA-9234-F7D461C9CE76}"/>
              </a:ext>
            </a:extLst>
          </p:cNvPr>
          <p:cNvSpPr>
            <a:spLocks noGrp="1"/>
          </p:cNvSpPr>
          <p:nvPr>
            <p:ph idx="1"/>
          </p:nvPr>
        </p:nvSpPr>
        <p:spPr/>
        <p:txBody>
          <a:bodyPr>
            <a:normAutofit fontScale="40000" lnSpcReduction="20000"/>
          </a:bodyPr>
          <a:lstStyle/>
          <a:p>
            <a:pPr marL="0" indent="0">
              <a:buNone/>
            </a:pPr>
            <a:r>
              <a:rPr lang="pl-PL" dirty="0"/>
              <a:t>rekord SOA (Start Of Authority) - rekord zawierający główny serwer DNS oraz m.in. adres e-mail administratora domeny oraz numer seryjny domeny.</a:t>
            </a:r>
            <a:br>
              <a:rPr lang="pl-PL" dirty="0"/>
            </a:br>
            <a:r>
              <a:rPr lang="pl-PL" dirty="0"/>
              <a:t>Przykład wartości rekordu: ns1.nazwa.pl. biuro.nazwa.pl. 2008133200 28800 7200 604800 86400</a:t>
            </a:r>
          </a:p>
          <a:p>
            <a:pPr marL="0" indent="0">
              <a:buNone/>
            </a:pPr>
            <a:r>
              <a:rPr lang="pl-PL" dirty="0"/>
              <a:t>rekord NS (</a:t>
            </a:r>
            <a:r>
              <a:rPr lang="pl-PL" dirty="0" err="1"/>
              <a:t>Name</a:t>
            </a:r>
            <a:r>
              <a:rPr lang="pl-PL" dirty="0"/>
              <a:t> Server) - rekord wskazujący serwer nazw z konfiguracją DNS domeny (serwer DNS). Dla domeny należy wskazać co najmniej 2 serwery DNS</a:t>
            </a:r>
            <a:br>
              <a:rPr lang="pl-PL" dirty="0"/>
            </a:br>
            <a:r>
              <a:rPr lang="pl-PL" dirty="0"/>
              <a:t>Przykład wartości rekordu: ns1.nazwa.pl</a:t>
            </a:r>
          </a:p>
          <a:p>
            <a:pPr marL="0" indent="0">
              <a:buNone/>
            </a:pPr>
            <a:r>
              <a:rPr lang="pl-PL" dirty="0"/>
              <a:t>rekord A (</a:t>
            </a:r>
            <a:r>
              <a:rPr lang="pl-PL" dirty="0" err="1"/>
              <a:t>Address</a:t>
            </a:r>
            <a:r>
              <a:rPr lang="pl-PL" dirty="0"/>
              <a:t>) - rekord określający adres IPv4 serwera, odpowiedzialny za wyświetlanie strony internetowej. Przykład wartości rekordu: 85.128.128.99</a:t>
            </a:r>
          </a:p>
          <a:p>
            <a:pPr marL="0" indent="0">
              <a:buNone/>
            </a:pPr>
            <a:r>
              <a:rPr lang="pl-PL" dirty="0"/>
              <a:t>rekord AAAA - rekord określający adres IPv6 serwera. Przykład wartości rekordu: 0000:0000:0000:0000:0000:ffff:5580:8063</a:t>
            </a:r>
          </a:p>
          <a:p>
            <a:pPr marL="0" indent="0">
              <a:buNone/>
            </a:pPr>
            <a:r>
              <a:rPr lang="pl-PL" dirty="0"/>
              <a:t>rekord MX (Mail </a:t>
            </a:r>
            <a:r>
              <a:rPr lang="pl-PL" dirty="0" err="1"/>
              <a:t>eXchange</a:t>
            </a:r>
            <a:r>
              <a:rPr lang="pl-PL" dirty="0"/>
              <a:t>) - rekord wskazujący nazwę serwera obsługującego pocztę elektroniczną lub nazwę domeny (o ile strona internetowa i poczta elektroniczna utrzymywane są na tym samym serwerze).</a:t>
            </a:r>
            <a:r>
              <a:rPr lang="pl-PL" i="1" dirty="0"/>
              <a:t> </a:t>
            </a:r>
            <a:r>
              <a:rPr lang="pl-PL" dirty="0"/>
              <a:t>Przykład wartości rekordu: 10 mojserwer.nazwa.pl (10 to priorytet doręczenia)</a:t>
            </a:r>
          </a:p>
          <a:p>
            <a:pPr marL="0" indent="0">
              <a:buNone/>
            </a:pPr>
            <a:r>
              <a:rPr lang="pl-PL" dirty="0"/>
              <a:t>rekord CNAME (</a:t>
            </a:r>
            <a:r>
              <a:rPr lang="pl-PL" dirty="0" err="1"/>
              <a:t>Canonical</a:t>
            </a:r>
            <a:r>
              <a:rPr lang="pl-PL" dirty="0"/>
              <a:t> </a:t>
            </a:r>
            <a:r>
              <a:rPr lang="pl-PL" dirty="0" err="1"/>
              <a:t>Name</a:t>
            </a:r>
            <a:r>
              <a:rPr lang="pl-PL" dirty="0"/>
              <a:t>) - rekord przypisujący subdomenę innej domenie lub subdomenie Przykład: </a:t>
            </a:r>
            <a:r>
              <a:rPr lang="pl-PL" i="1" dirty="0"/>
              <a:t>nazwa</a:t>
            </a:r>
            <a:r>
              <a:rPr lang="pl-PL" dirty="0"/>
              <a:t> sklep.mojadomena.pl, </a:t>
            </a:r>
            <a:r>
              <a:rPr lang="pl-PL" i="1" dirty="0"/>
              <a:t>wartość</a:t>
            </a:r>
            <a:r>
              <a:rPr lang="pl-PL" dirty="0"/>
              <a:t> mojadomena.pl</a:t>
            </a:r>
          </a:p>
          <a:p>
            <a:pPr marL="0" indent="0">
              <a:buNone/>
            </a:pPr>
            <a:r>
              <a:rPr lang="pl-PL" dirty="0"/>
              <a:t>rekord TXT (</a:t>
            </a:r>
            <a:r>
              <a:rPr lang="pl-PL" dirty="0" err="1"/>
              <a:t>Text</a:t>
            </a:r>
            <a:r>
              <a:rPr lang="pl-PL" dirty="0"/>
              <a:t>) - rekord zawierający informację tekstową, zwykle służącą do weryfikacji zarządzania domeną lub autoryzacji wysyłki poczty elektronicznej z serwera podanego w rekordzie MX</a:t>
            </a:r>
            <a:br>
              <a:rPr lang="pl-PL" dirty="0"/>
            </a:br>
            <a:r>
              <a:rPr lang="pl-PL" dirty="0"/>
              <a:t>Przykład wartości rekordu: "v=spf1 mx a -</a:t>
            </a:r>
            <a:r>
              <a:rPr lang="pl-PL" dirty="0" err="1"/>
              <a:t>all</a:t>
            </a:r>
            <a:r>
              <a:rPr lang="pl-PL" dirty="0"/>
              <a:t>"</a:t>
            </a:r>
          </a:p>
          <a:p>
            <a:pPr marL="0" indent="0">
              <a:buNone/>
            </a:pPr>
            <a:r>
              <a:rPr lang="pl-PL" dirty="0"/>
              <a:t>rekord SRV (Service </a:t>
            </a:r>
            <a:r>
              <a:rPr lang="pl-PL" dirty="0" err="1"/>
              <a:t>Locator</a:t>
            </a:r>
            <a:r>
              <a:rPr lang="pl-PL" dirty="0"/>
              <a:t>) - rekord przekazujący informacje o serwerze na potrzeby różnych protokołów internetowych</a:t>
            </a:r>
            <a:br>
              <a:rPr lang="pl-PL" dirty="0"/>
            </a:br>
            <a:r>
              <a:rPr lang="pl-PL" dirty="0"/>
              <a:t>Przykład: </a:t>
            </a:r>
            <a:r>
              <a:rPr lang="pl-PL" i="1" dirty="0"/>
              <a:t>nazwa</a:t>
            </a:r>
            <a:r>
              <a:rPr lang="pl-PL" dirty="0"/>
              <a:t> _usługa._protokół.mojadomena.pl, </a:t>
            </a:r>
            <a:r>
              <a:rPr lang="pl-PL" i="1" dirty="0"/>
              <a:t>wartość</a:t>
            </a:r>
            <a:r>
              <a:rPr lang="pl-PL" dirty="0"/>
              <a:t> 10 0 8080 serwis.mojadomena.pl (10 to priorytet, 0 to waga, 8080 to port, serwis.mojadomena.pl to cel rekordu)</a:t>
            </a:r>
          </a:p>
          <a:p>
            <a:pPr marL="0" indent="0">
              <a:buNone/>
            </a:pPr>
            <a:r>
              <a:rPr lang="pl-PL" dirty="0"/>
              <a:t>FRAME - wpis nie będący stricte rekordem DNS. FRAME pozwala na przekierowanie domeny na dowolny adres URL w ramce,</a:t>
            </a:r>
            <a:br>
              <a:rPr lang="pl-PL" dirty="0"/>
            </a:br>
            <a:r>
              <a:rPr lang="pl-PL" dirty="0"/>
              <a:t>Uwaga! Niektóre witryny oraz przeglądarki na urządzeniach mobilnych nie zezwalają na wyświetlanie zawartości w ramce.</a:t>
            </a:r>
          </a:p>
          <a:p>
            <a:pPr marL="0" indent="0">
              <a:buNone/>
            </a:pPr>
            <a:r>
              <a:rPr lang="pl-PL" dirty="0"/>
              <a:t>REDIRECT - wpis nie będący stricte rekordem DNS. REDIRECT działa podobnie jak FRAME, z tą różnicą, że w pasku adresu przeglądarki widoczny jest adres witryny, na którą domena jest przekierowana</a:t>
            </a:r>
            <a:br>
              <a:rPr lang="pl-PL" dirty="0"/>
            </a:br>
            <a:r>
              <a:rPr lang="pl-PL" dirty="0"/>
              <a:t>Ważne! Reguły REDIRECT nie stosuj w celu wymuszenia preferowanego adresu witryny (z www lub bez www) ani wymuszenia szyfrowania (</a:t>
            </a:r>
            <a:r>
              <a:rPr lang="pl-PL" dirty="0" err="1"/>
              <a:t>https</a:t>
            </a:r>
            <a:r>
              <a:rPr lang="pl-PL" dirty="0"/>
              <a:t>). Zamiast tego użyj odpowiedniej reguły w pliku .</a:t>
            </a:r>
            <a:r>
              <a:rPr lang="pl-PL" dirty="0" err="1"/>
              <a:t>htaccess</a:t>
            </a:r>
            <a:r>
              <a:rPr lang="pl-PL" dirty="0"/>
              <a:t>.</a:t>
            </a:r>
            <a:br>
              <a:rPr lang="pl-PL" dirty="0"/>
            </a:br>
            <a:r>
              <a:rPr lang="pl-PL" dirty="0"/>
              <a:t>Przykład wartości rekordu: https://www.mojadomena.com.pl</a:t>
            </a:r>
          </a:p>
        </p:txBody>
      </p:sp>
    </p:spTree>
    <p:extLst>
      <p:ext uri="{BB962C8B-B14F-4D97-AF65-F5344CB8AC3E}">
        <p14:creationId xmlns:p14="http://schemas.microsoft.com/office/powerpoint/2010/main" val="3237096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URL</a:t>
            </a:r>
          </a:p>
        </p:txBody>
      </p:sp>
      <p:sp>
        <p:nvSpPr>
          <p:cNvPr id="3" name="Symbol zastępczy zawartości 2"/>
          <p:cNvSpPr>
            <a:spLocks noGrp="1"/>
          </p:cNvSpPr>
          <p:nvPr>
            <p:ph idx="1"/>
          </p:nvPr>
        </p:nvSpPr>
        <p:spPr/>
        <p:txBody>
          <a:bodyPr/>
          <a:lstStyle/>
          <a:p>
            <a:pPr marL="0" indent="0" fontAlgn="base">
              <a:buNone/>
            </a:pPr>
            <a:r>
              <a:rPr lang="pl-PL" dirty="0"/>
              <a:t>Format w jakim tworzone są adresy </a:t>
            </a:r>
            <a:r>
              <a:rPr lang="pl-PL" dirty="0" err="1"/>
              <a:t>internecie</a:t>
            </a:r>
            <a:r>
              <a:rPr lang="pl-PL" dirty="0"/>
              <a:t> to </a:t>
            </a:r>
            <a:r>
              <a:rPr lang="pl-PL" b="1" dirty="0"/>
              <a:t>URL</a:t>
            </a:r>
            <a:r>
              <a:rPr lang="pl-PL" dirty="0"/>
              <a:t>(ang. </a:t>
            </a:r>
            <a:r>
              <a:rPr lang="pl-PL" b="1" dirty="0"/>
              <a:t>Uniform Resource </a:t>
            </a:r>
            <a:r>
              <a:rPr lang="pl-PL" b="1" dirty="0" err="1"/>
              <a:t>Locator</a:t>
            </a:r>
            <a:r>
              <a:rPr lang="pl-PL" dirty="0"/>
              <a:t> – ujednolicony lokalizator zasobów). Adresy URL wpisujemy w przeglądarce w tzw. </a:t>
            </a:r>
            <a:r>
              <a:rPr lang="pl-PL" b="1" dirty="0"/>
              <a:t>pasku adresu</a:t>
            </a:r>
            <a:r>
              <a:rPr lang="pl-PL" dirty="0"/>
              <a:t>, gdy chcemy przejść na konkretną stronę internetową.</a:t>
            </a:r>
          </a:p>
          <a:p>
            <a:pPr marL="0" indent="0">
              <a:buNone/>
            </a:pPr>
            <a:endParaRPr lang="pl-PL" dirty="0"/>
          </a:p>
        </p:txBody>
      </p:sp>
    </p:spTree>
    <p:extLst>
      <p:ext uri="{BB962C8B-B14F-4D97-AF65-F5344CB8AC3E}">
        <p14:creationId xmlns:p14="http://schemas.microsoft.com/office/powerpoint/2010/main" val="166024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Skład adresu URL</a:t>
            </a:r>
          </a:p>
        </p:txBody>
      </p:sp>
      <p:sp>
        <p:nvSpPr>
          <p:cNvPr id="3" name="Symbol zastępczy zawartości 2"/>
          <p:cNvSpPr>
            <a:spLocks noGrp="1"/>
          </p:cNvSpPr>
          <p:nvPr>
            <p:ph idx="1"/>
          </p:nvPr>
        </p:nvSpPr>
        <p:spPr/>
        <p:txBody>
          <a:bodyPr/>
          <a:lstStyle/>
          <a:p>
            <a:r>
              <a:rPr lang="pl-PL" dirty="0"/>
              <a:t>http protokół</a:t>
            </a:r>
          </a:p>
          <a:p>
            <a:r>
              <a:rPr lang="pl-PL" dirty="0"/>
              <a:t>:// dwukropka i dwóch </a:t>
            </a:r>
            <a:r>
              <a:rPr lang="pl-PL" dirty="0" err="1"/>
              <a:t>forward</a:t>
            </a:r>
            <a:r>
              <a:rPr lang="pl-PL" dirty="0"/>
              <a:t> </a:t>
            </a:r>
            <a:r>
              <a:rPr lang="pl-PL" dirty="0" err="1"/>
              <a:t>slash’y</a:t>
            </a:r>
            <a:endParaRPr lang="pl-PL" dirty="0"/>
          </a:p>
          <a:p>
            <a:r>
              <a:rPr lang="pl-PL" dirty="0"/>
              <a:t>H4k3r2s1.pl host, inaczej adres serwera</a:t>
            </a:r>
          </a:p>
          <a:p>
            <a:r>
              <a:rPr lang="pl-PL" dirty="0"/>
              <a:t>/linki ścieżka dostępu do zasobu</a:t>
            </a:r>
          </a:p>
        </p:txBody>
      </p:sp>
    </p:spTree>
    <p:extLst>
      <p:ext uri="{BB962C8B-B14F-4D97-AF65-F5344CB8AC3E}">
        <p14:creationId xmlns:p14="http://schemas.microsoft.com/office/powerpoint/2010/main" val="4105292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Protokoły HTTP</a:t>
            </a:r>
          </a:p>
        </p:txBody>
      </p:sp>
      <p:sp>
        <p:nvSpPr>
          <p:cNvPr id="3" name="Symbol zastępczy zawartości 2"/>
          <p:cNvSpPr>
            <a:spLocks noGrp="1"/>
          </p:cNvSpPr>
          <p:nvPr>
            <p:ph idx="1"/>
          </p:nvPr>
        </p:nvSpPr>
        <p:spPr/>
        <p:txBody>
          <a:bodyPr/>
          <a:lstStyle/>
          <a:p>
            <a:r>
              <a:rPr lang="pl-PL" dirty="0"/>
              <a:t>HTTP (</a:t>
            </a:r>
            <a:r>
              <a:rPr lang="pl-PL" dirty="0" err="1"/>
              <a:t>Hypertext</a:t>
            </a:r>
            <a:r>
              <a:rPr lang="pl-PL" dirty="0"/>
              <a:t> Transfer </a:t>
            </a:r>
            <a:r>
              <a:rPr lang="pl-PL" dirty="0" err="1"/>
              <a:t>Protocol</a:t>
            </a:r>
            <a:r>
              <a:rPr lang="pl-PL" dirty="0"/>
              <a:t>) protokół do przesyłania stron internetowych</a:t>
            </a:r>
          </a:p>
          <a:p>
            <a:r>
              <a:rPr lang="pl-PL" dirty="0"/>
              <a:t>HTTPS (</a:t>
            </a:r>
            <a:r>
              <a:rPr lang="pl-PL" dirty="0" err="1"/>
              <a:t>Hypertext</a:t>
            </a:r>
            <a:r>
              <a:rPr lang="pl-PL" dirty="0"/>
              <a:t> Transfer </a:t>
            </a:r>
            <a:r>
              <a:rPr lang="pl-PL" dirty="0" err="1"/>
              <a:t>Protocol</a:t>
            </a:r>
            <a:r>
              <a:rPr lang="pl-PL" dirty="0"/>
              <a:t> </a:t>
            </a:r>
            <a:r>
              <a:rPr lang="pl-PL" dirty="0" err="1"/>
              <a:t>Secure</a:t>
            </a:r>
            <a:r>
              <a:rPr lang="pl-PL" dirty="0"/>
              <a:t>) zabezpieczony protokół do przesyłania stron internetowych</a:t>
            </a:r>
          </a:p>
          <a:p>
            <a:r>
              <a:rPr lang="pl-PL" dirty="0"/>
              <a:t>FTP (File Transfer </a:t>
            </a:r>
            <a:r>
              <a:rPr lang="pl-PL" dirty="0" err="1"/>
              <a:t>Protocol</a:t>
            </a:r>
            <a:r>
              <a:rPr lang="pl-PL" dirty="0"/>
              <a:t>) protokół do </a:t>
            </a:r>
            <a:r>
              <a:rPr lang="pl-PL" dirty="0" err="1"/>
              <a:t>przesyłu</a:t>
            </a:r>
            <a:r>
              <a:rPr lang="pl-PL" dirty="0"/>
              <a:t> plików</a:t>
            </a:r>
          </a:p>
        </p:txBody>
      </p:sp>
    </p:spTree>
    <p:extLst>
      <p:ext uri="{BB962C8B-B14F-4D97-AF65-F5344CB8AC3E}">
        <p14:creationId xmlns:p14="http://schemas.microsoft.com/office/powerpoint/2010/main" val="2512720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HTTP</a:t>
            </a:r>
          </a:p>
        </p:txBody>
      </p:sp>
      <p:sp>
        <p:nvSpPr>
          <p:cNvPr id="3" name="Symbol zastępczy zawartości 2"/>
          <p:cNvSpPr>
            <a:spLocks noGrp="1"/>
          </p:cNvSpPr>
          <p:nvPr>
            <p:ph idx="1"/>
          </p:nvPr>
        </p:nvSpPr>
        <p:spPr/>
        <p:txBody>
          <a:bodyPr/>
          <a:lstStyle/>
          <a:p>
            <a:pPr marL="0" indent="0">
              <a:buNone/>
            </a:pPr>
            <a:r>
              <a:rPr lang="pl-PL" dirty="0"/>
              <a:t>Najczęściej korzystamy z protokołu http. Przy pomocy tego protokołu przesyłane są strony internetowe. Wpisując adres do paska adresu nie musimy już wpisywać protokołu. Zostanie on sam wpisany przez przeglądarkę internetową, ale najczęściej nie zostanie on wyświetlony.</a:t>
            </a:r>
          </a:p>
        </p:txBody>
      </p:sp>
    </p:spTree>
    <p:extLst>
      <p:ext uri="{BB962C8B-B14F-4D97-AF65-F5344CB8AC3E}">
        <p14:creationId xmlns:p14="http://schemas.microsoft.com/office/powerpoint/2010/main" val="3400080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Serwer</a:t>
            </a:r>
          </a:p>
        </p:txBody>
      </p:sp>
      <p:sp>
        <p:nvSpPr>
          <p:cNvPr id="3" name="Symbol zastępczy zawartości 2"/>
          <p:cNvSpPr>
            <a:spLocks noGrp="1"/>
          </p:cNvSpPr>
          <p:nvPr>
            <p:ph idx="1"/>
          </p:nvPr>
        </p:nvSpPr>
        <p:spPr/>
        <p:txBody>
          <a:bodyPr/>
          <a:lstStyle/>
          <a:p>
            <a:pPr marL="0" indent="0">
              <a:buNone/>
            </a:pPr>
            <a:r>
              <a:rPr lang="pl-PL" dirty="0"/>
              <a:t>Serwer, czy inaczej </a:t>
            </a:r>
            <a:r>
              <a:rPr lang="pl-PL" b="1" dirty="0"/>
              <a:t>host</a:t>
            </a:r>
            <a:r>
              <a:rPr lang="pl-PL" dirty="0"/>
              <a:t> (ang. gospodarz), jest to po prostu komputer, który przechowuje dane strony i ma stałe dobre połączenie do Internetu. Mówimy, że wysyłamy stronę na serwer, tzn. umieszczamy wszystkie pliki naszej strony na serwerze, aby były dostępne przez całą dobę (serwery pracują nieustannie). Jakbyśmy mocno chcieli to z własnego komputera również możemy uczynić serwer, ale w zasadzie nie ma takiej potrzeby, gdyż istnieją firmy hostingowe.</a:t>
            </a:r>
          </a:p>
        </p:txBody>
      </p:sp>
    </p:spTree>
    <p:extLst>
      <p:ext uri="{BB962C8B-B14F-4D97-AF65-F5344CB8AC3E}">
        <p14:creationId xmlns:p14="http://schemas.microsoft.com/office/powerpoint/2010/main" val="2656292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Hosting</a:t>
            </a:r>
          </a:p>
        </p:txBody>
      </p:sp>
      <p:sp>
        <p:nvSpPr>
          <p:cNvPr id="3" name="Symbol zastępczy zawartości 2"/>
          <p:cNvSpPr>
            <a:spLocks noGrp="1"/>
          </p:cNvSpPr>
          <p:nvPr>
            <p:ph idx="1"/>
          </p:nvPr>
        </p:nvSpPr>
        <p:spPr/>
        <p:txBody>
          <a:bodyPr/>
          <a:lstStyle/>
          <a:p>
            <a:pPr marL="0" indent="0">
              <a:buNone/>
            </a:pPr>
            <a:r>
              <a:rPr lang="pl-PL" dirty="0"/>
              <a:t>Usługa hostingu, to inaczej usługa polegająca na użyczeniu serwera, bądź jego części (nie zawsze będzie nam potrzebny cały serwer) dla pojedynczego klienta. W ramach tej usługi dostajemy dostęp do serwera i przypisany do niego adres IP (Internet </a:t>
            </a:r>
            <a:r>
              <a:rPr lang="pl-PL" dirty="0" err="1"/>
              <a:t>Protocol</a:t>
            </a:r>
            <a:r>
              <a:rPr lang="pl-PL" dirty="0"/>
              <a:t>).</a:t>
            </a:r>
          </a:p>
        </p:txBody>
      </p:sp>
    </p:spTree>
    <p:extLst>
      <p:ext uri="{BB962C8B-B14F-4D97-AF65-F5344CB8AC3E}">
        <p14:creationId xmlns:p14="http://schemas.microsoft.com/office/powerpoint/2010/main" val="1154856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IP</a:t>
            </a:r>
          </a:p>
        </p:txBody>
      </p:sp>
      <p:sp>
        <p:nvSpPr>
          <p:cNvPr id="3" name="Symbol zastępczy zawartości 2"/>
          <p:cNvSpPr>
            <a:spLocks noGrp="1"/>
          </p:cNvSpPr>
          <p:nvPr>
            <p:ph idx="1"/>
          </p:nvPr>
        </p:nvSpPr>
        <p:spPr/>
        <p:txBody>
          <a:bodyPr/>
          <a:lstStyle/>
          <a:p>
            <a:pPr marL="0" indent="0">
              <a:buNone/>
            </a:pPr>
            <a:r>
              <a:rPr lang="pl-PL" dirty="0"/>
              <a:t>Osoba zarządzająca danym serwerem musi udostępnić publicznie dany zasób, powiedzmy, że będzie to strona internetowa. Następnie musi podać ścieżkę dostępową do tego zasobu. Ścieżka dostępowa do serwera to jest jego adres IP.</a:t>
            </a:r>
          </a:p>
          <a:p>
            <a:pPr marL="0" indent="0" fontAlgn="base">
              <a:buNone/>
            </a:pPr>
            <a:r>
              <a:rPr lang="pl-PL" dirty="0"/>
              <a:t>Chcielibyśmy np. odwiedzić stronę znajdująca się na serwerze o adresie IP równym </a:t>
            </a:r>
            <a:r>
              <a:rPr lang="pl-PL" b="1" dirty="0"/>
              <a:t>12.123.321.12</a:t>
            </a:r>
            <a:r>
              <a:rPr lang="pl-PL" dirty="0"/>
              <a:t> znajdującą się w katalogu </a:t>
            </a:r>
            <a:r>
              <a:rPr lang="pl-PL" b="1" dirty="0"/>
              <a:t>strona</a:t>
            </a:r>
            <a:r>
              <a:rPr lang="pl-PL" dirty="0"/>
              <a:t>. W pasek adresu powinniśmy wtedy wpisać.</a:t>
            </a:r>
          </a:p>
          <a:p>
            <a:pPr marL="0" indent="0" fontAlgn="base">
              <a:buNone/>
            </a:pPr>
            <a:r>
              <a:rPr lang="pl-PL" dirty="0"/>
              <a:t>12.123.321.12/strona</a:t>
            </a:r>
          </a:p>
          <a:p>
            <a:pPr marL="0" indent="0">
              <a:buNone/>
            </a:pPr>
            <a:endParaRPr lang="pl-PL" dirty="0"/>
          </a:p>
        </p:txBody>
      </p:sp>
    </p:spTree>
    <p:extLst>
      <p:ext uri="{BB962C8B-B14F-4D97-AF65-F5344CB8AC3E}">
        <p14:creationId xmlns:p14="http://schemas.microsoft.com/office/powerpoint/2010/main" val="664456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Domena</a:t>
            </a:r>
          </a:p>
        </p:txBody>
      </p:sp>
      <p:sp>
        <p:nvSpPr>
          <p:cNvPr id="3" name="Symbol zastępczy zawartości 2"/>
          <p:cNvSpPr>
            <a:spLocks noGrp="1"/>
          </p:cNvSpPr>
          <p:nvPr>
            <p:ph idx="1"/>
          </p:nvPr>
        </p:nvSpPr>
        <p:spPr/>
        <p:txBody>
          <a:bodyPr/>
          <a:lstStyle/>
          <a:p>
            <a:pPr marL="0" indent="0">
              <a:buNone/>
            </a:pPr>
            <a:r>
              <a:rPr lang="pl-PL" dirty="0"/>
              <a:t>Domenę można określić jako nazwę własną danej strony, która przekierowuje nas na właściwy katalog na danym serwerze. Domena jest jedynie nazwą, a gdzie ona nas poprowadzi to już zależy wyłącznie od tego jak sami to ustawimy.</a:t>
            </a:r>
          </a:p>
          <a:p>
            <a:pPr marL="0" indent="0">
              <a:buNone/>
            </a:pPr>
            <a:endParaRPr lang="pl-PL" dirty="0"/>
          </a:p>
          <a:p>
            <a:pPr marL="0" indent="0">
              <a:buNone/>
            </a:pPr>
            <a:r>
              <a:rPr lang="pl-PL" dirty="0"/>
              <a:t>Jeśli mówimy o domenach, to zazwyczaj mamy na myśli domenę główną.</a:t>
            </a:r>
          </a:p>
        </p:txBody>
      </p:sp>
    </p:spTree>
    <p:extLst>
      <p:ext uri="{BB962C8B-B14F-4D97-AF65-F5344CB8AC3E}">
        <p14:creationId xmlns:p14="http://schemas.microsoft.com/office/powerpoint/2010/main" val="10779320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83</TotalTime>
  <Words>504</Words>
  <Application>Microsoft Office PowerPoint</Application>
  <PresentationFormat>Panoramiczny</PresentationFormat>
  <Paragraphs>55</Paragraphs>
  <Slides>16</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16</vt:i4>
      </vt:variant>
    </vt:vector>
  </HeadingPairs>
  <TitlesOfParts>
    <vt:vector size="19" baseType="lpstr">
      <vt:lpstr>Arial</vt:lpstr>
      <vt:lpstr>Trebuchet MS</vt:lpstr>
      <vt:lpstr>Berlin</vt:lpstr>
      <vt:lpstr>Serwer domena hosting URL</vt:lpstr>
      <vt:lpstr>URL</vt:lpstr>
      <vt:lpstr>Skład adresu URL</vt:lpstr>
      <vt:lpstr>Protokoły HTTP</vt:lpstr>
      <vt:lpstr>HTTP</vt:lpstr>
      <vt:lpstr>Serwer</vt:lpstr>
      <vt:lpstr>Hosting</vt:lpstr>
      <vt:lpstr>IP</vt:lpstr>
      <vt:lpstr>Domena</vt:lpstr>
      <vt:lpstr>Subdomena</vt:lpstr>
      <vt:lpstr>WWW</vt:lpstr>
      <vt:lpstr>htaccess</vt:lpstr>
      <vt:lpstr>Domyśle kodowanie znaków na serwerze</vt:lpstr>
      <vt:lpstr>Domyślna strona</vt:lpstr>
      <vt:lpstr>Nowa strona błędu</vt:lpstr>
      <vt:lpstr>Serwer rekordy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Serwer domena hosting URL</dc:title>
  <dc:creator>Damian Radzik</dc:creator>
  <cp:lastModifiedBy>Damian Radzik</cp:lastModifiedBy>
  <cp:revision>5</cp:revision>
  <dcterms:created xsi:type="dcterms:W3CDTF">2017-09-25T06:51:17Z</dcterms:created>
  <dcterms:modified xsi:type="dcterms:W3CDTF">2017-10-02T06:48:02Z</dcterms:modified>
</cp:coreProperties>
</file>