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8998BF08-2CB5-4BB1-A0B7-BEAFB36FCA69}" type="datetimeFigureOut">
              <a:rPr lang="pl-PL" smtClean="0"/>
              <a:t>23.10.2017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1915975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8998BF08-2CB5-4BB1-A0B7-BEAFB36FCA69}" type="datetimeFigureOut">
              <a:rPr lang="pl-PL" smtClean="0"/>
              <a:t>23.10.2017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3294004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8998BF08-2CB5-4BB1-A0B7-BEAFB36FCA69}" type="datetimeFigureOut">
              <a:rPr lang="pl-PL" smtClean="0"/>
              <a:t>23.10.2017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901433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8998BF08-2CB5-4BB1-A0B7-BEAFB36FCA69}" type="datetimeFigureOut">
              <a:rPr lang="pl-PL" smtClean="0"/>
              <a:t>23.10.2017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5E2DC6AE-AEE8-452F-9740-D9A3F9459AF6}"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123528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8998BF08-2CB5-4BB1-A0B7-BEAFB36FCA69}" type="datetimeFigureOut">
              <a:rPr lang="pl-PL" smtClean="0"/>
              <a:t>23.10.2017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2794802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8998BF08-2CB5-4BB1-A0B7-BEAFB36FCA69}" type="datetimeFigureOut">
              <a:rPr lang="pl-PL" smtClean="0"/>
              <a:t>23.10.2017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4198738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8998BF08-2CB5-4BB1-A0B7-BEAFB36FCA69}" type="datetimeFigureOut">
              <a:rPr lang="pl-PL" smtClean="0"/>
              <a:t>23.10.2017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33332406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998BF08-2CB5-4BB1-A0B7-BEAFB36FCA69}" type="datetimeFigureOut">
              <a:rPr lang="pl-PL" smtClean="0"/>
              <a:t>23.10.2017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711148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8998BF08-2CB5-4BB1-A0B7-BEAFB36FCA69}" type="datetimeFigureOut">
              <a:rPr lang="pl-PL" smtClean="0"/>
              <a:t>23.10.2017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E2DC6AE-AEE8-452F-9740-D9A3F9459AF6}" type="slidenum">
              <a:rPr lang="pl-PL" smtClean="0"/>
              <a:t>‹#›</a:t>
            </a:fld>
            <a:endParaRPr lang="pl-PL"/>
          </a:p>
        </p:txBody>
      </p:sp>
    </p:spTree>
    <p:extLst>
      <p:ext uri="{BB962C8B-B14F-4D97-AF65-F5344CB8AC3E}">
        <p14:creationId xmlns:p14="http://schemas.microsoft.com/office/powerpoint/2010/main" val="105797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8998BF08-2CB5-4BB1-A0B7-BEAFB36FCA69}" type="datetimeFigureOut">
              <a:rPr lang="pl-PL" smtClean="0"/>
              <a:t>23.10.2017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230237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8998BF08-2CB5-4BB1-A0B7-BEAFB36FCA69}" type="datetimeFigureOut">
              <a:rPr lang="pl-PL" smtClean="0"/>
              <a:t>23.10.2017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2849259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8998BF08-2CB5-4BB1-A0B7-BEAFB36FCA69}" type="datetimeFigureOut">
              <a:rPr lang="pl-PL" smtClean="0"/>
              <a:t>23.10.2017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359830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8998BF08-2CB5-4BB1-A0B7-BEAFB36FCA69}" type="datetimeFigureOut">
              <a:rPr lang="pl-PL" smtClean="0"/>
              <a:t>23.10.2017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428065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8998BF08-2CB5-4BB1-A0B7-BEAFB36FCA69}" type="datetimeFigureOut">
              <a:rPr lang="pl-PL" smtClean="0"/>
              <a:t>23.10.2017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4004528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8998BF08-2CB5-4BB1-A0B7-BEAFB36FCA69}" type="datetimeFigureOut">
              <a:rPr lang="pl-PL" smtClean="0"/>
              <a:t>23.10.2017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1389245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8998BF08-2CB5-4BB1-A0B7-BEAFB36FCA69}" type="datetimeFigureOut">
              <a:rPr lang="pl-PL" smtClean="0"/>
              <a:t>23.10.2017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1192253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8998BF08-2CB5-4BB1-A0B7-BEAFB36FCA69}" type="datetimeFigureOut">
              <a:rPr lang="pl-PL" smtClean="0"/>
              <a:t>23.10.2017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5E2DC6AE-AEE8-452F-9740-D9A3F9459AF6}" type="slidenum">
              <a:rPr lang="pl-PL" smtClean="0"/>
              <a:t>‹#›</a:t>
            </a:fld>
            <a:endParaRPr lang="pl-PL"/>
          </a:p>
        </p:txBody>
      </p:sp>
    </p:spTree>
    <p:extLst>
      <p:ext uri="{BB962C8B-B14F-4D97-AF65-F5344CB8AC3E}">
        <p14:creationId xmlns:p14="http://schemas.microsoft.com/office/powerpoint/2010/main" val="91473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998BF08-2CB5-4BB1-A0B7-BEAFB36FCA69}" type="datetimeFigureOut">
              <a:rPr lang="pl-PL" smtClean="0"/>
              <a:t>23.10.2017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E2DC6AE-AEE8-452F-9740-D9A3F9459AF6}" type="slidenum">
              <a:rPr lang="pl-PL" smtClean="0"/>
              <a:t>‹#›</a:t>
            </a:fld>
            <a:endParaRPr lang="pl-PL"/>
          </a:p>
        </p:txBody>
      </p:sp>
    </p:spTree>
    <p:extLst>
      <p:ext uri="{BB962C8B-B14F-4D97-AF65-F5344CB8AC3E}">
        <p14:creationId xmlns:p14="http://schemas.microsoft.com/office/powerpoint/2010/main" val="251733064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396BAB9-7E9E-42BF-8B4A-E90893EB1A27}"/>
              </a:ext>
            </a:extLst>
          </p:cNvPr>
          <p:cNvSpPr>
            <a:spLocks noGrp="1"/>
          </p:cNvSpPr>
          <p:nvPr>
            <p:ph type="ctrTitle"/>
          </p:nvPr>
        </p:nvSpPr>
        <p:spPr/>
        <p:txBody>
          <a:bodyPr/>
          <a:lstStyle/>
          <a:p>
            <a:r>
              <a:rPr lang="pl-PL" dirty="0"/>
              <a:t>Nowe znaczki HTML5</a:t>
            </a:r>
          </a:p>
        </p:txBody>
      </p:sp>
      <p:sp>
        <p:nvSpPr>
          <p:cNvPr id="3" name="Podtytuł 2">
            <a:extLst>
              <a:ext uri="{FF2B5EF4-FFF2-40B4-BE49-F238E27FC236}">
                <a16:creationId xmlns:a16="http://schemas.microsoft.com/office/drawing/2014/main" id="{19A47823-E25B-461A-94F4-A1FC15CDBBDA}"/>
              </a:ext>
            </a:extLst>
          </p:cNvPr>
          <p:cNvSpPr>
            <a:spLocks noGrp="1"/>
          </p:cNvSpPr>
          <p:nvPr>
            <p:ph type="subTitle" idx="1"/>
          </p:nvPr>
        </p:nvSpPr>
        <p:spPr/>
        <p:txBody>
          <a:bodyPr/>
          <a:lstStyle/>
          <a:p>
            <a:endParaRPr lang="pl-PL" dirty="0"/>
          </a:p>
        </p:txBody>
      </p:sp>
    </p:spTree>
    <p:extLst>
      <p:ext uri="{BB962C8B-B14F-4D97-AF65-F5344CB8AC3E}">
        <p14:creationId xmlns:p14="http://schemas.microsoft.com/office/powerpoint/2010/main" val="3651682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71ED69-5027-45E2-84D4-40608253FBA6}"/>
              </a:ext>
            </a:extLst>
          </p:cNvPr>
          <p:cNvSpPr>
            <a:spLocks noGrp="1"/>
          </p:cNvSpPr>
          <p:nvPr>
            <p:ph type="title"/>
          </p:nvPr>
        </p:nvSpPr>
        <p:spPr/>
        <p:txBody>
          <a:bodyPr/>
          <a:lstStyle/>
          <a:p>
            <a:r>
              <a:rPr lang="pl-PL" dirty="0"/>
              <a:t>DATALIST</a:t>
            </a:r>
          </a:p>
        </p:txBody>
      </p:sp>
      <p:sp>
        <p:nvSpPr>
          <p:cNvPr id="3" name="Symbol zastępczy zawartości 2">
            <a:extLst>
              <a:ext uri="{FF2B5EF4-FFF2-40B4-BE49-F238E27FC236}">
                <a16:creationId xmlns:a16="http://schemas.microsoft.com/office/drawing/2014/main" id="{363A4256-9B86-422B-85D2-B817C645A689}"/>
              </a:ext>
            </a:extLst>
          </p:cNvPr>
          <p:cNvSpPr>
            <a:spLocks noGrp="1"/>
          </p:cNvSpPr>
          <p:nvPr>
            <p:ph idx="1"/>
          </p:nvPr>
        </p:nvSpPr>
        <p:spPr/>
        <p:txBody>
          <a:bodyPr>
            <a:normAutofit fontScale="70000" lnSpcReduction="20000"/>
          </a:bodyPr>
          <a:lstStyle/>
          <a:p>
            <a:pPr marL="0" indent="0">
              <a:buNone/>
            </a:pPr>
            <a:r>
              <a:rPr lang="pl-PL" dirty="0"/>
              <a:t>Większość przeglądarek posiada funkcję tzw. autouzupełniania elementów formularzy. Jeżeli użytkownik wpisze coś w formularzu, a potem go wyśle, to kiedy będzie następnym razem wypełniał ten sam formularz, przeglądarka wyświetli mu podpowiedzi w postaci wartości, które wcześniej wpisywał w wybranych polach. Taki mechanizm jest bardzo wygodny, ponieważ pozwala zaoszczędzić użytkownikowi sporo czasu na wprowadzaniu wciąż tych samych danych. Twórcy stron WWW również mogą wykorzystać ten system, dodając do automatycznych sugestii własne wartości. W ten sposób nawet jeżeli użytkownik dopiero pierwszy raz wypełnia formularz, od razu zobaczy właściwe podpowiedzi wartości, które może wpisać w określonych polach.</a:t>
            </a:r>
          </a:p>
          <a:p>
            <a:pPr marL="0" indent="0">
              <a:buNone/>
            </a:pPr>
            <a:r>
              <a:rPr lang="pl-PL" dirty="0"/>
              <a:t>Listę dodatkowych podpowiedzi umieszcza się w postaci opcji (OPTION), zawartych w znaczniku DATALIST, któremu nadaje się odpowiedni identyfikator. Aby podpiąć takie sugestie do wybranego pola INPUT w formularzu, wystarczy przypisać mu atrybut list="..." o wartości takiej samej, jak identyfikator wybranej listy z opcjami podpowiedzi.</a:t>
            </a:r>
          </a:p>
          <a:p>
            <a:pPr marL="0" indent="0">
              <a:buNone/>
            </a:pPr>
            <a:r>
              <a:rPr lang="pl-PL" dirty="0"/>
              <a:t>Jeżeli tekst automatycznych podpowiedzi jest dość długi, możemy wyświetlić użytkownikowi jego formę skróconą, po wybraniu której do pola zostanie wstawiona oryginalna, długa wartość:</a:t>
            </a:r>
          </a:p>
        </p:txBody>
      </p:sp>
    </p:spTree>
    <p:extLst>
      <p:ext uri="{BB962C8B-B14F-4D97-AF65-F5344CB8AC3E}">
        <p14:creationId xmlns:p14="http://schemas.microsoft.com/office/powerpoint/2010/main" val="1578971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34EDC6A-3DC8-4757-8540-E092220ECCD7}"/>
              </a:ext>
            </a:extLst>
          </p:cNvPr>
          <p:cNvSpPr>
            <a:spLocks noGrp="1"/>
          </p:cNvSpPr>
          <p:nvPr>
            <p:ph type="title"/>
          </p:nvPr>
        </p:nvSpPr>
        <p:spPr/>
        <p:txBody>
          <a:bodyPr/>
          <a:lstStyle/>
          <a:p>
            <a:r>
              <a:rPr lang="pl-PL" dirty="0"/>
              <a:t>DATALIST</a:t>
            </a:r>
          </a:p>
        </p:txBody>
      </p:sp>
      <p:sp>
        <p:nvSpPr>
          <p:cNvPr id="3" name="Symbol zastępczy zawartości 2">
            <a:extLst>
              <a:ext uri="{FF2B5EF4-FFF2-40B4-BE49-F238E27FC236}">
                <a16:creationId xmlns:a16="http://schemas.microsoft.com/office/drawing/2014/main" id="{AC40595E-255A-45B7-9279-5BFFE63E3435}"/>
              </a:ext>
            </a:extLst>
          </p:cNvPr>
          <p:cNvSpPr>
            <a:spLocks noGrp="1"/>
          </p:cNvSpPr>
          <p:nvPr>
            <p:ph idx="1"/>
          </p:nvPr>
        </p:nvSpPr>
        <p:spPr/>
        <p:txBody>
          <a:bodyPr/>
          <a:lstStyle/>
          <a:p>
            <a:pPr marL="0" indent="0">
              <a:buNone/>
            </a:pPr>
            <a:r>
              <a:rPr lang="pl-PL" dirty="0"/>
              <a:t>&lt;</a:t>
            </a:r>
            <a:r>
              <a:rPr lang="pl-PL" dirty="0" err="1"/>
              <a:t>input</a:t>
            </a:r>
            <a:r>
              <a:rPr lang="pl-PL" dirty="0"/>
              <a:t> list="identyfikator"&gt;</a:t>
            </a:r>
          </a:p>
          <a:p>
            <a:pPr marL="0" indent="0">
              <a:buNone/>
            </a:pPr>
            <a:r>
              <a:rPr lang="pl-PL" dirty="0"/>
              <a:t>&lt;</a:t>
            </a:r>
            <a:r>
              <a:rPr lang="pl-PL" dirty="0" err="1"/>
              <a:t>datalist</a:t>
            </a:r>
            <a:r>
              <a:rPr lang="pl-PL" dirty="0"/>
              <a:t> id="identyfikator"&gt;</a:t>
            </a:r>
          </a:p>
          <a:p>
            <a:pPr marL="0" indent="0">
              <a:buNone/>
            </a:pPr>
            <a:r>
              <a:rPr lang="pl-PL" dirty="0"/>
              <a:t>	&lt;</a:t>
            </a:r>
            <a:r>
              <a:rPr lang="pl-PL" dirty="0" err="1"/>
              <a:t>option</a:t>
            </a:r>
            <a:r>
              <a:rPr lang="pl-PL" dirty="0"/>
              <a:t> </a:t>
            </a:r>
            <a:r>
              <a:rPr lang="pl-PL" dirty="0" err="1"/>
              <a:t>value</a:t>
            </a:r>
            <a:r>
              <a:rPr lang="pl-PL" dirty="0"/>
              <a:t>="wartość1" </a:t>
            </a:r>
            <a:r>
              <a:rPr lang="pl-PL" dirty="0" err="1"/>
              <a:t>label</a:t>
            </a:r>
            <a:r>
              <a:rPr lang="pl-PL" dirty="0"/>
              <a:t>="skrót1"&gt;</a:t>
            </a:r>
          </a:p>
          <a:p>
            <a:pPr marL="0" indent="0">
              <a:buNone/>
            </a:pPr>
            <a:r>
              <a:rPr lang="pl-PL" dirty="0"/>
              <a:t>	&lt;</a:t>
            </a:r>
            <a:r>
              <a:rPr lang="pl-PL" dirty="0" err="1"/>
              <a:t>option</a:t>
            </a:r>
            <a:r>
              <a:rPr lang="pl-PL" dirty="0"/>
              <a:t> </a:t>
            </a:r>
            <a:r>
              <a:rPr lang="pl-PL" dirty="0" err="1"/>
              <a:t>value</a:t>
            </a:r>
            <a:r>
              <a:rPr lang="pl-PL" dirty="0"/>
              <a:t>="wartość2" </a:t>
            </a:r>
            <a:r>
              <a:rPr lang="pl-PL" dirty="0" err="1"/>
              <a:t>label</a:t>
            </a:r>
            <a:r>
              <a:rPr lang="pl-PL" dirty="0"/>
              <a:t>="skrót2"&gt;</a:t>
            </a:r>
          </a:p>
          <a:p>
            <a:pPr marL="0" indent="0">
              <a:buNone/>
            </a:pPr>
            <a:r>
              <a:rPr lang="pl-PL" dirty="0"/>
              <a:t>&lt;/</a:t>
            </a:r>
            <a:r>
              <a:rPr lang="pl-PL" dirty="0" err="1"/>
              <a:t>datalist</a:t>
            </a:r>
            <a:r>
              <a:rPr lang="pl-PL" dirty="0"/>
              <a:t>&gt;</a:t>
            </a:r>
          </a:p>
        </p:txBody>
      </p:sp>
    </p:spTree>
    <p:extLst>
      <p:ext uri="{BB962C8B-B14F-4D97-AF65-F5344CB8AC3E}">
        <p14:creationId xmlns:p14="http://schemas.microsoft.com/office/powerpoint/2010/main" val="3677701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5B9B2C-41F4-4A94-99C0-F07FC78C9341}"/>
              </a:ext>
            </a:extLst>
          </p:cNvPr>
          <p:cNvSpPr>
            <a:spLocks noGrp="1"/>
          </p:cNvSpPr>
          <p:nvPr>
            <p:ph type="title"/>
          </p:nvPr>
        </p:nvSpPr>
        <p:spPr/>
        <p:txBody>
          <a:bodyPr/>
          <a:lstStyle/>
          <a:p>
            <a:r>
              <a:rPr lang="pl-PL" dirty="0"/>
              <a:t>PROGRESS</a:t>
            </a:r>
          </a:p>
        </p:txBody>
      </p:sp>
      <p:sp>
        <p:nvSpPr>
          <p:cNvPr id="3" name="Symbol zastępczy zawartości 2">
            <a:extLst>
              <a:ext uri="{FF2B5EF4-FFF2-40B4-BE49-F238E27FC236}">
                <a16:creationId xmlns:a16="http://schemas.microsoft.com/office/drawing/2014/main" id="{63A7EED6-22BE-4DD9-8D9B-F6F2546CC0E5}"/>
              </a:ext>
            </a:extLst>
          </p:cNvPr>
          <p:cNvSpPr>
            <a:spLocks noGrp="1"/>
          </p:cNvSpPr>
          <p:nvPr>
            <p:ph idx="1"/>
          </p:nvPr>
        </p:nvSpPr>
        <p:spPr/>
        <p:txBody>
          <a:bodyPr/>
          <a:lstStyle/>
          <a:p>
            <a:pPr marL="0" indent="0">
              <a:buNone/>
            </a:pPr>
            <a:r>
              <a:rPr lang="pl-PL" dirty="0"/>
              <a:t>Pozwala wstawić na stronie standardowy pasek postępu, który przedstawia stopień ukończenia jakiegoś zadania. Umożliwia również wskazanie nieokreślonego stopienia postępu - gdy bardziej czasochłonne zadanie jest w trakcie wykonywania, lecz nie wiadomo, kiedy zostanie ukończone. W takim przypadku przeglądarki mogą wyświetlić na ekranie specjalny animowany pasek postępu, którego pozycja będzie np. przechodzić w kółko z jego lewej na prawą stronę.</a:t>
            </a:r>
          </a:p>
        </p:txBody>
      </p:sp>
    </p:spTree>
    <p:extLst>
      <p:ext uri="{BB962C8B-B14F-4D97-AF65-F5344CB8AC3E}">
        <p14:creationId xmlns:p14="http://schemas.microsoft.com/office/powerpoint/2010/main" val="2468233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45BA42-6DB7-4EDF-B648-83461C9C7311}"/>
              </a:ext>
            </a:extLst>
          </p:cNvPr>
          <p:cNvSpPr>
            <a:spLocks noGrp="1"/>
          </p:cNvSpPr>
          <p:nvPr>
            <p:ph type="title"/>
          </p:nvPr>
        </p:nvSpPr>
        <p:spPr/>
        <p:txBody>
          <a:bodyPr/>
          <a:lstStyle/>
          <a:p>
            <a:r>
              <a:rPr lang="pl-PL" dirty="0"/>
              <a:t>DETAILS</a:t>
            </a:r>
          </a:p>
        </p:txBody>
      </p:sp>
      <p:sp>
        <p:nvSpPr>
          <p:cNvPr id="3" name="Symbol zastępczy zawartości 2">
            <a:extLst>
              <a:ext uri="{FF2B5EF4-FFF2-40B4-BE49-F238E27FC236}">
                <a16:creationId xmlns:a16="http://schemas.microsoft.com/office/drawing/2014/main" id="{7047794D-7438-45C9-9F07-65597B5662D7}"/>
              </a:ext>
            </a:extLst>
          </p:cNvPr>
          <p:cNvSpPr>
            <a:spLocks noGrp="1"/>
          </p:cNvSpPr>
          <p:nvPr>
            <p:ph idx="1"/>
          </p:nvPr>
        </p:nvSpPr>
        <p:spPr/>
        <p:txBody>
          <a:bodyPr>
            <a:normAutofit fontScale="85000" lnSpcReduction="20000"/>
          </a:bodyPr>
          <a:lstStyle/>
          <a:p>
            <a:pPr marL="0" indent="0">
              <a:buNone/>
            </a:pPr>
            <a:r>
              <a:rPr lang="pl-PL" dirty="0"/>
              <a:t>Na stronach internetowych bardzo często spotykamy interaktywne elementy w postaci paneli, które otwierają się po kliknięciu w ich nagłówek myszką. Tego typu rozwiązanie jest szczególnie przydatne na stronach, zawierających dużo informacji. Aby nie przytłoczyć użytkownika, czasami lepiej jest na początku wyświetlić mu tylko podstawowe dane, a do szczegółów dać dostęp dopiero, kiedy zyskamy jego zainteresowanie konkretnym elementem strony.</a:t>
            </a:r>
          </a:p>
          <a:p>
            <a:pPr marL="0" indent="0">
              <a:buNone/>
            </a:pPr>
            <a:endParaRPr lang="pl-PL" dirty="0"/>
          </a:p>
          <a:p>
            <a:pPr marL="0" indent="0">
              <a:buNone/>
            </a:pPr>
            <a:r>
              <a:rPr lang="pl-PL" dirty="0"/>
              <a:t>Do tej pory jedynym sposobem wstawienia takiego otwieranego panelu było użycie dynamicznych skryptów JavaScript. HTML5 pozwala to wykonać bez ich potrzeby. W stanie zamkniętym, przeglądarka zamiast treści wpisanej w znaczniku, wyświetla tylko nagłówek panelu z napisem podanym przez nas za pomocą elementu SUMMARY. Co ciekawe, możliwe jest nawet użycie CSS, tak aby otwarty panel prezentował się wizualnie inaczej niż zamknięty - np. można dodać do niego czerwoną ramkę.</a:t>
            </a:r>
          </a:p>
        </p:txBody>
      </p:sp>
    </p:spTree>
    <p:extLst>
      <p:ext uri="{BB962C8B-B14F-4D97-AF65-F5344CB8AC3E}">
        <p14:creationId xmlns:p14="http://schemas.microsoft.com/office/powerpoint/2010/main" val="556851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FD3F3A-8561-48E2-93EC-EF8AE91F1C1C}"/>
              </a:ext>
            </a:extLst>
          </p:cNvPr>
          <p:cNvSpPr>
            <a:spLocks noGrp="1"/>
          </p:cNvSpPr>
          <p:nvPr>
            <p:ph type="title"/>
          </p:nvPr>
        </p:nvSpPr>
        <p:spPr/>
        <p:txBody>
          <a:bodyPr/>
          <a:lstStyle/>
          <a:p>
            <a:r>
              <a:rPr lang="pl-PL" dirty="0"/>
              <a:t>PROGRESS</a:t>
            </a:r>
          </a:p>
        </p:txBody>
      </p:sp>
      <p:sp>
        <p:nvSpPr>
          <p:cNvPr id="3" name="Symbol zastępczy zawartości 2">
            <a:extLst>
              <a:ext uri="{FF2B5EF4-FFF2-40B4-BE49-F238E27FC236}">
                <a16:creationId xmlns:a16="http://schemas.microsoft.com/office/drawing/2014/main" id="{C11B3806-B354-4716-AB64-85870C97E177}"/>
              </a:ext>
            </a:extLst>
          </p:cNvPr>
          <p:cNvSpPr>
            <a:spLocks noGrp="1"/>
          </p:cNvSpPr>
          <p:nvPr>
            <p:ph idx="1"/>
          </p:nvPr>
        </p:nvSpPr>
        <p:spPr/>
        <p:txBody>
          <a:bodyPr/>
          <a:lstStyle/>
          <a:p>
            <a:pPr marL="0" indent="0">
              <a:buNone/>
            </a:pPr>
            <a:r>
              <a:rPr lang="pl-PL" dirty="0"/>
              <a:t>&lt;p&gt;&lt;</a:t>
            </a:r>
            <a:r>
              <a:rPr lang="pl-PL" dirty="0" err="1"/>
              <a:t>progress</a:t>
            </a:r>
            <a:r>
              <a:rPr lang="pl-PL" dirty="0"/>
              <a:t>&gt;Proszę czekać...&lt;/</a:t>
            </a:r>
            <a:r>
              <a:rPr lang="pl-PL" dirty="0" err="1"/>
              <a:t>progress</a:t>
            </a:r>
            <a:r>
              <a:rPr lang="pl-PL" dirty="0"/>
              <a:t>&gt;</a:t>
            </a:r>
          </a:p>
        </p:txBody>
      </p:sp>
    </p:spTree>
    <p:extLst>
      <p:ext uri="{BB962C8B-B14F-4D97-AF65-F5344CB8AC3E}">
        <p14:creationId xmlns:p14="http://schemas.microsoft.com/office/powerpoint/2010/main" val="4138945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1CC587-E501-45A2-8CED-355699370A68}"/>
              </a:ext>
            </a:extLst>
          </p:cNvPr>
          <p:cNvSpPr>
            <a:spLocks noGrp="1"/>
          </p:cNvSpPr>
          <p:nvPr>
            <p:ph type="title"/>
          </p:nvPr>
        </p:nvSpPr>
        <p:spPr/>
        <p:txBody>
          <a:bodyPr/>
          <a:lstStyle/>
          <a:p>
            <a:r>
              <a:rPr lang="pl-PL" dirty="0"/>
              <a:t>DETAILS</a:t>
            </a:r>
          </a:p>
        </p:txBody>
      </p:sp>
      <p:sp>
        <p:nvSpPr>
          <p:cNvPr id="7" name="Symbol zastępczy zawartości 6">
            <a:extLst>
              <a:ext uri="{FF2B5EF4-FFF2-40B4-BE49-F238E27FC236}">
                <a16:creationId xmlns:a16="http://schemas.microsoft.com/office/drawing/2014/main" id="{A12CD00A-B87D-4F67-B3EF-11DCD25F6F1A}"/>
              </a:ext>
            </a:extLst>
          </p:cNvPr>
          <p:cNvSpPr>
            <a:spLocks noGrp="1"/>
          </p:cNvSpPr>
          <p:nvPr>
            <p:ph idx="1"/>
          </p:nvPr>
        </p:nvSpPr>
        <p:spPr/>
        <p:txBody>
          <a:bodyPr/>
          <a:lstStyle/>
          <a:p>
            <a:pPr marL="0" indent="0">
              <a:buNone/>
            </a:pPr>
            <a:r>
              <a:rPr lang="en-US" dirty="0"/>
              <a:t>&lt;details&gt;</a:t>
            </a:r>
          </a:p>
          <a:p>
            <a:pPr marL="0" indent="0">
              <a:buNone/>
            </a:pPr>
            <a:r>
              <a:rPr lang="en-US" dirty="0"/>
              <a:t>	&lt;summary&gt;</a:t>
            </a:r>
            <a:r>
              <a:rPr lang="en-US" dirty="0" err="1"/>
              <a:t>nagłówek</a:t>
            </a:r>
            <a:r>
              <a:rPr lang="en-US" dirty="0"/>
              <a:t>&lt;/summary&gt;</a:t>
            </a:r>
          </a:p>
          <a:p>
            <a:pPr marL="0" indent="0">
              <a:buNone/>
            </a:pPr>
            <a:r>
              <a:rPr lang="en-US" dirty="0"/>
              <a:t>	</a:t>
            </a:r>
            <a:r>
              <a:rPr lang="pl-PL" dirty="0"/>
              <a:t>&lt;p&gt;</a:t>
            </a:r>
            <a:r>
              <a:rPr lang="pl-PL" dirty="0" err="1"/>
              <a:t>jkdsbfhsbdjhvbsdjhvsbdjhv</a:t>
            </a:r>
            <a:r>
              <a:rPr lang="pl-PL" dirty="0"/>
              <a:t>&lt;/p&gt;</a:t>
            </a:r>
            <a:endParaRPr lang="en-US" dirty="0"/>
          </a:p>
          <a:p>
            <a:pPr marL="0" indent="0">
              <a:buNone/>
            </a:pPr>
            <a:r>
              <a:rPr lang="en-US" dirty="0"/>
              <a:t>&lt;/details&gt;</a:t>
            </a:r>
            <a:endParaRPr lang="pl-PL" dirty="0"/>
          </a:p>
        </p:txBody>
      </p:sp>
    </p:spTree>
    <p:extLst>
      <p:ext uri="{BB962C8B-B14F-4D97-AF65-F5344CB8AC3E}">
        <p14:creationId xmlns:p14="http://schemas.microsoft.com/office/powerpoint/2010/main" val="3710387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147D28-60ED-428D-AB9C-E1C37ECA22F1}"/>
              </a:ext>
            </a:extLst>
          </p:cNvPr>
          <p:cNvSpPr>
            <a:spLocks noGrp="1"/>
          </p:cNvSpPr>
          <p:nvPr>
            <p:ph type="title"/>
          </p:nvPr>
        </p:nvSpPr>
        <p:spPr/>
        <p:txBody>
          <a:bodyPr/>
          <a:lstStyle/>
          <a:p>
            <a:r>
              <a:rPr lang="pl-PL" dirty="0"/>
              <a:t>FIGURE</a:t>
            </a:r>
          </a:p>
        </p:txBody>
      </p:sp>
      <p:sp>
        <p:nvSpPr>
          <p:cNvPr id="3" name="Symbol zastępczy zawartości 2">
            <a:extLst>
              <a:ext uri="{FF2B5EF4-FFF2-40B4-BE49-F238E27FC236}">
                <a16:creationId xmlns:a16="http://schemas.microsoft.com/office/drawing/2014/main" id="{B79A2128-E26B-4559-9B6F-24D8E80446FC}"/>
              </a:ext>
            </a:extLst>
          </p:cNvPr>
          <p:cNvSpPr>
            <a:spLocks noGrp="1"/>
          </p:cNvSpPr>
          <p:nvPr>
            <p:ph idx="1"/>
          </p:nvPr>
        </p:nvSpPr>
        <p:spPr/>
        <p:txBody>
          <a:bodyPr>
            <a:normAutofit fontScale="85000" lnSpcReduction="20000"/>
          </a:bodyPr>
          <a:lstStyle/>
          <a:p>
            <a:pPr marL="0" indent="0">
              <a:buNone/>
            </a:pPr>
            <a:r>
              <a:rPr lang="pl-PL" dirty="0"/>
              <a:t>Załącznik definiuje samodzielną część dokumentu, do której następują odwołania z głównej treści jako do pojedynczej jednostki. Może służyć do oznaczania: ilustracji, diagramów, zdjęć, wycinków kodu źródłowego itp. W obszernych opracowaniach naukowych zwykle podaje się spis wszystkich ilustracji bądź diagramów, występujących w całej pracy.</a:t>
            </a:r>
          </a:p>
          <a:p>
            <a:pPr marL="0" indent="0">
              <a:buNone/>
            </a:pPr>
            <a:endParaRPr lang="pl-PL" dirty="0"/>
          </a:p>
          <a:p>
            <a:pPr marL="0" indent="0">
              <a:buNone/>
            </a:pPr>
            <a:r>
              <a:rPr lang="pl-PL" dirty="0"/>
              <a:t>O tym, czy dany element nadaje się do oznaczenia go jako załącznik, najlepiej zdecydować, zadając sobie pytanie: czy moglibyśmy go przenieść na inną podstronę serwisu bez utraty spójności głównego tekstu dokumentu? Bardzo podobne przeznaczenie ma element ASIDE, jednak w odróżnieniu od FIGURE, jego zawartość jest tylko nieznacznie powiązana tematycznie z główną treścią. Na dobrą sprawę taką wstawkę (ASIDE) moglibyśmy zupełnie usunąć z witryny, podczas gdy załącznik (FIGURE) możemy co najwyżej przenieść na inną podstronę, bo inaczej dokument utraciłby spójność.</a:t>
            </a:r>
          </a:p>
        </p:txBody>
      </p:sp>
    </p:spTree>
    <p:extLst>
      <p:ext uri="{BB962C8B-B14F-4D97-AF65-F5344CB8AC3E}">
        <p14:creationId xmlns:p14="http://schemas.microsoft.com/office/powerpoint/2010/main" val="4041151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4618E79-23D0-43E8-AB42-60401C6B406D}"/>
              </a:ext>
            </a:extLst>
          </p:cNvPr>
          <p:cNvSpPr>
            <a:spLocks noGrp="1"/>
          </p:cNvSpPr>
          <p:nvPr>
            <p:ph type="title"/>
          </p:nvPr>
        </p:nvSpPr>
        <p:spPr/>
        <p:txBody>
          <a:bodyPr/>
          <a:lstStyle/>
          <a:p>
            <a:r>
              <a:rPr lang="pl-PL" dirty="0" err="1"/>
              <a:t>Figure</a:t>
            </a:r>
            <a:endParaRPr lang="pl-PL" dirty="0"/>
          </a:p>
        </p:txBody>
      </p:sp>
      <p:sp>
        <p:nvSpPr>
          <p:cNvPr id="3" name="Symbol zastępczy zawartości 2">
            <a:extLst>
              <a:ext uri="{FF2B5EF4-FFF2-40B4-BE49-F238E27FC236}">
                <a16:creationId xmlns:a16="http://schemas.microsoft.com/office/drawing/2014/main" id="{D5CAC6EB-E484-4622-B1DA-E6E7AEEC690E}"/>
              </a:ext>
            </a:extLst>
          </p:cNvPr>
          <p:cNvSpPr>
            <a:spLocks noGrp="1"/>
          </p:cNvSpPr>
          <p:nvPr>
            <p:ph idx="1"/>
          </p:nvPr>
        </p:nvSpPr>
        <p:spPr/>
        <p:txBody>
          <a:bodyPr>
            <a:normAutofit lnSpcReduction="10000"/>
          </a:bodyPr>
          <a:lstStyle/>
          <a:p>
            <a:pPr marL="0" indent="0">
              <a:buNone/>
            </a:pPr>
            <a:r>
              <a:rPr lang="pl-PL" dirty="0"/>
              <a:t>&lt;p&gt;Język HTML5 upraszcza deklarowanie strony kodowej dokumentu. Na &lt;a </a:t>
            </a:r>
            <a:r>
              <a:rPr lang="pl-PL" dirty="0" err="1"/>
              <a:t>href</a:t>
            </a:r>
            <a:r>
              <a:rPr lang="pl-PL" dirty="0"/>
              <a:t>="#listing1"&gt;przykładzie 1&lt;/a&gt; możemy się przekonać, jak to zrobić.&lt;/p&gt;</a:t>
            </a:r>
          </a:p>
          <a:p>
            <a:pPr marL="0" indent="0">
              <a:buNone/>
            </a:pPr>
            <a:r>
              <a:rPr lang="pl-PL" dirty="0"/>
              <a:t>&lt;</a:t>
            </a:r>
            <a:r>
              <a:rPr lang="pl-PL" dirty="0" err="1"/>
              <a:t>figure</a:t>
            </a:r>
            <a:r>
              <a:rPr lang="pl-PL" dirty="0"/>
              <a:t> id="listing1"&gt;</a:t>
            </a:r>
          </a:p>
          <a:p>
            <a:pPr marL="0" indent="0">
              <a:buNone/>
            </a:pPr>
            <a:r>
              <a:rPr lang="pl-PL" dirty="0"/>
              <a:t>	&lt;</a:t>
            </a:r>
            <a:r>
              <a:rPr lang="pl-PL" dirty="0" err="1"/>
              <a:t>pre</a:t>
            </a:r>
            <a:r>
              <a:rPr lang="pl-PL" dirty="0"/>
              <a:t>&gt;&lt;</a:t>
            </a:r>
            <a:r>
              <a:rPr lang="pl-PL" dirty="0" err="1"/>
              <a:t>code</a:t>
            </a:r>
            <a:r>
              <a:rPr lang="pl-PL" dirty="0"/>
              <a:t>&gt;</a:t>
            </a:r>
          </a:p>
          <a:p>
            <a:pPr marL="0" indent="0">
              <a:buNone/>
            </a:pPr>
            <a:r>
              <a:rPr lang="pl-PL" dirty="0"/>
              <a:t>		&amp;</a:t>
            </a:r>
            <a:r>
              <a:rPr lang="pl-PL" dirty="0" err="1"/>
              <a:t>lt;meta</a:t>
            </a:r>
            <a:r>
              <a:rPr lang="pl-PL" dirty="0"/>
              <a:t> </a:t>
            </a:r>
            <a:r>
              <a:rPr lang="pl-PL" dirty="0" err="1"/>
              <a:t>charset</a:t>
            </a:r>
            <a:r>
              <a:rPr lang="pl-PL" dirty="0"/>
              <a:t>="UTF-8"&amp;gt;</a:t>
            </a:r>
          </a:p>
          <a:p>
            <a:pPr marL="0" indent="0">
              <a:buNone/>
            </a:pPr>
            <a:r>
              <a:rPr lang="pl-PL" dirty="0"/>
              <a:t>	&lt;/</a:t>
            </a:r>
            <a:r>
              <a:rPr lang="pl-PL" dirty="0" err="1"/>
              <a:t>code</a:t>
            </a:r>
            <a:r>
              <a:rPr lang="pl-PL" dirty="0"/>
              <a:t>&gt;&lt;/</a:t>
            </a:r>
            <a:r>
              <a:rPr lang="pl-PL" dirty="0" err="1"/>
              <a:t>pre</a:t>
            </a:r>
            <a:r>
              <a:rPr lang="pl-PL" dirty="0"/>
              <a:t>&gt;</a:t>
            </a:r>
          </a:p>
          <a:p>
            <a:pPr marL="0" indent="0">
              <a:buNone/>
            </a:pPr>
            <a:r>
              <a:rPr lang="pl-PL" dirty="0"/>
              <a:t>&lt;/</a:t>
            </a:r>
            <a:r>
              <a:rPr lang="pl-PL" dirty="0" err="1"/>
              <a:t>figure</a:t>
            </a:r>
            <a:r>
              <a:rPr lang="pl-PL" dirty="0"/>
              <a:t>&gt;</a:t>
            </a:r>
          </a:p>
          <a:p>
            <a:pPr marL="0" indent="0">
              <a:buNone/>
            </a:pPr>
            <a:r>
              <a:rPr lang="pl-PL" dirty="0"/>
              <a:t>&lt;p&gt;Krótszą formę ma również deklaracja typu dokumentu.&lt;/p&gt;</a:t>
            </a:r>
          </a:p>
        </p:txBody>
      </p:sp>
    </p:spTree>
    <p:extLst>
      <p:ext uri="{BB962C8B-B14F-4D97-AF65-F5344CB8AC3E}">
        <p14:creationId xmlns:p14="http://schemas.microsoft.com/office/powerpoint/2010/main" val="3165368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BBCF78-C3F0-4CE6-8430-FEA32D3E667E}"/>
              </a:ext>
            </a:extLst>
          </p:cNvPr>
          <p:cNvSpPr>
            <a:spLocks noGrp="1"/>
          </p:cNvSpPr>
          <p:nvPr>
            <p:ph type="title"/>
          </p:nvPr>
        </p:nvSpPr>
        <p:spPr/>
        <p:txBody>
          <a:bodyPr/>
          <a:lstStyle/>
          <a:p>
            <a:r>
              <a:rPr lang="pl-PL" dirty="0"/>
              <a:t>FIGCAPTION</a:t>
            </a:r>
          </a:p>
        </p:txBody>
      </p:sp>
      <p:sp>
        <p:nvSpPr>
          <p:cNvPr id="3" name="Symbol zastępczy zawartości 2">
            <a:extLst>
              <a:ext uri="{FF2B5EF4-FFF2-40B4-BE49-F238E27FC236}">
                <a16:creationId xmlns:a16="http://schemas.microsoft.com/office/drawing/2014/main" id="{8BF2EBC8-D460-4C31-970B-F316270FB4C0}"/>
              </a:ext>
            </a:extLst>
          </p:cNvPr>
          <p:cNvSpPr>
            <a:spLocks noGrp="1"/>
          </p:cNvSpPr>
          <p:nvPr>
            <p:ph idx="1"/>
          </p:nvPr>
        </p:nvSpPr>
        <p:spPr/>
        <p:txBody>
          <a:bodyPr/>
          <a:lstStyle/>
          <a:p>
            <a:pPr marL="0" indent="0">
              <a:buNone/>
            </a:pPr>
            <a:r>
              <a:rPr lang="pl-PL" dirty="0"/>
              <a:t>Dodaje podpis do załącznika. Może on być umieszczony na początku albo na końcu zawartości. Tego typu podpisy są powszechne np. w różnego rodzaju opracowaniach naukowych, gdzie każda ilustracja bądź wykres są zatytułowane i zwykle oznaczone kolejnym numerem. W takiej pracy można często znaleźć spis wszystkich tego typu załączników. Znajdują się w nim właśnie załączone wcześniej podpisy.</a:t>
            </a:r>
          </a:p>
        </p:txBody>
      </p:sp>
    </p:spTree>
    <p:extLst>
      <p:ext uri="{BB962C8B-B14F-4D97-AF65-F5344CB8AC3E}">
        <p14:creationId xmlns:p14="http://schemas.microsoft.com/office/powerpoint/2010/main" val="3917632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4CCC11-1BC0-4131-BB31-E94914CF3F90}"/>
              </a:ext>
            </a:extLst>
          </p:cNvPr>
          <p:cNvSpPr>
            <a:spLocks noGrp="1"/>
          </p:cNvSpPr>
          <p:nvPr>
            <p:ph type="title"/>
          </p:nvPr>
        </p:nvSpPr>
        <p:spPr/>
        <p:txBody>
          <a:bodyPr/>
          <a:lstStyle/>
          <a:p>
            <a:r>
              <a:rPr lang="pl-PL" dirty="0"/>
              <a:t>FIGCAPTION</a:t>
            </a:r>
          </a:p>
        </p:txBody>
      </p:sp>
      <p:sp>
        <p:nvSpPr>
          <p:cNvPr id="3" name="Symbol zastępczy zawartości 2">
            <a:extLst>
              <a:ext uri="{FF2B5EF4-FFF2-40B4-BE49-F238E27FC236}">
                <a16:creationId xmlns:a16="http://schemas.microsoft.com/office/drawing/2014/main" id="{C317F18D-CEE4-4F87-8FD2-D7146E55E264}"/>
              </a:ext>
            </a:extLst>
          </p:cNvPr>
          <p:cNvSpPr>
            <a:spLocks noGrp="1"/>
          </p:cNvSpPr>
          <p:nvPr>
            <p:ph idx="1"/>
          </p:nvPr>
        </p:nvSpPr>
        <p:spPr/>
        <p:txBody>
          <a:bodyPr/>
          <a:lstStyle/>
          <a:p>
            <a:pPr marL="0" indent="0">
              <a:buNone/>
            </a:pPr>
            <a:r>
              <a:rPr lang="pl-PL" dirty="0"/>
              <a:t>&lt;</a:t>
            </a:r>
            <a:r>
              <a:rPr lang="pl-PL" dirty="0" err="1"/>
              <a:t>figure</a:t>
            </a:r>
            <a:r>
              <a:rPr lang="pl-PL" dirty="0"/>
              <a:t>&gt;</a:t>
            </a:r>
          </a:p>
          <a:p>
            <a:pPr marL="0" indent="0">
              <a:buNone/>
            </a:pPr>
            <a:r>
              <a:rPr lang="pl-PL" dirty="0"/>
              <a:t>	&lt;</a:t>
            </a:r>
            <a:r>
              <a:rPr lang="pl-PL" dirty="0" err="1"/>
              <a:t>img</a:t>
            </a:r>
            <a:r>
              <a:rPr lang="pl-PL" dirty="0"/>
              <a:t> </a:t>
            </a:r>
            <a:r>
              <a:rPr lang="pl-PL" dirty="0" err="1"/>
              <a:t>src</a:t>
            </a:r>
            <a:r>
              <a:rPr lang="pl-PL" dirty="0"/>
              <a:t>="42.jpg" alt="Liczba 42"&gt;</a:t>
            </a:r>
          </a:p>
          <a:p>
            <a:pPr marL="0" indent="0">
              <a:buNone/>
            </a:pPr>
            <a:r>
              <a:rPr lang="pl-PL" dirty="0"/>
              <a:t>	&lt;</a:t>
            </a:r>
            <a:r>
              <a:rPr lang="pl-PL" dirty="0" err="1"/>
              <a:t>figcaption</a:t>
            </a:r>
            <a:r>
              <a:rPr lang="pl-PL" dirty="0"/>
              <a:t>&gt;</a:t>
            </a:r>
            <a:r>
              <a:rPr lang="pl-PL" b="1" dirty="0"/>
              <a:t>Wielkie pytanie o życie, wszechświat i całą resztę</a:t>
            </a:r>
            <a:r>
              <a:rPr lang="pl-PL" dirty="0"/>
              <a:t>&lt;/</a:t>
            </a:r>
            <a:r>
              <a:rPr lang="pl-PL" dirty="0" err="1"/>
              <a:t>figcaption</a:t>
            </a:r>
            <a:r>
              <a:rPr lang="pl-PL" dirty="0"/>
              <a:t>&gt;</a:t>
            </a:r>
          </a:p>
          <a:p>
            <a:pPr marL="0" indent="0">
              <a:buNone/>
            </a:pPr>
            <a:r>
              <a:rPr lang="pl-PL" dirty="0"/>
              <a:t>&lt;/</a:t>
            </a:r>
            <a:r>
              <a:rPr lang="pl-PL" dirty="0" err="1"/>
              <a:t>figure</a:t>
            </a:r>
            <a:r>
              <a:rPr lang="pl-PL" dirty="0"/>
              <a:t>&gt;</a:t>
            </a:r>
          </a:p>
        </p:txBody>
      </p:sp>
    </p:spTree>
    <p:extLst>
      <p:ext uri="{BB962C8B-B14F-4D97-AF65-F5344CB8AC3E}">
        <p14:creationId xmlns:p14="http://schemas.microsoft.com/office/powerpoint/2010/main" val="766417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8903E9-ECD6-4C71-A9B8-358DADF540A9}"/>
              </a:ext>
            </a:extLst>
          </p:cNvPr>
          <p:cNvSpPr>
            <a:spLocks noGrp="1"/>
          </p:cNvSpPr>
          <p:nvPr>
            <p:ph type="title"/>
          </p:nvPr>
        </p:nvSpPr>
        <p:spPr/>
        <p:txBody>
          <a:bodyPr/>
          <a:lstStyle/>
          <a:p>
            <a:r>
              <a:rPr lang="pl-PL" dirty="0"/>
              <a:t>MARK</a:t>
            </a:r>
          </a:p>
        </p:txBody>
      </p:sp>
      <p:sp>
        <p:nvSpPr>
          <p:cNvPr id="3" name="Symbol zastępczy zawartości 2">
            <a:extLst>
              <a:ext uri="{FF2B5EF4-FFF2-40B4-BE49-F238E27FC236}">
                <a16:creationId xmlns:a16="http://schemas.microsoft.com/office/drawing/2014/main" id="{7379A8B9-4468-4896-A3C4-1E197F713189}"/>
              </a:ext>
            </a:extLst>
          </p:cNvPr>
          <p:cNvSpPr>
            <a:spLocks noGrp="1"/>
          </p:cNvSpPr>
          <p:nvPr>
            <p:ph idx="1"/>
          </p:nvPr>
        </p:nvSpPr>
        <p:spPr/>
        <p:txBody>
          <a:bodyPr>
            <a:normAutofit fontScale="70000" lnSpcReduction="20000"/>
          </a:bodyPr>
          <a:lstStyle/>
          <a:p>
            <a:pPr marL="0" indent="0">
              <a:buNone/>
            </a:pPr>
            <a:r>
              <a:rPr lang="pl-PL" dirty="0"/>
              <a:t>Zaznacza lub uwydatnia tekst w jednym dokumencie, w celu odwołania się do niego w innym kontekście.</a:t>
            </a:r>
          </a:p>
          <a:p>
            <a:pPr marL="0" indent="0">
              <a:buNone/>
            </a:pPr>
            <a:r>
              <a:rPr lang="pl-PL" dirty="0"/>
              <a:t>Uwydatnienia możemy użyć w przytaczanym cytacie. W ten sposób wskazujemy, że chcemy zwrócić szczególną uwagę czytelnika na oznaczony w ten sposób fragment i właśnie po to przytaczamy cały cytat. Mogą to być np. fragmenty cytatu, z którymi się nie zgadzamy i dalej w artykule przedstawiamy nasze własne argumenty. Może to być również fragment, który jest dla nas szczególnie wartościowy lub naszym zdaniem zawiera główne przesłanie całego cytatu.</a:t>
            </a:r>
          </a:p>
          <a:p>
            <a:pPr marL="0" indent="0">
              <a:buNone/>
            </a:pPr>
            <a:r>
              <a:rPr lang="pl-PL" dirty="0"/>
              <a:t>Uwydatniając tekst na stronie, który nie jest cytatem, możemy przekazać użytkownikowi, że taki fragment może być dla niego szczególnie przydatny, biorąc pod uwagę czynności, które właśnie podjął. Na przykład jeżeli użytkownik właśnie użył wyszukiwarki w serwisie, w wynikach wyszukiwania możemy uwydatnić słowa, których szukał.</a:t>
            </a:r>
          </a:p>
          <a:p>
            <a:pPr marL="0" indent="0">
              <a:buNone/>
            </a:pPr>
            <a:r>
              <a:rPr lang="pl-PL" dirty="0"/>
              <a:t>Należy wyraźnie odróżnić znaczenie uwydatnienia realizowanego przez znacznik MARK od EM i STRONG. Element MARK uwydatnia tekst tylko w określonym kontekście (w innym może już nie być zaznaczony). Natomiast znacznik EM (podkreślenie akcentu) oraz STRONG (wysoka ważność) oznaczają tekst tak samo w każdym kontekście.</a:t>
            </a:r>
          </a:p>
        </p:txBody>
      </p:sp>
    </p:spTree>
    <p:extLst>
      <p:ext uri="{BB962C8B-B14F-4D97-AF65-F5344CB8AC3E}">
        <p14:creationId xmlns:p14="http://schemas.microsoft.com/office/powerpoint/2010/main" val="4269894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BF9B421-D5BF-4CD5-9865-FCA221D282CD}"/>
              </a:ext>
            </a:extLst>
          </p:cNvPr>
          <p:cNvSpPr>
            <a:spLocks noGrp="1"/>
          </p:cNvSpPr>
          <p:nvPr>
            <p:ph type="title"/>
          </p:nvPr>
        </p:nvSpPr>
        <p:spPr/>
        <p:txBody>
          <a:bodyPr/>
          <a:lstStyle/>
          <a:p>
            <a:r>
              <a:rPr lang="pl-PL" dirty="0"/>
              <a:t>MARK</a:t>
            </a:r>
          </a:p>
        </p:txBody>
      </p:sp>
      <p:sp>
        <p:nvSpPr>
          <p:cNvPr id="3" name="Symbol zastępczy zawartości 2">
            <a:extLst>
              <a:ext uri="{FF2B5EF4-FFF2-40B4-BE49-F238E27FC236}">
                <a16:creationId xmlns:a16="http://schemas.microsoft.com/office/drawing/2014/main" id="{669488A2-6F4B-48C2-AA64-C9E06BE7B81D}"/>
              </a:ext>
            </a:extLst>
          </p:cNvPr>
          <p:cNvSpPr>
            <a:spLocks noGrp="1"/>
          </p:cNvSpPr>
          <p:nvPr>
            <p:ph idx="1"/>
          </p:nvPr>
        </p:nvSpPr>
        <p:spPr/>
        <p:txBody>
          <a:bodyPr>
            <a:normAutofit fontScale="92500"/>
          </a:bodyPr>
          <a:lstStyle/>
          <a:p>
            <a:pPr marL="0" indent="0">
              <a:buNone/>
            </a:pPr>
            <a:r>
              <a:rPr lang="pl-PL" dirty="0"/>
              <a:t>&lt;</a:t>
            </a:r>
            <a:r>
              <a:rPr lang="pl-PL" dirty="0" err="1"/>
              <a:t>blockquote</a:t>
            </a:r>
            <a:r>
              <a:rPr lang="pl-PL" dirty="0"/>
              <a:t>&gt;</a:t>
            </a:r>
          </a:p>
          <a:p>
            <a:pPr marL="0" indent="0">
              <a:buNone/>
            </a:pPr>
            <a:r>
              <a:rPr lang="pl-PL" dirty="0"/>
              <a:t>	&lt;p&gt;&lt;</a:t>
            </a:r>
            <a:r>
              <a:rPr lang="pl-PL" dirty="0" err="1"/>
              <a:t>mark</a:t>
            </a:r>
            <a:r>
              <a:rPr lang="pl-PL" dirty="0"/>
              <a:t>&gt;Litwo&lt;/</a:t>
            </a:r>
            <a:r>
              <a:rPr lang="pl-PL" dirty="0" err="1"/>
              <a:t>mark</a:t>
            </a:r>
            <a:r>
              <a:rPr lang="pl-PL" dirty="0"/>
              <a:t>&gt;! Ojczyzno moja! ty jesteś jak 	zdrowie.&lt;</a:t>
            </a:r>
            <a:r>
              <a:rPr lang="pl-PL" dirty="0" err="1"/>
              <a:t>br</a:t>
            </a:r>
            <a:r>
              <a:rPr lang="pl-PL" dirty="0"/>
              <a:t>&gt;</a:t>
            </a:r>
          </a:p>
          <a:p>
            <a:pPr marL="0" indent="0">
              <a:buNone/>
            </a:pPr>
            <a:r>
              <a:rPr lang="pl-PL" dirty="0"/>
              <a:t>	Ile cię trzeba cenić, ten tylko się dowie,&lt;</a:t>
            </a:r>
            <a:r>
              <a:rPr lang="pl-PL" dirty="0" err="1"/>
              <a:t>br</a:t>
            </a:r>
            <a:r>
              <a:rPr lang="pl-PL" dirty="0"/>
              <a:t>&gt;</a:t>
            </a:r>
          </a:p>
          <a:p>
            <a:pPr marL="0" indent="0">
              <a:buNone/>
            </a:pPr>
            <a:r>
              <a:rPr lang="pl-PL" dirty="0"/>
              <a:t>	Kto cię stracił. Dziś piękność twą w całej ozdobie&lt;</a:t>
            </a:r>
            <a:r>
              <a:rPr lang="pl-PL" dirty="0" err="1"/>
              <a:t>br</a:t>
            </a:r>
            <a:r>
              <a:rPr lang="pl-PL" dirty="0"/>
              <a:t>&gt;</a:t>
            </a:r>
          </a:p>
          <a:p>
            <a:pPr marL="0" indent="0">
              <a:buNone/>
            </a:pPr>
            <a:r>
              <a:rPr lang="pl-PL" dirty="0"/>
              <a:t>	Widzę i opisuję, bo tęsknię po tobie.&lt;/p&gt;</a:t>
            </a:r>
          </a:p>
          <a:p>
            <a:pPr marL="0" indent="0">
              <a:buNone/>
            </a:pPr>
            <a:r>
              <a:rPr lang="pl-PL" dirty="0"/>
              <a:t>&lt;/</a:t>
            </a:r>
            <a:r>
              <a:rPr lang="pl-PL" dirty="0" err="1"/>
              <a:t>blockquote</a:t>
            </a:r>
            <a:r>
              <a:rPr lang="pl-PL" dirty="0"/>
              <a:t>&gt;</a:t>
            </a:r>
          </a:p>
          <a:p>
            <a:pPr marL="0" indent="0">
              <a:buNone/>
            </a:pPr>
            <a:r>
              <a:rPr lang="pl-PL" dirty="0"/>
              <a:t>&lt;p&gt;Adam Mickiewicz, choć pisze o Litwie, tak naprawdę ma na myśli Polskę. W ten sposób chciał ominąć ówcześnie działającą cenzurę.&lt;/p&gt;</a:t>
            </a:r>
          </a:p>
        </p:txBody>
      </p:sp>
    </p:spTree>
    <p:extLst>
      <p:ext uri="{BB962C8B-B14F-4D97-AF65-F5344CB8AC3E}">
        <p14:creationId xmlns:p14="http://schemas.microsoft.com/office/powerpoint/2010/main" val="2634378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E44058-4962-4B03-B4F5-41D189F32A5D}"/>
              </a:ext>
            </a:extLst>
          </p:cNvPr>
          <p:cNvSpPr>
            <a:spLocks noGrp="1"/>
          </p:cNvSpPr>
          <p:nvPr>
            <p:ph type="title"/>
          </p:nvPr>
        </p:nvSpPr>
        <p:spPr/>
        <p:txBody>
          <a:bodyPr/>
          <a:lstStyle/>
          <a:p>
            <a:r>
              <a:rPr lang="pl-PL" dirty="0"/>
              <a:t>TIME</a:t>
            </a:r>
          </a:p>
        </p:txBody>
      </p:sp>
      <p:sp>
        <p:nvSpPr>
          <p:cNvPr id="3" name="Symbol zastępczy zawartości 2">
            <a:extLst>
              <a:ext uri="{FF2B5EF4-FFF2-40B4-BE49-F238E27FC236}">
                <a16:creationId xmlns:a16="http://schemas.microsoft.com/office/drawing/2014/main" id="{9242CF4E-A305-4EC5-9A33-5358E5E7A89D}"/>
              </a:ext>
            </a:extLst>
          </p:cNvPr>
          <p:cNvSpPr>
            <a:spLocks noGrp="1"/>
          </p:cNvSpPr>
          <p:nvPr>
            <p:ph idx="1"/>
          </p:nvPr>
        </p:nvSpPr>
        <p:spPr/>
        <p:txBody>
          <a:bodyPr>
            <a:normAutofit fontScale="70000" lnSpcReduction="20000"/>
          </a:bodyPr>
          <a:lstStyle/>
          <a:p>
            <a:pPr marL="0" indent="0">
              <a:buNone/>
            </a:pPr>
            <a:r>
              <a:rPr lang="pl-PL" dirty="0"/>
              <a:t>Na stronach internetowych bardzo często spotyka się różnorodne daty czy oznaczenia czasu: publikacja artykułu, wysłanie komentarza, zaplanowane wydarzenia i ich godzinowy rozkład dnia. Takie dane mogłyby zostać wykorzystane np. do automatycznego tworzenia kalendarzy. Problem w tym, że zwykle są one podane w postaci czytelnej dla użytkowników, a nie dla maszyn. Trudno się spodziewać, że automat będzie w stanie poprawnie zinterpretować tekstową nazwę miesiąca w każdym języku mówionym świata. Poza tym w różnych krajach istnieją odmienne konwencje zapisu kolejności poszczególnych części daty (może to być najpierw dzień, a na końcu rok lub na odwrót), a także separatorów poszczególnych członów daty.</a:t>
            </a:r>
          </a:p>
          <a:p>
            <a:pPr marL="0" indent="0">
              <a:buNone/>
            </a:pPr>
            <a:endParaRPr lang="pl-PL" dirty="0"/>
          </a:p>
          <a:p>
            <a:pPr marL="0" indent="0">
              <a:buNone/>
            </a:pPr>
            <a:r>
              <a:rPr lang="pl-PL" dirty="0"/>
              <a:t>Aby przekazać wszelkim automatom, że wybrany tekst na stronie jest datą lub/i czasem, wystarczy oznaczyć go za pomocą znacznika TIME. Trzeba jednak pamiętać, że w przypadku prostego oznaczenia &lt;</a:t>
            </a:r>
            <a:r>
              <a:rPr lang="pl-PL" dirty="0" err="1"/>
              <a:t>time</a:t>
            </a:r>
            <a:r>
              <a:rPr lang="pl-PL" dirty="0"/>
              <a:t>&gt;...&lt;/</a:t>
            </a:r>
            <a:r>
              <a:rPr lang="pl-PL" dirty="0" err="1"/>
              <a:t>time</a:t>
            </a:r>
            <a:r>
              <a:rPr lang="pl-PL" dirty="0"/>
              <a:t>&gt; zawartość znacznika musi być zapisana w standardowym formacie, bo inaczej nie będzie mogła być poprawnie zinterpretowana. Natomiast jeżeli chcemy użytkownikom prezentować datę w przyjazny dla nich sposób (np. z tekstową nazwą miesiąca), to tę samą datę ale już w formacie ustandaryzowanym należy podać w atrybucie </a:t>
            </a:r>
            <a:r>
              <a:rPr lang="pl-PL" dirty="0" err="1"/>
              <a:t>datetime</a:t>
            </a:r>
            <a:r>
              <a:rPr lang="pl-PL" dirty="0"/>
              <a:t>="...".</a:t>
            </a:r>
          </a:p>
        </p:txBody>
      </p:sp>
    </p:spTree>
    <p:extLst>
      <p:ext uri="{BB962C8B-B14F-4D97-AF65-F5344CB8AC3E}">
        <p14:creationId xmlns:p14="http://schemas.microsoft.com/office/powerpoint/2010/main" val="4084043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26F929-FAC2-4F4B-81F9-397743A99B39}"/>
              </a:ext>
            </a:extLst>
          </p:cNvPr>
          <p:cNvSpPr>
            <a:spLocks noGrp="1"/>
          </p:cNvSpPr>
          <p:nvPr>
            <p:ph type="title"/>
          </p:nvPr>
        </p:nvSpPr>
        <p:spPr/>
        <p:txBody>
          <a:bodyPr/>
          <a:lstStyle/>
          <a:p>
            <a:r>
              <a:rPr lang="pl-PL" dirty="0"/>
              <a:t>TIME</a:t>
            </a:r>
          </a:p>
        </p:txBody>
      </p:sp>
      <p:sp>
        <p:nvSpPr>
          <p:cNvPr id="3" name="Symbol zastępczy zawartości 2">
            <a:extLst>
              <a:ext uri="{FF2B5EF4-FFF2-40B4-BE49-F238E27FC236}">
                <a16:creationId xmlns:a16="http://schemas.microsoft.com/office/drawing/2014/main" id="{9DE29F61-ABA6-4E1F-A7B1-F52CD1183C4E}"/>
              </a:ext>
            </a:extLst>
          </p:cNvPr>
          <p:cNvSpPr>
            <a:spLocks noGrp="1"/>
          </p:cNvSpPr>
          <p:nvPr>
            <p:ph idx="1"/>
          </p:nvPr>
        </p:nvSpPr>
        <p:spPr/>
        <p:txBody>
          <a:bodyPr/>
          <a:lstStyle/>
          <a:p>
            <a:pPr marL="0" indent="0">
              <a:buNone/>
            </a:pPr>
            <a:r>
              <a:rPr lang="pl-PL" dirty="0"/>
              <a:t>&lt;</a:t>
            </a:r>
            <a:r>
              <a:rPr lang="pl-PL" dirty="0" err="1"/>
              <a:t>time</a:t>
            </a:r>
            <a:r>
              <a:rPr lang="pl-PL" dirty="0"/>
              <a:t> </a:t>
            </a:r>
            <a:r>
              <a:rPr lang="pl-PL" dirty="0" err="1"/>
              <a:t>datetime</a:t>
            </a:r>
            <a:r>
              <a:rPr lang="pl-PL" dirty="0"/>
              <a:t>="1980-01-01 09:00"&gt;1 stycznia 1980, godz. 9.00&lt;/</a:t>
            </a:r>
            <a:r>
              <a:rPr lang="pl-PL" dirty="0" err="1"/>
              <a:t>time</a:t>
            </a:r>
            <a:r>
              <a:rPr lang="pl-PL" dirty="0"/>
              <a:t>&gt;</a:t>
            </a:r>
          </a:p>
        </p:txBody>
      </p:sp>
    </p:spTree>
    <p:extLst>
      <p:ext uri="{BB962C8B-B14F-4D97-AF65-F5344CB8AC3E}">
        <p14:creationId xmlns:p14="http://schemas.microsoft.com/office/powerpoint/2010/main" val="99240472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57</TotalTime>
  <Words>1113</Words>
  <Application>Microsoft Office PowerPoint</Application>
  <PresentationFormat>Panoramiczny</PresentationFormat>
  <Paragraphs>62</Paragraphs>
  <Slides>15</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15</vt:i4>
      </vt:variant>
    </vt:vector>
  </HeadingPairs>
  <TitlesOfParts>
    <vt:vector size="18" baseType="lpstr">
      <vt:lpstr>Arial</vt:lpstr>
      <vt:lpstr>Trebuchet MS</vt:lpstr>
      <vt:lpstr>Berlin</vt:lpstr>
      <vt:lpstr>Nowe znaczki HTML5</vt:lpstr>
      <vt:lpstr>FIGURE</vt:lpstr>
      <vt:lpstr>Figure</vt:lpstr>
      <vt:lpstr>FIGCAPTION</vt:lpstr>
      <vt:lpstr>FIGCAPTION</vt:lpstr>
      <vt:lpstr>MARK</vt:lpstr>
      <vt:lpstr>MARK</vt:lpstr>
      <vt:lpstr>TIME</vt:lpstr>
      <vt:lpstr>TIME</vt:lpstr>
      <vt:lpstr>DATALIST</vt:lpstr>
      <vt:lpstr>DATALIST</vt:lpstr>
      <vt:lpstr>PROGRESS</vt:lpstr>
      <vt:lpstr>DETAILS</vt:lpstr>
      <vt:lpstr>PROGRESS</vt:lpstr>
      <vt:lpstr>DETAILS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Nowe znaczki HTML5</dc:title>
  <dc:creator>Damian Radzik</dc:creator>
  <cp:lastModifiedBy>Damian Radzik</cp:lastModifiedBy>
  <cp:revision>3</cp:revision>
  <dcterms:created xsi:type="dcterms:W3CDTF">2017-10-15T13:23:39Z</dcterms:created>
  <dcterms:modified xsi:type="dcterms:W3CDTF">2017-10-23T08:29:31Z</dcterms:modified>
</cp:coreProperties>
</file>