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 id="274"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165EAEC6-3B75-4A08-B72C-FE125EFCD758}" type="datetimeFigureOut">
              <a:rPr lang="pl-PL" smtClean="0"/>
              <a:t>29.10.2017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794892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9117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915351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564180A0-B931-45F1-96FA-C9D4B3CDDA3E}"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903516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702903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165EAEC6-3B75-4A08-B72C-FE125EFCD758}" type="datetimeFigureOut">
              <a:rPr lang="pl-PL" smtClean="0"/>
              <a:t>29.10.2017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594615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165EAEC6-3B75-4A08-B72C-FE125EFCD758}" type="datetimeFigureOut">
              <a:rPr lang="pl-PL" smtClean="0"/>
              <a:t>29.10.2017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9833831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65EAEC6-3B75-4A08-B72C-FE125EFCD758}" type="datetimeFigureOut">
              <a:rPr lang="pl-PL" smtClean="0"/>
              <a:t>29.10.2017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2659384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65EAEC6-3B75-4A08-B72C-FE125EFCD758}" type="datetimeFigureOut">
              <a:rPr lang="pl-PL" smtClean="0"/>
              <a:t>29.10.2017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64180A0-B931-45F1-96FA-C9D4B3CDDA3E}" type="slidenum">
              <a:rPr lang="pl-PL" smtClean="0"/>
              <a:t>‹#›</a:t>
            </a:fld>
            <a:endParaRPr lang="pl-PL"/>
          </a:p>
        </p:txBody>
      </p:sp>
    </p:spTree>
    <p:extLst>
      <p:ext uri="{BB962C8B-B14F-4D97-AF65-F5344CB8AC3E}">
        <p14:creationId xmlns:p14="http://schemas.microsoft.com/office/powerpoint/2010/main" val="3552544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65EAEC6-3B75-4A08-B72C-FE125EFCD758}" type="datetimeFigureOut">
              <a:rPr lang="pl-PL" smtClean="0"/>
              <a:t>29.10.2017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52432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165EAEC6-3B75-4A08-B72C-FE125EFCD758}" type="datetimeFigureOut">
              <a:rPr lang="pl-PL" smtClean="0"/>
              <a:t>29.10.2017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46801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22904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65EAEC6-3B75-4A08-B72C-FE125EFCD758}" type="datetimeFigureOut">
              <a:rPr lang="pl-PL" smtClean="0"/>
              <a:t>29.10.2017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95093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65EAEC6-3B75-4A08-B72C-FE125EFCD758}" type="datetimeFigureOut">
              <a:rPr lang="pl-PL" smtClean="0"/>
              <a:t>29.10.2017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099665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65EAEC6-3B75-4A08-B72C-FE125EFCD758}" type="datetimeFigureOut">
              <a:rPr lang="pl-PL" smtClean="0"/>
              <a:t>29.10.2017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28837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3232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65EAEC6-3B75-4A08-B72C-FE125EFCD758}" type="datetimeFigureOut">
              <a:rPr lang="pl-PL" smtClean="0"/>
              <a:t>29.10.2017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64180A0-B931-45F1-96FA-C9D4B3CDDA3E}" type="slidenum">
              <a:rPr lang="pl-PL" smtClean="0"/>
              <a:t>‹#›</a:t>
            </a:fld>
            <a:endParaRPr lang="pl-PL"/>
          </a:p>
        </p:txBody>
      </p:sp>
    </p:spTree>
    <p:extLst>
      <p:ext uri="{BB962C8B-B14F-4D97-AF65-F5344CB8AC3E}">
        <p14:creationId xmlns:p14="http://schemas.microsoft.com/office/powerpoint/2010/main" val="1450481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65EAEC6-3B75-4A08-B72C-FE125EFCD758}" type="datetimeFigureOut">
              <a:rPr lang="pl-PL" smtClean="0"/>
              <a:t>29.10.2017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64180A0-B931-45F1-96FA-C9D4B3CDDA3E}" type="slidenum">
              <a:rPr lang="pl-PL" smtClean="0"/>
              <a:t>‹#›</a:t>
            </a:fld>
            <a:endParaRPr lang="pl-PL"/>
          </a:p>
        </p:txBody>
      </p:sp>
    </p:spTree>
    <p:extLst>
      <p:ext uri="{BB962C8B-B14F-4D97-AF65-F5344CB8AC3E}">
        <p14:creationId xmlns:p14="http://schemas.microsoft.com/office/powerpoint/2010/main" val="609552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CF6A51-9C28-4AE2-9FDA-534E5B526D53}"/>
              </a:ext>
            </a:extLst>
          </p:cNvPr>
          <p:cNvSpPr>
            <a:spLocks noGrp="1"/>
          </p:cNvSpPr>
          <p:nvPr>
            <p:ph type="ctrTitle"/>
          </p:nvPr>
        </p:nvSpPr>
        <p:spPr/>
        <p:txBody>
          <a:bodyPr/>
          <a:lstStyle/>
          <a:p>
            <a:r>
              <a:rPr lang="pl-PL" dirty="0"/>
              <a:t>Formularze</a:t>
            </a:r>
          </a:p>
        </p:txBody>
      </p:sp>
      <p:sp>
        <p:nvSpPr>
          <p:cNvPr id="3" name="Podtytuł 2">
            <a:extLst>
              <a:ext uri="{FF2B5EF4-FFF2-40B4-BE49-F238E27FC236}">
                <a16:creationId xmlns:a16="http://schemas.microsoft.com/office/drawing/2014/main" id="{349BB439-06A1-4F97-A277-D51DF5BD88B6}"/>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14195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EE1268-C647-4FD0-AB19-F89867C390C7}"/>
              </a:ext>
            </a:extLst>
          </p:cNvPr>
          <p:cNvSpPr>
            <a:spLocks noGrp="1"/>
          </p:cNvSpPr>
          <p:nvPr>
            <p:ph type="title"/>
          </p:nvPr>
        </p:nvSpPr>
        <p:spPr/>
        <p:txBody>
          <a:bodyPr/>
          <a:lstStyle/>
          <a:p>
            <a:r>
              <a:rPr lang="pl-PL" dirty="0"/>
              <a:t>Maksymalna długość </a:t>
            </a:r>
            <a:r>
              <a:rPr lang="pl-PL" dirty="0" err="1"/>
              <a:t>zanków</a:t>
            </a:r>
            <a:endParaRPr lang="pl-PL" dirty="0"/>
          </a:p>
        </p:txBody>
      </p:sp>
      <p:sp>
        <p:nvSpPr>
          <p:cNvPr id="3" name="Symbol zastępczy zawartości 2">
            <a:extLst>
              <a:ext uri="{FF2B5EF4-FFF2-40B4-BE49-F238E27FC236}">
                <a16:creationId xmlns:a16="http://schemas.microsoft.com/office/drawing/2014/main" id="{C840BBFC-D05E-4291-8FCE-6893759E4A0C}"/>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maxlength</a:t>
            </a:r>
            <a:r>
              <a:rPr lang="pl-PL" dirty="0"/>
              <a:t>="n" /&gt;</a:t>
            </a:r>
          </a:p>
          <a:p>
            <a:pPr marL="0" indent="0">
              <a:buNone/>
            </a:pPr>
            <a:r>
              <a:rPr lang="pl-PL" dirty="0"/>
              <a:t>gdzie jako "n" podaj maksymalną dopuszczalną ilość liter, z których może składać się odpowiedź - użytkownik nie będzie mógł wpisać dłuższego tekstu.</a:t>
            </a:r>
          </a:p>
        </p:txBody>
      </p:sp>
    </p:spTree>
    <p:extLst>
      <p:ext uri="{BB962C8B-B14F-4D97-AF65-F5344CB8AC3E}">
        <p14:creationId xmlns:p14="http://schemas.microsoft.com/office/powerpoint/2010/main" val="1760939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BCCB5E-FEA4-4293-BA0E-587E73BF3591}"/>
              </a:ext>
            </a:extLst>
          </p:cNvPr>
          <p:cNvSpPr>
            <a:spLocks noGrp="1"/>
          </p:cNvSpPr>
          <p:nvPr>
            <p:ph type="title"/>
          </p:nvPr>
        </p:nvSpPr>
        <p:spPr/>
        <p:txBody>
          <a:bodyPr/>
          <a:lstStyle/>
          <a:p>
            <a:r>
              <a:rPr lang="pl-PL" dirty="0"/>
              <a:t>Tylko do odczytu</a:t>
            </a:r>
          </a:p>
        </p:txBody>
      </p:sp>
      <p:sp>
        <p:nvSpPr>
          <p:cNvPr id="3" name="Symbol zastępczy zawartości 2">
            <a:extLst>
              <a:ext uri="{FF2B5EF4-FFF2-40B4-BE49-F238E27FC236}">
                <a16:creationId xmlns:a16="http://schemas.microsoft.com/office/drawing/2014/main" id="{05A24100-9E05-47BC-918A-21AD57DC3BBA}"/>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readonly</a:t>
            </a:r>
            <a:r>
              <a:rPr lang="pl-PL" dirty="0"/>
              <a:t>="</a:t>
            </a:r>
            <a:r>
              <a:rPr lang="pl-PL" dirty="0" err="1"/>
              <a:t>readonly</a:t>
            </a:r>
            <a:r>
              <a:rPr lang="pl-PL" dirty="0"/>
              <a:t>" /&gt;</a:t>
            </a:r>
          </a:p>
          <a:p>
            <a:pPr marL="0" indent="0">
              <a:buNone/>
            </a:pPr>
            <a:r>
              <a:rPr lang="pl-PL" dirty="0"/>
              <a:t>Wstawienie atrybutu </a:t>
            </a:r>
            <a:r>
              <a:rPr lang="pl-PL" dirty="0" err="1"/>
              <a:t>readonly</a:t>
            </a:r>
            <a:r>
              <a:rPr lang="pl-PL" dirty="0"/>
              <a:t>="</a:t>
            </a:r>
            <a:r>
              <a:rPr lang="pl-PL" dirty="0" err="1"/>
              <a:t>readonly</a:t>
            </a:r>
            <a:r>
              <a:rPr lang="pl-PL" dirty="0"/>
              <a:t>" powoduje, że tekstu zapisanego domyślnie w tym polu (atrybut </a:t>
            </a:r>
            <a:r>
              <a:rPr lang="pl-PL" dirty="0" err="1"/>
              <a:t>value</a:t>
            </a:r>
            <a:r>
              <a:rPr lang="pl-PL" dirty="0"/>
              <a:t>="odpowiedź domyślna"), nie będzie można modyfikować. Wartość pola jest jednak normalnie przesyłana w formularzu.</a:t>
            </a:r>
          </a:p>
        </p:txBody>
      </p:sp>
    </p:spTree>
    <p:extLst>
      <p:ext uri="{BB962C8B-B14F-4D97-AF65-F5344CB8AC3E}">
        <p14:creationId xmlns:p14="http://schemas.microsoft.com/office/powerpoint/2010/main" val="1179846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632D4D-9E1D-44CF-839E-56BE6D0B0682}"/>
              </a:ext>
            </a:extLst>
          </p:cNvPr>
          <p:cNvSpPr>
            <a:spLocks noGrp="1"/>
          </p:cNvSpPr>
          <p:nvPr>
            <p:ph type="title"/>
          </p:nvPr>
        </p:nvSpPr>
        <p:spPr/>
        <p:txBody>
          <a:bodyPr/>
          <a:lstStyle/>
          <a:p>
            <a:r>
              <a:rPr lang="pl-PL" dirty="0"/>
              <a:t>Blokada pola</a:t>
            </a:r>
          </a:p>
        </p:txBody>
      </p:sp>
      <p:sp>
        <p:nvSpPr>
          <p:cNvPr id="3" name="Symbol zastępczy zawartości 2">
            <a:extLst>
              <a:ext uri="{FF2B5EF4-FFF2-40B4-BE49-F238E27FC236}">
                <a16:creationId xmlns:a16="http://schemas.microsoft.com/office/drawing/2014/main" id="{AEBD04EC-066A-45D3-9865-0F34FD9E4AE6}"/>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disabled</a:t>
            </a:r>
            <a:r>
              <a:rPr lang="pl-PL" dirty="0"/>
              <a:t>="</a:t>
            </a:r>
            <a:r>
              <a:rPr lang="pl-PL" dirty="0" err="1"/>
              <a:t>disabled</a:t>
            </a:r>
            <a:r>
              <a:rPr lang="pl-PL" dirty="0"/>
              <a:t>" /&gt;</a:t>
            </a:r>
          </a:p>
          <a:p>
            <a:pPr marL="0" indent="0">
              <a:buNone/>
            </a:pPr>
            <a:r>
              <a:rPr lang="pl-PL" dirty="0"/>
              <a:t>Wstawienie atrybutu </a:t>
            </a:r>
            <a:r>
              <a:rPr lang="pl-PL" dirty="0" err="1"/>
              <a:t>disabled</a:t>
            </a:r>
            <a:r>
              <a:rPr lang="pl-PL" dirty="0"/>
              <a:t>="</a:t>
            </a:r>
            <a:r>
              <a:rPr lang="pl-PL" dirty="0" err="1"/>
              <a:t>disabled</a:t>
            </a:r>
            <a:r>
              <a:rPr lang="pl-PL" dirty="0"/>
              <a:t>" powoduje zablokowanie pola.</a:t>
            </a:r>
          </a:p>
        </p:txBody>
      </p:sp>
    </p:spTree>
    <p:extLst>
      <p:ext uri="{BB962C8B-B14F-4D97-AF65-F5344CB8AC3E}">
        <p14:creationId xmlns:p14="http://schemas.microsoft.com/office/powerpoint/2010/main" val="1086364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4C7EFE-AA75-4687-99D8-B702BD7E71BB}"/>
              </a:ext>
            </a:extLst>
          </p:cNvPr>
          <p:cNvSpPr>
            <a:spLocks noGrp="1"/>
          </p:cNvSpPr>
          <p:nvPr>
            <p:ph type="title"/>
          </p:nvPr>
        </p:nvSpPr>
        <p:spPr/>
        <p:txBody>
          <a:bodyPr/>
          <a:lstStyle/>
          <a:p>
            <a:r>
              <a:rPr lang="pl-PL" dirty="0"/>
              <a:t>Hasło</a:t>
            </a:r>
          </a:p>
        </p:txBody>
      </p:sp>
      <p:sp>
        <p:nvSpPr>
          <p:cNvPr id="3" name="Symbol zastępczy zawartości 2">
            <a:extLst>
              <a:ext uri="{FF2B5EF4-FFF2-40B4-BE49-F238E27FC236}">
                <a16:creationId xmlns:a16="http://schemas.microsoft.com/office/drawing/2014/main" id="{80997EA6-B9CE-4DF5-BEF1-5D8BFD484070}"/>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password</a:t>
            </a:r>
            <a:r>
              <a:rPr lang="pl-PL" dirty="0"/>
              <a:t>" </a:t>
            </a:r>
            <a:r>
              <a:rPr lang="pl-PL" dirty="0" err="1"/>
              <a:t>name</a:t>
            </a:r>
            <a:r>
              <a:rPr lang="pl-PL" dirty="0"/>
              <a:t>="nazwa" /&gt;</a:t>
            </a:r>
          </a:p>
          <a:p>
            <a:pPr marL="0" indent="0">
              <a:buNone/>
            </a:pPr>
            <a:r>
              <a:rPr lang="pl-PL" dirty="0"/>
              <a:t>&lt;/form&gt;</a:t>
            </a:r>
          </a:p>
          <a:p>
            <a:pPr marL="0" indent="0">
              <a:buNone/>
            </a:pPr>
            <a:r>
              <a:rPr lang="pl-PL" dirty="0"/>
              <a:t>gdzie jako "nazwa" należy wpisać nazwę danego pola. Zostanie ona później wysłana wraz z formularzem. Nazwa nie powinna być zbyt długa!</a:t>
            </a:r>
          </a:p>
        </p:txBody>
      </p:sp>
    </p:spTree>
    <p:extLst>
      <p:ext uri="{BB962C8B-B14F-4D97-AF65-F5344CB8AC3E}">
        <p14:creationId xmlns:p14="http://schemas.microsoft.com/office/powerpoint/2010/main" val="1354866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205938-6A47-4BB9-BAA0-22FED35CDAF3}"/>
              </a:ext>
            </a:extLst>
          </p:cNvPr>
          <p:cNvSpPr>
            <a:spLocks noGrp="1"/>
          </p:cNvSpPr>
          <p:nvPr>
            <p:ph type="title"/>
          </p:nvPr>
        </p:nvSpPr>
        <p:spPr/>
        <p:txBody>
          <a:bodyPr/>
          <a:lstStyle/>
          <a:p>
            <a:r>
              <a:rPr lang="pl-PL" dirty="0"/>
              <a:t>Hasło cd</a:t>
            </a:r>
          </a:p>
        </p:txBody>
      </p:sp>
      <p:sp>
        <p:nvSpPr>
          <p:cNvPr id="3" name="Symbol zastępczy zawartości 2">
            <a:extLst>
              <a:ext uri="{FF2B5EF4-FFF2-40B4-BE49-F238E27FC236}">
                <a16:creationId xmlns:a16="http://schemas.microsoft.com/office/drawing/2014/main" id="{1AB103EF-6317-469E-A09D-DAC29C649D7E}"/>
              </a:ext>
            </a:extLst>
          </p:cNvPr>
          <p:cNvSpPr>
            <a:spLocks noGrp="1"/>
          </p:cNvSpPr>
          <p:nvPr>
            <p:ph idx="1"/>
          </p:nvPr>
        </p:nvSpPr>
        <p:spPr/>
        <p:txBody>
          <a:bodyPr/>
          <a:lstStyle/>
          <a:p>
            <a:pPr marL="0" indent="0">
              <a:buNone/>
            </a:pPr>
            <a:r>
              <a:rPr lang="pl-PL" dirty="0"/>
              <a:t>Wprowadza pole, w którym można wpisać hasło. Od zwykłego pola tekstowego różni się tylko tym, że podczas wpisywania do niego tekstu, nie są widoczne podawane znaki, ale jedynie gwiazdki ("*"). Można również stosować dokładnie te same atrybuty, chociaż podanie hasła domyślnego, może nie być dobrym pomysłem :-).</a:t>
            </a:r>
          </a:p>
        </p:txBody>
      </p:sp>
    </p:spTree>
    <p:extLst>
      <p:ext uri="{BB962C8B-B14F-4D97-AF65-F5344CB8AC3E}">
        <p14:creationId xmlns:p14="http://schemas.microsoft.com/office/powerpoint/2010/main" val="4231274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74F372-324D-4FA0-A10A-3C785FE747BB}"/>
              </a:ext>
            </a:extLst>
          </p:cNvPr>
          <p:cNvSpPr>
            <a:spLocks noGrp="1"/>
          </p:cNvSpPr>
          <p:nvPr>
            <p:ph type="title"/>
          </p:nvPr>
        </p:nvSpPr>
        <p:spPr/>
        <p:txBody>
          <a:bodyPr/>
          <a:lstStyle/>
          <a:p>
            <a:r>
              <a:rPr lang="pl-PL" dirty="0"/>
              <a:t>Pole wyboru</a:t>
            </a:r>
          </a:p>
        </p:txBody>
      </p:sp>
      <p:sp>
        <p:nvSpPr>
          <p:cNvPr id="3" name="Symbol zastępczy zawartości 2">
            <a:extLst>
              <a:ext uri="{FF2B5EF4-FFF2-40B4-BE49-F238E27FC236}">
                <a16:creationId xmlns:a16="http://schemas.microsoft.com/office/drawing/2014/main" id="{DD891D69-E9F5-4496-8E18-A84BFCE31E95}"/>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checkbox</a:t>
            </a:r>
            <a:r>
              <a:rPr lang="pl-PL" dirty="0"/>
              <a:t>" </a:t>
            </a:r>
            <a:r>
              <a:rPr lang="pl-PL" dirty="0" err="1"/>
              <a:t>name</a:t>
            </a:r>
            <a:r>
              <a:rPr lang="pl-PL" dirty="0"/>
              <a:t>="nazwa" </a:t>
            </a:r>
            <a:r>
              <a:rPr lang="pl-PL" dirty="0" err="1"/>
              <a:t>value</a:t>
            </a:r>
            <a:r>
              <a:rPr lang="pl-PL" dirty="0"/>
              <a:t>="wartość" /&gt;Tu wpisz opis pola</a:t>
            </a:r>
          </a:p>
          <a:p>
            <a:pPr marL="0" indent="0">
              <a:buNone/>
            </a:pPr>
            <a:r>
              <a:rPr lang="pl-PL" dirty="0"/>
              <a:t>&lt;/form&gt;</a:t>
            </a:r>
          </a:p>
          <a:p>
            <a:pPr marL="0" indent="0">
              <a:buNone/>
            </a:pPr>
            <a:r>
              <a:rPr lang="pl-PL" dirty="0"/>
              <a:t>gdzie jako "nazwa" należy wpisać nazwę danego pola (np. skróconą treść pytania), która nie powinna być zbyt długa. Zostanie ona później wysłana wraz z formularzem.</a:t>
            </a:r>
          </a:p>
          <a:p>
            <a:pPr marL="0" indent="0">
              <a:buNone/>
            </a:pPr>
            <a:r>
              <a:rPr lang="pl-PL" dirty="0"/>
              <a:t>Natomiast jako "wartość" podaj treść danej odpowiedzi. Zostanie ona również dołączona do formularza.</a:t>
            </a:r>
          </a:p>
        </p:txBody>
      </p:sp>
    </p:spTree>
    <p:extLst>
      <p:ext uri="{BB962C8B-B14F-4D97-AF65-F5344CB8AC3E}">
        <p14:creationId xmlns:p14="http://schemas.microsoft.com/office/powerpoint/2010/main" val="4018107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A04F196-9957-4036-9C5D-4960918956C2}"/>
              </a:ext>
            </a:extLst>
          </p:cNvPr>
          <p:cNvSpPr>
            <a:spLocks noGrp="1"/>
          </p:cNvSpPr>
          <p:nvPr>
            <p:ph type="title"/>
          </p:nvPr>
        </p:nvSpPr>
        <p:spPr/>
        <p:txBody>
          <a:bodyPr/>
          <a:lstStyle/>
          <a:p>
            <a:r>
              <a:rPr lang="pl-PL" dirty="0"/>
              <a:t>Pole wyboru cd</a:t>
            </a:r>
          </a:p>
        </p:txBody>
      </p:sp>
      <p:sp>
        <p:nvSpPr>
          <p:cNvPr id="3" name="Symbol zastępczy zawartości 2">
            <a:extLst>
              <a:ext uri="{FF2B5EF4-FFF2-40B4-BE49-F238E27FC236}">
                <a16:creationId xmlns:a16="http://schemas.microsoft.com/office/drawing/2014/main" id="{67241700-E06F-481D-B599-73526B0F5D98}"/>
              </a:ext>
            </a:extLst>
          </p:cNvPr>
          <p:cNvSpPr>
            <a:spLocks noGrp="1"/>
          </p:cNvSpPr>
          <p:nvPr>
            <p:ph idx="1"/>
          </p:nvPr>
        </p:nvSpPr>
        <p:spPr/>
        <p:txBody>
          <a:bodyPr/>
          <a:lstStyle/>
          <a:p>
            <a:pPr marL="0" indent="0">
              <a:buNone/>
            </a:pPr>
            <a:r>
              <a:rPr lang="pl-PL" dirty="0"/>
              <a:t>Polecenie to spowoduje wyświetlenie pola w postaci kwadratu (</a:t>
            </a:r>
            <a:r>
              <a:rPr lang="pl-PL" i="1" dirty="0"/>
              <a:t>pole wyboru</a:t>
            </a:r>
            <a:r>
              <a:rPr lang="pl-PL" dirty="0"/>
              <a:t>), które można zaznaczyć, a także "odznaczyć", myszką. Dzięki niemu możesz wprowadzić pytanie, przy którym można wybrać kilka spośród podanych gotowych odpowiedzi.</a:t>
            </a:r>
          </a:p>
        </p:txBody>
      </p:sp>
    </p:spTree>
    <p:extLst>
      <p:ext uri="{BB962C8B-B14F-4D97-AF65-F5344CB8AC3E}">
        <p14:creationId xmlns:p14="http://schemas.microsoft.com/office/powerpoint/2010/main" val="1990273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27F6EB-C20F-49EE-AE8D-E3AED24C3728}"/>
              </a:ext>
            </a:extLst>
          </p:cNvPr>
          <p:cNvSpPr>
            <a:spLocks noGrp="1"/>
          </p:cNvSpPr>
          <p:nvPr>
            <p:ph type="title"/>
          </p:nvPr>
        </p:nvSpPr>
        <p:spPr/>
        <p:txBody>
          <a:bodyPr/>
          <a:lstStyle/>
          <a:p>
            <a:r>
              <a:rPr lang="pl-PL" dirty="0"/>
              <a:t>Pole opcji</a:t>
            </a:r>
          </a:p>
        </p:txBody>
      </p:sp>
      <p:sp>
        <p:nvSpPr>
          <p:cNvPr id="3" name="Symbol zastępczy zawartości 2">
            <a:extLst>
              <a:ext uri="{FF2B5EF4-FFF2-40B4-BE49-F238E27FC236}">
                <a16:creationId xmlns:a16="http://schemas.microsoft.com/office/drawing/2014/main" id="{DF7C99EF-1C1E-477B-A844-4A498497DFDF}"/>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="radio" </a:t>
            </a:r>
            <a:r>
              <a:rPr lang="pl-PL" dirty="0" err="1"/>
              <a:t>name</a:t>
            </a:r>
            <a:r>
              <a:rPr lang="pl-PL" dirty="0"/>
              <a:t>="nazwa" </a:t>
            </a:r>
            <a:r>
              <a:rPr lang="pl-PL" dirty="0" err="1"/>
              <a:t>value</a:t>
            </a:r>
            <a:r>
              <a:rPr lang="pl-PL" dirty="0"/>
              <a:t>="wartość" /&gt;Tu wpisz opis pola</a:t>
            </a:r>
          </a:p>
          <a:p>
            <a:pPr marL="0" indent="0">
              <a:buNone/>
            </a:pPr>
            <a:r>
              <a:rPr lang="pl-PL" dirty="0"/>
              <a:t>&lt;/form&gt;</a:t>
            </a:r>
          </a:p>
          <a:p>
            <a:pPr marL="0" indent="0">
              <a:buNone/>
            </a:pPr>
            <a:r>
              <a:rPr lang="pl-PL" dirty="0"/>
              <a:t>gdzie jako "nazwa" należy wpisać nazwę danego pola (np. skróconą treść pytania), która nie powinna być zbyt długa. Zostanie ona później wysłana wraz z formularzem.</a:t>
            </a:r>
          </a:p>
          <a:p>
            <a:pPr marL="0" indent="0">
              <a:buNone/>
            </a:pPr>
            <a:r>
              <a:rPr lang="pl-PL" dirty="0"/>
              <a:t>Natomiast jako "wartość" podaj treść danej odpowiedzi. Zostanie ona również dołączona do formularza.</a:t>
            </a:r>
          </a:p>
        </p:txBody>
      </p:sp>
    </p:spTree>
    <p:extLst>
      <p:ext uri="{BB962C8B-B14F-4D97-AF65-F5344CB8AC3E}">
        <p14:creationId xmlns:p14="http://schemas.microsoft.com/office/powerpoint/2010/main" val="3758003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02D903-1127-4B3D-8B18-D369323A16EB}"/>
              </a:ext>
            </a:extLst>
          </p:cNvPr>
          <p:cNvSpPr>
            <a:spLocks noGrp="1"/>
          </p:cNvSpPr>
          <p:nvPr>
            <p:ph type="title"/>
          </p:nvPr>
        </p:nvSpPr>
        <p:spPr/>
        <p:txBody>
          <a:bodyPr/>
          <a:lstStyle/>
          <a:p>
            <a:r>
              <a:rPr lang="pl-PL" dirty="0"/>
              <a:t>Lista rozwijana</a:t>
            </a:r>
          </a:p>
        </p:txBody>
      </p:sp>
      <p:sp>
        <p:nvSpPr>
          <p:cNvPr id="3" name="Symbol zastępczy zawartości 2">
            <a:extLst>
              <a:ext uri="{FF2B5EF4-FFF2-40B4-BE49-F238E27FC236}">
                <a16:creationId xmlns:a16="http://schemas.microsoft.com/office/drawing/2014/main" id="{8F1AF027-529C-4C73-9481-E29FAD652F9A}"/>
              </a:ext>
            </a:extLst>
          </p:cNvPr>
          <p:cNvSpPr>
            <a:spLocks noGrp="1"/>
          </p:cNvSpPr>
          <p:nvPr>
            <p:ph idx="1"/>
          </p:nvPr>
        </p:nvSpPr>
        <p:spPr/>
        <p:txBody>
          <a:bodyPr>
            <a:normAutofit fontScale="85000" lnSpcReduction="20000"/>
          </a:bodyPr>
          <a:lstStyle/>
          <a:p>
            <a:pPr marL="0" indent="0">
              <a:buNone/>
            </a:pPr>
            <a:r>
              <a:rPr lang="pl-PL" dirty="0"/>
              <a:t>&lt;form </a:t>
            </a:r>
            <a:r>
              <a:rPr lang="pl-PL" dirty="0" err="1"/>
              <a:t>action</a:t>
            </a:r>
            <a:r>
              <a:rPr lang="pl-PL" dirty="0"/>
              <a:t>="..."&gt;</a:t>
            </a:r>
          </a:p>
          <a:p>
            <a:pPr marL="0" indent="0">
              <a:buNone/>
            </a:pPr>
            <a:r>
              <a:rPr lang="pl-PL" dirty="0"/>
              <a:t>	&lt;</a:t>
            </a:r>
            <a:r>
              <a:rPr lang="pl-PL" dirty="0" err="1"/>
              <a:t>select</a:t>
            </a:r>
            <a:r>
              <a:rPr lang="pl-PL" dirty="0"/>
              <a:t> </a:t>
            </a:r>
            <a:r>
              <a:rPr lang="pl-PL" dirty="0" err="1"/>
              <a:t>name</a:t>
            </a:r>
            <a:r>
              <a:rPr lang="pl-PL" dirty="0"/>
              <a:t>="nazwa"&gt;</a:t>
            </a:r>
          </a:p>
          <a:p>
            <a:pPr marL="0" indent="0">
              <a:buNone/>
            </a:pPr>
            <a:r>
              <a:rPr lang="pl-PL" dirty="0"/>
              <a:t>		&lt;</a:t>
            </a:r>
            <a:r>
              <a:rPr lang="pl-PL" dirty="0" err="1"/>
              <a:t>option</a:t>
            </a:r>
            <a:r>
              <a:rPr lang="pl-PL" dirty="0"/>
              <a:t>&gt;Tu wpisz pierwszą możliwość&lt;/</a:t>
            </a:r>
            <a:r>
              <a:rPr lang="pl-PL" dirty="0" err="1"/>
              <a:t>option</a:t>
            </a:r>
            <a:r>
              <a:rPr lang="pl-PL" dirty="0"/>
              <a:t>&gt;</a:t>
            </a:r>
          </a:p>
          <a:p>
            <a:pPr marL="0" indent="0">
              <a:buNone/>
            </a:pPr>
            <a:r>
              <a:rPr lang="pl-PL" dirty="0"/>
              <a:t>		&lt;</a:t>
            </a:r>
            <a:r>
              <a:rPr lang="pl-PL" dirty="0" err="1"/>
              <a:t>option</a:t>
            </a:r>
            <a:r>
              <a:rPr lang="pl-PL" dirty="0"/>
              <a:t>&gt;Tu wpisz drugą możliwość&lt;/</a:t>
            </a:r>
            <a:r>
              <a:rPr lang="pl-PL" dirty="0" err="1"/>
              <a:t>option</a:t>
            </a:r>
            <a:r>
              <a:rPr lang="pl-PL" dirty="0"/>
              <a:t>&gt;</a:t>
            </a:r>
          </a:p>
          <a:p>
            <a:pPr marL="0" indent="0">
              <a:buNone/>
            </a:pPr>
            <a:r>
              <a:rPr lang="pl-PL" dirty="0"/>
              <a:t>		(...)</a:t>
            </a:r>
          </a:p>
          <a:p>
            <a:pPr marL="0" indent="0">
              <a:buNone/>
            </a:pPr>
            <a:r>
              <a:rPr lang="pl-PL" dirty="0"/>
              <a:t>	&lt;/</a:t>
            </a:r>
            <a:r>
              <a:rPr lang="pl-PL" dirty="0" err="1"/>
              <a:t>select</a:t>
            </a:r>
            <a:r>
              <a:rPr lang="pl-PL" dirty="0"/>
              <a:t>&gt;</a:t>
            </a:r>
          </a:p>
          <a:p>
            <a:pPr marL="0" indent="0">
              <a:buNone/>
            </a:pPr>
            <a:r>
              <a:rPr lang="pl-PL" dirty="0"/>
              <a:t>&lt;/form&gt;</a:t>
            </a:r>
          </a:p>
          <a:p>
            <a:pPr marL="0" indent="0">
              <a:buNone/>
            </a:pPr>
            <a:endParaRPr lang="pl-PL" dirty="0"/>
          </a:p>
          <a:p>
            <a:pPr marL="0" indent="0">
              <a:buNone/>
            </a:pPr>
            <a:r>
              <a:rPr lang="pl-PL" dirty="0"/>
              <a:t>gdzie jako "nazwa" należy wpisać nazwę danego pola (np. skróconą treść pytania). Zostanie ona później wysłana wraz z formularzem (wysłane zostaną również wpisane możliwości odpowiedzi).</a:t>
            </a:r>
          </a:p>
        </p:txBody>
      </p:sp>
    </p:spTree>
    <p:extLst>
      <p:ext uri="{BB962C8B-B14F-4D97-AF65-F5344CB8AC3E}">
        <p14:creationId xmlns:p14="http://schemas.microsoft.com/office/powerpoint/2010/main" val="862860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07EF7B-AF93-47C5-A70C-5AF4525A0B36}"/>
              </a:ext>
            </a:extLst>
          </p:cNvPr>
          <p:cNvSpPr>
            <a:spLocks noGrp="1"/>
          </p:cNvSpPr>
          <p:nvPr>
            <p:ph type="title"/>
          </p:nvPr>
        </p:nvSpPr>
        <p:spPr/>
        <p:txBody>
          <a:bodyPr/>
          <a:lstStyle/>
          <a:p>
            <a:r>
              <a:rPr lang="pl-PL" dirty="0"/>
              <a:t>Lista rozwijana</a:t>
            </a:r>
          </a:p>
        </p:txBody>
      </p:sp>
      <p:sp>
        <p:nvSpPr>
          <p:cNvPr id="3" name="Symbol zastępczy zawartości 2">
            <a:extLst>
              <a:ext uri="{FF2B5EF4-FFF2-40B4-BE49-F238E27FC236}">
                <a16:creationId xmlns:a16="http://schemas.microsoft.com/office/drawing/2014/main" id="{C92622F8-C4C9-4D72-AB02-EB8B34D12B57}"/>
              </a:ext>
            </a:extLst>
          </p:cNvPr>
          <p:cNvSpPr>
            <a:spLocks noGrp="1"/>
          </p:cNvSpPr>
          <p:nvPr>
            <p:ph idx="1"/>
          </p:nvPr>
        </p:nvSpPr>
        <p:spPr/>
        <p:txBody>
          <a:bodyPr>
            <a:normAutofit fontScale="92500" lnSpcReduction="10000"/>
          </a:bodyPr>
          <a:lstStyle/>
          <a:p>
            <a:pPr marL="0" indent="0">
              <a:buNone/>
            </a:pPr>
            <a:r>
              <a:rPr lang="pl-PL" dirty="0"/>
              <a:t>Jeśli chcemy, aby w formularzu zostały przesłane inne wartości niż treść znaczników &lt;</a:t>
            </a:r>
            <a:r>
              <a:rPr lang="pl-PL" dirty="0" err="1"/>
              <a:t>option</a:t>
            </a:r>
            <a:r>
              <a:rPr lang="pl-PL" dirty="0"/>
              <a:t>&gt;...&lt;/</a:t>
            </a:r>
            <a:r>
              <a:rPr lang="pl-PL" dirty="0" err="1"/>
              <a:t>option</a:t>
            </a:r>
            <a:r>
              <a:rPr lang="pl-PL" dirty="0"/>
              <a:t>&gt;, można wprowadzić dla tych znaczników dodatkowe atrybuty </a:t>
            </a:r>
            <a:r>
              <a:rPr lang="pl-PL" dirty="0" err="1"/>
              <a:t>value</a:t>
            </a:r>
            <a:r>
              <a:rPr lang="pl-PL" dirty="0"/>
              <a:t>="wartość". Ich treść może się różnić od tekstu wpisanego po znaczniku &lt;</a:t>
            </a:r>
            <a:r>
              <a:rPr lang="pl-PL" dirty="0" err="1"/>
              <a:t>option</a:t>
            </a:r>
            <a:r>
              <a:rPr lang="pl-PL" dirty="0"/>
              <a:t>&gt;...&lt;/</a:t>
            </a:r>
            <a:r>
              <a:rPr lang="pl-PL" dirty="0" err="1"/>
              <a:t>option</a:t>
            </a:r>
            <a:r>
              <a:rPr lang="pl-PL" dirty="0"/>
              <a:t>&gt;. Atrybuty </a:t>
            </a:r>
            <a:r>
              <a:rPr lang="pl-PL" dirty="0" err="1"/>
              <a:t>value</a:t>
            </a:r>
            <a:r>
              <a:rPr lang="pl-PL" dirty="0"/>
              <a:t>="..." są obowiązkowe, jeśli zamierzamy wykorzystać formularz w skrypcie.</a:t>
            </a:r>
          </a:p>
          <a:p>
            <a:pPr marL="0" indent="0">
              <a:buNone/>
            </a:pPr>
            <a:endParaRPr lang="pl-PL" dirty="0"/>
          </a:p>
          <a:p>
            <a:pPr marL="0" indent="0">
              <a:buNone/>
            </a:pPr>
            <a:r>
              <a:rPr lang="pl-PL" dirty="0"/>
              <a:t>Polecenie pozwala wprowadzić listę rozwijalną (menu) - inaczej zwaną również polem kombi - z której możemy wybrać jedną (typ podstawowy) lub kilka możliwości (typ rozszerzony) - za pomocą klawisza </a:t>
            </a:r>
            <a:r>
              <a:rPr lang="pl-PL" dirty="0" err="1"/>
              <a:t>Ctrl</a:t>
            </a:r>
            <a:r>
              <a:rPr lang="pl-PL" dirty="0"/>
              <a:t>. Każdy znacznik &lt;</a:t>
            </a:r>
            <a:r>
              <a:rPr lang="pl-PL" dirty="0" err="1"/>
              <a:t>option</a:t>
            </a:r>
            <a:r>
              <a:rPr lang="pl-PL" dirty="0"/>
              <a:t>&gt;...&lt;/</a:t>
            </a:r>
            <a:r>
              <a:rPr lang="pl-PL" dirty="0" err="1"/>
              <a:t>option</a:t>
            </a:r>
            <a:r>
              <a:rPr lang="pl-PL" dirty="0"/>
              <a:t>&gt; odpowiada jednej opcji na liście. Możliwe jest oczywiście wprowadzenie więcej niż dwóch opcji wyboru (w miejsce kropek).</a:t>
            </a:r>
          </a:p>
        </p:txBody>
      </p:sp>
    </p:spTree>
    <p:extLst>
      <p:ext uri="{BB962C8B-B14F-4D97-AF65-F5344CB8AC3E}">
        <p14:creationId xmlns:p14="http://schemas.microsoft.com/office/powerpoint/2010/main" val="2614195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92438A-5597-4849-AB1C-5602A49A35E6}"/>
              </a:ext>
            </a:extLst>
          </p:cNvPr>
          <p:cNvSpPr>
            <a:spLocks noGrp="1"/>
          </p:cNvSpPr>
          <p:nvPr>
            <p:ph type="title"/>
          </p:nvPr>
        </p:nvSpPr>
        <p:spPr/>
        <p:txBody>
          <a:bodyPr/>
          <a:lstStyle/>
          <a:p>
            <a:r>
              <a:rPr lang="pl-PL" dirty="0"/>
              <a:t>Wstęp</a:t>
            </a:r>
          </a:p>
        </p:txBody>
      </p:sp>
      <p:sp>
        <p:nvSpPr>
          <p:cNvPr id="3" name="Symbol zastępczy zawartości 2">
            <a:extLst>
              <a:ext uri="{FF2B5EF4-FFF2-40B4-BE49-F238E27FC236}">
                <a16:creationId xmlns:a16="http://schemas.microsoft.com/office/drawing/2014/main" id="{E152FD20-D9A3-49D0-91EB-6E2E0F967533}"/>
              </a:ext>
            </a:extLst>
          </p:cNvPr>
          <p:cNvSpPr>
            <a:spLocks noGrp="1"/>
          </p:cNvSpPr>
          <p:nvPr>
            <p:ph idx="1"/>
          </p:nvPr>
        </p:nvSpPr>
        <p:spPr/>
        <p:txBody>
          <a:bodyPr/>
          <a:lstStyle/>
          <a:p>
            <a:pPr marL="0" indent="0">
              <a:buNone/>
            </a:pPr>
            <a:r>
              <a:rPr lang="pl-PL" dirty="0"/>
              <a:t>Dzięki formularzom, które są umieszczane bezpośrednio na stronie WWW, możesz uzyskać wiele informacji o użytkownikach odwiedzających Twój serwis. Służą one również do zamawiania różnych towarów w sklepach internetowych, chociaż wtedy należy dodatkowo zadbać o bezpieczeństwo przesyłanych danych. Prosty formularz pocztowy na pewno nie jest odpowiedni do przesyłania np. numerów kart kredytowych, ważnych haseł dostępu czy innych poufnych danych! Bezpieczeństwo można uzyskać przy pomocy skryptów wykonywanych po stronie serwera oraz protokołu SSL.</a:t>
            </a:r>
          </a:p>
        </p:txBody>
      </p:sp>
    </p:spTree>
    <p:extLst>
      <p:ext uri="{BB962C8B-B14F-4D97-AF65-F5344CB8AC3E}">
        <p14:creationId xmlns:p14="http://schemas.microsoft.com/office/powerpoint/2010/main" val="51816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19746F-1C45-461A-90CC-C8524E7E6331}"/>
              </a:ext>
            </a:extLst>
          </p:cNvPr>
          <p:cNvSpPr>
            <a:spLocks noGrp="1"/>
          </p:cNvSpPr>
          <p:nvPr>
            <p:ph type="title"/>
          </p:nvPr>
        </p:nvSpPr>
        <p:spPr/>
        <p:txBody>
          <a:bodyPr/>
          <a:lstStyle/>
          <a:p>
            <a:r>
              <a:rPr lang="pl-PL" dirty="0"/>
              <a:t>Obszar tekstowy</a:t>
            </a:r>
          </a:p>
        </p:txBody>
      </p:sp>
      <p:sp>
        <p:nvSpPr>
          <p:cNvPr id="3" name="Symbol zastępczy zawartości 2">
            <a:extLst>
              <a:ext uri="{FF2B5EF4-FFF2-40B4-BE49-F238E27FC236}">
                <a16:creationId xmlns:a16="http://schemas.microsoft.com/office/drawing/2014/main" id="{7BB98268-AE3D-4106-AF5F-9C77BAAD38DF}"/>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textarea</a:t>
            </a:r>
            <a:r>
              <a:rPr lang="pl-PL" dirty="0"/>
              <a:t> </a:t>
            </a:r>
            <a:r>
              <a:rPr lang="pl-PL" dirty="0" err="1"/>
              <a:t>name</a:t>
            </a:r>
            <a:r>
              <a:rPr lang="pl-PL" dirty="0"/>
              <a:t>="nazwa" </a:t>
            </a:r>
            <a:r>
              <a:rPr lang="pl-PL" dirty="0" err="1"/>
              <a:t>cols</a:t>
            </a:r>
            <a:r>
              <a:rPr lang="pl-PL" dirty="0"/>
              <a:t>="x" </a:t>
            </a:r>
            <a:r>
              <a:rPr lang="pl-PL" dirty="0" err="1"/>
              <a:t>rows</a:t>
            </a:r>
            <a:r>
              <a:rPr lang="pl-PL" dirty="0"/>
              <a:t>="y"&gt;Tu wpisz tekst który pojawi się domyślnie&lt;/</a:t>
            </a:r>
            <a:r>
              <a:rPr lang="pl-PL" dirty="0" err="1"/>
              <a:t>textarea</a:t>
            </a:r>
            <a:r>
              <a:rPr lang="pl-PL" dirty="0"/>
              <a:t>&gt;</a:t>
            </a:r>
          </a:p>
          <a:p>
            <a:pPr marL="0" indent="0">
              <a:buNone/>
            </a:pPr>
            <a:r>
              <a:rPr lang="pl-PL" dirty="0"/>
              <a:t>&lt;/form&gt;</a:t>
            </a:r>
          </a:p>
          <a:p>
            <a:pPr marL="0" indent="0">
              <a:buNone/>
            </a:pPr>
            <a:r>
              <a:rPr lang="pl-PL" dirty="0"/>
              <a:t>gdzie jako "nazwa" należy wpisać nazwę danego pola (np. skróconą treść pytania). Zostanie ona później wysłana wraz z formularzem.</a:t>
            </a:r>
          </a:p>
          <a:p>
            <a:pPr marL="0" indent="0">
              <a:buNone/>
            </a:pPr>
            <a:r>
              <a:rPr lang="pl-PL" dirty="0"/>
              <a:t>Natomiast "x" oraz "y" oznaczają odpowiednio: ilość kolumn i wierszy tekstu, które mogą się jednocześnie zmieścić w polu, bez jego przewijania.</a:t>
            </a:r>
          </a:p>
        </p:txBody>
      </p:sp>
    </p:spTree>
    <p:extLst>
      <p:ext uri="{BB962C8B-B14F-4D97-AF65-F5344CB8AC3E}">
        <p14:creationId xmlns:p14="http://schemas.microsoft.com/office/powerpoint/2010/main" val="119293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2ECF44-561E-49F2-B9BD-3031ACFAFAFC}"/>
              </a:ext>
            </a:extLst>
          </p:cNvPr>
          <p:cNvSpPr>
            <a:spLocks noGrp="1"/>
          </p:cNvSpPr>
          <p:nvPr>
            <p:ph type="title"/>
          </p:nvPr>
        </p:nvSpPr>
        <p:spPr/>
        <p:txBody>
          <a:bodyPr/>
          <a:lstStyle/>
          <a:p>
            <a:r>
              <a:rPr lang="pl-PL" dirty="0"/>
              <a:t>Obszar tekstowy</a:t>
            </a:r>
          </a:p>
        </p:txBody>
      </p:sp>
      <p:sp>
        <p:nvSpPr>
          <p:cNvPr id="3" name="Symbol zastępczy zawartości 2">
            <a:extLst>
              <a:ext uri="{FF2B5EF4-FFF2-40B4-BE49-F238E27FC236}">
                <a16:creationId xmlns:a16="http://schemas.microsoft.com/office/drawing/2014/main" id="{B1133E7E-A0C1-4F57-A576-9CC160F2CFC4}"/>
              </a:ext>
            </a:extLst>
          </p:cNvPr>
          <p:cNvSpPr>
            <a:spLocks noGrp="1"/>
          </p:cNvSpPr>
          <p:nvPr>
            <p:ph idx="1"/>
          </p:nvPr>
        </p:nvSpPr>
        <p:spPr/>
        <p:txBody>
          <a:bodyPr/>
          <a:lstStyle/>
          <a:p>
            <a:pPr marL="0" indent="0">
              <a:buNone/>
            </a:pPr>
            <a:r>
              <a:rPr lang="pl-PL" dirty="0"/>
              <a:t>Polecenie to wyświetla na ekranie wieloliniowe pole tekstowe (obszar tekstowy). Pozwala ono na wprowadzenie pewnego dłuższego komentarza przez użytkownika, który wypełnia formularz. Można także podać między znacznikami &lt;</a:t>
            </a:r>
            <a:r>
              <a:rPr lang="pl-PL" dirty="0" err="1"/>
              <a:t>textarea</a:t>
            </a:r>
            <a:r>
              <a:rPr lang="pl-PL" dirty="0"/>
              <a:t>&gt; a &lt;/</a:t>
            </a:r>
            <a:r>
              <a:rPr lang="pl-PL" dirty="0" err="1"/>
              <a:t>textarea</a:t>
            </a:r>
            <a:r>
              <a:rPr lang="pl-PL" dirty="0"/>
              <a:t>&gt; treść domyślną, która pojawi się w tym polu (możliwe jest oczywiście jej późniejsze wymazanie przez użytkownika).</a:t>
            </a:r>
          </a:p>
        </p:txBody>
      </p:sp>
    </p:spTree>
    <p:extLst>
      <p:ext uri="{BB962C8B-B14F-4D97-AF65-F5344CB8AC3E}">
        <p14:creationId xmlns:p14="http://schemas.microsoft.com/office/powerpoint/2010/main" val="680088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BE3376-D4FC-4613-AD79-6098C0037202}"/>
              </a:ext>
            </a:extLst>
          </p:cNvPr>
          <p:cNvSpPr>
            <a:spLocks noGrp="1"/>
          </p:cNvSpPr>
          <p:nvPr>
            <p:ph type="title"/>
          </p:nvPr>
        </p:nvSpPr>
        <p:spPr/>
        <p:txBody>
          <a:bodyPr/>
          <a:lstStyle/>
          <a:p>
            <a:r>
              <a:rPr lang="pl-PL" dirty="0"/>
              <a:t>Selektor plików</a:t>
            </a:r>
          </a:p>
        </p:txBody>
      </p:sp>
      <p:sp>
        <p:nvSpPr>
          <p:cNvPr id="3" name="Symbol zastępczy zawartości 2">
            <a:extLst>
              <a:ext uri="{FF2B5EF4-FFF2-40B4-BE49-F238E27FC236}">
                <a16:creationId xmlns:a16="http://schemas.microsoft.com/office/drawing/2014/main" id="{D8D06A96-6647-4564-805F-02AC890412EB}"/>
              </a:ext>
            </a:extLst>
          </p:cNvPr>
          <p:cNvSpPr>
            <a:spLocks noGrp="1"/>
          </p:cNvSpPr>
          <p:nvPr>
            <p:ph idx="1"/>
          </p:nvPr>
        </p:nvSpPr>
        <p:spPr/>
        <p:txBody>
          <a:bodyPr/>
          <a:lstStyle/>
          <a:p>
            <a:pPr marL="0" indent="0">
              <a:buNone/>
            </a:pPr>
            <a:r>
              <a:rPr lang="pl-PL" dirty="0"/>
              <a:t>&lt;form </a:t>
            </a:r>
            <a:r>
              <a:rPr lang="pl-PL" dirty="0" err="1"/>
              <a:t>action</a:t>
            </a:r>
            <a:r>
              <a:rPr lang="pl-PL" dirty="0"/>
              <a:t>="..." </a:t>
            </a:r>
            <a:r>
              <a:rPr lang="pl-PL" dirty="0" err="1"/>
              <a:t>enctype</a:t>
            </a:r>
            <a:r>
              <a:rPr lang="pl-PL" dirty="0"/>
              <a:t>="</a:t>
            </a:r>
            <a:r>
              <a:rPr lang="pl-PL" dirty="0" err="1"/>
              <a:t>multipart</a:t>
            </a:r>
            <a:r>
              <a:rPr lang="pl-PL" dirty="0"/>
              <a:t>/form-data"&gt;</a:t>
            </a:r>
          </a:p>
          <a:p>
            <a:pPr marL="0" indent="0">
              <a:buNone/>
            </a:pPr>
            <a:r>
              <a:rPr lang="pl-PL" dirty="0"/>
              <a:t>	&lt;</a:t>
            </a:r>
            <a:r>
              <a:rPr lang="pl-PL" dirty="0" err="1"/>
              <a:t>input</a:t>
            </a:r>
            <a:r>
              <a:rPr lang="pl-PL" dirty="0"/>
              <a:t> </a:t>
            </a:r>
            <a:r>
              <a:rPr lang="pl-PL" dirty="0" err="1"/>
              <a:t>type</a:t>
            </a:r>
            <a:r>
              <a:rPr lang="pl-PL" dirty="0"/>
              <a:t>="file" </a:t>
            </a:r>
            <a:r>
              <a:rPr lang="pl-PL" dirty="0" err="1"/>
              <a:t>name</a:t>
            </a:r>
            <a:r>
              <a:rPr lang="pl-PL" dirty="0"/>
              <a:t>="nazwa" /&gt;</a:t>
            </a:r>
          </a:p>
          <a:p>
            <a:pPr marL="0" indent="0">
              <a:buNone/>
            </a:pPr>
            <a:r>
              <a:rPr lang="pl-PL" dirty="0"/>
              <a:t>&lt;/form&gt;</a:t>
            </a:r>
          </a:p>
          <a:p>
            <a:pPr marL="0" indent="0">
              <a:buNone/>
            </a:pPr>
            <a:r>
              <a:rPr lang="pl-PL" dirty="0"/>
              <a:t>gdzie jako "nazwa" należy wpisać krótką nazwę danego pola. Zostanie ona później wysłana wraz z formularzem.</a:t>
            </a:r>
          </a:p>
        </p:txBody>
      </p:sp>
    </p:spTree>
    <p:extLst>
      <p:ext uri="{BB962C8B-B14F-4D97-AF65-F5344CB8AC3E}">
        <p14:creationId xmlns:p14="http://schemas.microsoft.com/office/powerpoint/2010/main" val="235016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EB3298-DC31-406B-86C1-2489AC7F5C3D}"/>
              </a:ext>
            </a:extLst>
          </p:cNvPr>
          <p:cNvSpPr>
            <a:spLocks noGrp="1"/>
          </p:cNvSpPr>
          <p:nvPr>
            <p:ph type="title"/>
          </p:nvPr>
        </p:nvSpPr>
        <p:spPr/>
        <p:txBody>
          <a:bodyPr/>
          <a:lstStyle/>
          <a:p>
            <a:r>
              <a:rPr lang="pl-PL" dirty="0"/>
              <a:t>Selektor plików</a:t>
            </a:r>
          </a:p>
        </p:txBody>
      </p:sp>
      <p:sp>
        <p:nvSpPr>
          <p:cNvPr id="3" name="Symbol zastępczy zawartości 2">
            <a:extLst>
              <a:ext uri="{FF2B5EF4-FFF2-40B4-BE49-F238E27FC236}">
                <a16:creationId xmlns:a16="http://schemas.microsoft.com/office/drawing/2014/main" id="{679830D9-CD98-4724-BADE-2C95580E159A}"/>
              </a:ext>
            </a:extLst>
          </p:cNvPr>
          <p:cNvSpPr>
            <a:spLocks noGrp="1"/>
          </p:cNvSpPr>
          <p:nvPr>
            <p:ph idx="1"/>
          </p:nvPr>
        </p:nvSpPr>
        <p:spPr/>
        <p:txBody>
          <a:bodyPr>
            <a:normAutofit fontScale="92500"/>
          </a:bodyPr>
          <a:lstStyle/>
          <a:p>
            <a:pPr marL="0" indent="0">
              <a:buNone/>
            </a:pPr>
            <a:r>
              <a:rPr lang="pl-PL" dirty="0"/>
              <a:t>Polecenie wprowadza selektor plików, składający się z dwóch pól :</a:t>
            </a:r>
          </a:p>
          <a:p>
            <a:r>
              <a:rPr lang="pl-PL" dirty="0"/>
              <a:t>pola tekstowego, w którym wpisuje się ścieżkę dostępu do pliku,</a:t>
            </a:r>
          </a:p>
          <a:p>
            <a:r>
              <a:rPr lang="pl-PL" dirty="0"/>
              <a:t>przycisku, po naciśnięciu którego, można przeszukać dysk, aby odnaleźć plik.</a:t>
            </a:r>
          </a:p>
          <a:p>
            <a:pPr marL="0" indent="0">
              <a:buNone/>
            </a:pPr>
            <a:r>
              <a:rPr lang="pl-PL" dirty="0"/>
              <a:t>Selektor plików został wprowadzony teoretycznie po to, aby można było przesłać wybrany plik w załączniku do listu (formularza). Wtedy dla znacznika &lt;form&gt;...&lt;/form&gt; należałoby dodatkowo użyć atrybut </a:t>
            </a:r>
            <a:r>
              <a:rPr lang="pl-PL" dirty="0" err="1"/>
              <a:t>enctype</a:t>
            </a:r>
            <a:r>
              <a:rPr lang="pl-PL" dirty="0"/>
              <a:t>="</a:t>
            </a:r>
            <a:r>
              <a:rPr lang="pl-PL" dirty="0" err="1"/>
              <a:t>multipart</a:t>
            </a:r>
            <a:r>
              <a:rPr lang="pl-PL" dirty="0"/>
              <a:t>/form-data". Niestety przeglądarki raczej nie interpretują tego polecenia. Jedynie Netscape przesyła załącznik, ale tylko tekstowy, choć polskie znaki mogą zostać błędnie wyświetlone..</a:t>
            </a:r>
          </a:p>
        </p:txBody>
      </p:sp>
    </p:spTree>
    <p:extLst>
      <p:ext uri="{BB962C8B-B14F-4D97-AF65-F5344CB8AC3E}">
        <p14:creationId xmlns:p14="http://schemas.microsoft.com/office/powerpoint/2010/main" val="4072630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9C7CAF-DA0A-4ABE-8B30-C7FC1F5B36A7}"/>
              </a:ext>
            </a:extLst>
          </p:cNvPr>
          <p:cNvSpPr>
            <a:spLocks noGrp="1"/>
          </p:cNvSpPr>
          <p:nvPr>
            <p:ph type="title"/>
          </p:nvPr>
        </p:nvSpPr>
        <p:spPr/>
        <p:txBody>
          <a:bodyPr/>
          <a:lstStyle/>
          <a:p>
            <a:r>
              <a:rPr lang="pl-PL" dirty="0"/>
              <a:t>Ukryte dane</a:t>
            </a:r>
          </a:p>
        </p:txBody>
      </p:sp>
      <p:sp>
        <p:nvSpPr>
          <p:cNvPr id="3" name="Symbol zastępczy zawartości 2">
            <a:extLst>
              <a:ext uri="{FF2B5EF4-FFF2-40B4-BE49-F238E27FC236}">
                <a16:creationId xmlns:a16="http://schemas.microsoft.com/office/drawing/2014/main" id="{F2C0C4F1-2190-4580-BCBD-EF8AA4E57CBA}"/>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hidden</a:t>
            </a:r>
            <a:r>
              <a:rPr lang="pl-PL" dirty="0"/>
              <a:t>" </a:t>
            </a:r>
            <a:r>
              <a:rPr lang="pl-PL" dirty="0" err="1"/>
              <a:t>name</a:t>
            </a:r>
            <a:r>
              <a:rPr lang="pl-PL" dirty="0"/>
              <a:t>="nazwa" </a:t>
            </a:r>
            <a:r>
              <a:rPr lang="pl-PL" dirty="0" err="1"/>
              <a:t>value</a:t>
            </a:r>
            <a:r>
              <a:rPr lang="pl-PL" dirty="0"/>
              <a:t>="wartość" /&gt;</a:t>
            </a:r>
          </a:p>
          <a:p>
            <a:pPr marL="0" indent="0">
              <a:buNone/>
            </a:pPr>
            <a:r>
              <a:rPr lang="pl-PL" dirty="0"/>
              <a:t>&lt;/form&gt;</a:t>
            </a:r>
          </a:p>
          <a:p>
            <a:pPr marL="0" indent="0">
              <a:buNone/>
            </a:pPr>
            <a:r>
              <a:rPr lang="pl-PL" dirty="0"/>
              <a:t>Polecenie takie tworzy ukryte pole w formularzu. Nie jest ono widoczne ani dostępne dla użytkownika, ale jego wartość (</a:t>
            </a:r>
            <a:r>
              <a:rPr lang="pl-PL" dirty="0" err="1"/>
              <a:t>value</a:t>
            </a:r>
            <a:r>
              <a:rPr lang="pl-PL" dirty="0"/>
              <a:t>="wartość") jest przesyłana wraz z formularzem. Może ono służyć np. dla podania informacji o numerze wersji ankiety, dacie jej ostatniej aktualizacji, adresu strony, z której została wysłana, opisu całego formularza lub też poszczególnych jego pól.</a:t>
            </a:r>
          </a:p>
        </p:txBody>
      </p:sp>
    </p:spTree>
    <p:extLst>
      <p:ext uri="{BB962C8B-B14F-4D97-AF65-F5344CB8AC3E}">
        <p14:creationId xmlns:p14="http://schemas.microsoft.com/office/powerpoint/2010/main" val="2547082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BD9CEC-5A7C-4FF9-B981-6C925363A112}"/>
              </a:ext>
            </a:extLst>
          </p:cNvPr>
          <p:cNvSpPr>
            <a:spLocks noGrp="1"/>
          </p:cNvSpPr>
          <p:nvPr>
            <p:ph type="title"/>
          </p:nvPr>
        </p:nvSpPr>
        <p:spPr/>
        <p:txBody>
          <a:bodyPr/>
          <a:lstStyle/>
          <a:p>
            <a:r>
              <a:rPr lang="pl-PL" dirty="0"/>
              <a:t>Przesłanie formularza</a:t>
            </a:r>
          </a:p>
        </p:txBody>
      </p:sp>
      <p:sp>
        <p:nvSpPr>
          <p:cNvPr id="3" name="Symbol zastępczy zawartości 2">
            <a:extLst>
              <a:ext uri="{FF2B5EF4-FFF2-40B4-BE49-F238E27FC236}">
                <a16:creationId xmlns:a16="http://schemas.microsoft.com/office/drawing/2014/main" id="{F30D41AA-C8BF-4BA9-AD5C-EED3EDCDA067}"/>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a:t>
            </a:r>
            <a:r>
              <a:rPr lang="pl-PL" dirty="0" err="1"/>
              <a:t>submit</a:t>
            </a:r>
            <a:r>
              <a:rPr lang="pl-PL" dirty="0"/>
              <a:t>" </a:t>
            </a:r>
            <a:r>
              <a:rPr lang="pl-PL" dirty="0" err="1"/>
              <a:t>value</a:t>
            </a:r>
            <a:r>
              <a:rPr lang="pl-PL" dirty="0"/>
              <a:t>="wartość" /&gt;</a:t>
            </a:r>
          </a:p>
          <a:p>
            <a:pPr marL="0" indent="0">
              <a:buNone/>
            </a:pPr>
            <a:r>
              <a:rPr lang="pl-PL" dirty="0"/>
              <a:t>&lt;/form&gt;</a:t>
            </a:r>
          </a:p>
          <a:p>
            <a:pPr marL="0" indent="0">
              <a:buNone/>
            </a:pPr>
            <a:r>
              <a:rPr lang="pl-PL" dirty="0"/>
              <a:t>gdzie jako "wartość" należy wpisać napis, który pojawi się na przycisku wysyłania formularza. Jeśli opuścimy ten parametr, pojawi się tam domyślny tekst, np.: "Prześlij kwerendę".</a:t>
            </a:r>
          </a:p>
          <a:p>
            <a:pPr marL="0" indent="0">
              <a:buNone/>
            </a:pPr>
            <a:r>
              <a:rPr lang="pl-PL" dirty="0"/>
              <a:t>Polecenie wprowadza na ekran przycisk z tekstem, po naciśnięciu którego, nastąpi wysłanie formularza.</a:t>
            </a:r>
          </a:p>
        </p:txBody>
      </p:sp>
    </p:spTree>
    <p:extLst>
      <p:ext uri="{BB962C8B-B14F-4D97-AF65-F5344CB8AC3E}">
        <p14:creationId xmlns:p14="http://schemas.microsoft.com/office/powerpoint/2010/main" val="820077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911D1E-CEB4-4CF0-9CA3-8140AD7F09D9}"/>
              </a:ext>
            </a:extLst>
          </p:cNvPr>
          <p:cNvSpPr>
            <a:spLocks noGrp="1"/>
          </p:cNvSpPr>
          <p:nvPr>
            <p:ph type="title"/>
          </p:nvPr>
        </p:nvSpPr>
        <p:spPr/>
        <p:txBody>
          <a:bodyPr/>
          <a:lstStyle/>
          <a:p>
            <a:r>
              <a:rPr lang="pl-PL" dirty="0"/>
              <a:t>Wyczyszczenie formularza</a:t>
            </a:r>
          </a:p>
        </p:txBody>
      </p:sp>
      <p:sp>
        <p:nvSpPr>
          <p:cNvPr id="3" name="Symbol zastępczy zawartości 2">
            <a:extLst>
              <a:ext uri="{FF2B5EF4-FFF2-40B4-BE49-F238E27FC236}">
                <a16:creationId xmlns:a16="http://schemas.microsoft.com/office/drawing/2014/main" id="{0C5DC5D9-38A2-4640-80A4-4738518059DD}"/>
              </a:ext>
            </a:extLst>
          </p:cNvPr>
          <p:cNvSpPr>
            <a:spLocks noGrp="1"/>
          </p:cNvSpPr>
          <p:nvPr>
            <p:ph idx="1"/>
          </p:nvPr>
        </p:nvSpPr>
        <p:spPr/>
        <p:txBody>
          <a:bodyPr/>
          <a:lstStyle/>
          <a:p>
            <a:pPr marL="0" indent="0">
              <a:buNone/>
            </a:pPr>
            <a:r>
              <a:rPr lang="pl-PL" dirty="0"/>
              <a:t>&lt;form </a:t>
            </a:r>
            <a:r>
              <a:rPr lang="pl-PL" dirty="0" err="1"/>
              <a:t>action</a:t>
            </a:r>
            <a:r>
              <a:rPr lang="pl-PL" dirty="0"/>
              <a:t>="..."&gt;</a:t>
            </a:r>
          </a:p>
          <a:p>
            <a:pPr marL="0" indent="0">
              <a:buNone/>
            </a:pPr>
            <a:r>
              <a:rPr lang="pl-PL" dirty="0"/>
              <a:t>	&lt;</a:t>
            </a:r>
            <a:r>
              <a:rPr lang="pl-PL" dirty="0" err="1"/>
              <a:t>input</a:t>
            </a:r>
            <a:r>
              <a:rPr lang="pl-PL" dirty="0"/>
              <a:t> </a:t>
            </a:r>
            <a:r>
              <a:rPr lang="pl-PL" dirty="0" err="1"/>
              <a:t>type</a:t>
            </a:r>
            <a:r>
              <a:rPr lang="pl-PL" dirty="0"/>
              <a:t>="reset" </a:t>
            </a:r>
            <a:r>
              <a:rPr lang="pl-PL" dirty="0" err="1"/>
              <a:t>value</a:t>
            </a:r>
            <a:r>
              <a:rPr lang="pl-PL" dirty="0"/>
              <a:t>="wartość" /&gt;</a:t>
            </a:r>
          </a:p>
          <a:p>
            <a:pPr marL="0" indent="0">
              <a:buNone/>
            </a:pPr>
            <a:r>
              <a:rPr lang="pl-PL" dirty="0"/>
              <a:t>&lt;/form&gt;</a:t>
            </a:r>
          </a:p>
          <a:p>
            <a:pPr marL="0" indent="0">
              <a:buNone/>
            </a:pPr>
            <a:r>
              <a:rPr lang="pl-PL" dirty="0"/>
              <a:t>gdzie jako "wartość" należy wpisać napis, który pojawi się na przycisku wysyłania formularza. Jeśli opuścimy ten parametr, pojawi się tam domyślny napis, np.: "Resetuj".</a:t>
            </a:r>
          </a:p>
          <a:p>
            <a:pPr marL="0" indent="0">
              <a:buNone/>
            </a:pPr>
            <a:r>
              <a:rPr lang="pl-PL" dirty="0"/>
              <a:t>Komenda wyświetla na ekranie przycisk, po naciśnięciu którego, nastąpi wyczyszczenie wszystkich udzielonych do tej pory odpowiedzi w ankiecie (np. jeśli się rozmyślimy).</a:t>
            </a:r>
          </a:p>
        </p:txBody>
      </p:sp>
    </p:spTree>
    <p:extLst>
      <p:ext uri="{BB962C8B-B14F-4D97-AF65-F5344CB8AC3E}">
        <p14:creationId xmlns:p14="http://schemas.microsoft.com/office/powerpoint/2010/main" val="1688996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4A6673-0B14-4873-83B8-37A56322FADB}"/>
              </a:ext>
            </a:extLst>
          </p:cNvPr>
          <p:cNvSpPr>
            <a:spLocks noGrp="1"/>
          </p:cNvSpPr>
          <p:nvPr>
            <p:ph type="title"/>
          </p:nvPr>
        </p:nvSpPr>
        <p:spPr/>
        <p:txBody>
          <a:bodyPr/>
          <a:lstStyle/>
          <a:p>
            <a:r>
              <a:rPr lang="pl-PL" dirty="0"/>
              <a:t>Przyciski</a:t>
            </a:r>
          </a:p>
        </p:txBody>
      </p:sp>
      <p:sp>
        <p:nvSpPr>
          <p:cNvPr id="3" name="Symbol zastępczy zawartości 2">
            <a:extLst>
              <a:ext uri="{FF2B5EF4-FFF2-40B4-BE49-F238E27FC236}">
                <a16:creationId xmlns:a16="http://schemas.microsoft.com/office/drawing/2014/main" id="{F6035AF6-9094-4AA8-9DE7-FE403BD0B61F}"/>
              </a:ext>
            </a:extLst>
          </p:cNvPr>
          <p:cNvSpPr>
            <a:spLocks noGrp="1"/>
          </p:cNvSpPr>
          <p:nvPr>
            <p:ph idx="1"/>
          </p:nvPr>
        </p:nvSpPr>
        <p:spPr/>
        <p:txBody>
          <a:bodyPr>
            <a:normAutofit fontScale="92500" lnSpcReduction="20000"/>
          </a:bodyPr>
          <a:lstStyle/>
          <a:p>
            <a:pPr marL="0" indent="0">
              <a:buNone/>
            </a:pPr>
            <a:r>
              <a:rPr lang="pl-PL" dirty="0"/>
              <a:t>&lt;</a:t>
            </a:r>
            <a:r>
              <a:rPr lang="pl-PL" dirty="0" err="1"/>
              <a:t>button</a:t>
            </a:r>
            <a:r>
              <a:rPr lang="pl-PL" dirty="0"/>
              <a:t> </a:t>
            </a:r>
            <a:r>
              <a:rPr lang="pl-PL" dirty="0" err="1"/>
              <a:t>type</a:t>
            </a:r>
            <a:r>
              <a:rPr lang="pl-PL" dirty="0"/>
              <a:t>="rodzaj"&gt;Treść przycisku&lt;/</a:t>
            </a:r>
            <a:r>
              <a:rPr lang="pl-PL" dirty="0" err="1"/>
              <a:t>button</a:t>
            </a:r>
            <a:r>
              <a:rPr lang="pl-PL" dirty="0"/>
              <a:t>&gt;</a:t>
            </a:r>
          </a:p>
          <a:p>
            <a:pPr marL="0" indent="0">
              <a:buNone/>
            </a:pPr>
            <a:r>
              <a:rPr lang="pl-PL" dirty="0"/>
              <a:t>gdzie "rodzaj" określa typ przycisku i można tutaj podać:</a:t>
            </a:r>
          </a:p>
          <a:p>
            <a:pPr marL="0" indent="0">
              <a:buNone/>
            </a:pPr>
            <a:r>
              <a:rPr lang="pl-PL" dirty="0"/>
              <a:t>"</a:t>
            </a:r>
            <a:r>
              <a:rPr lang="pl-PL" dirty="0" err="1"/>
              <a:t>submit</a:t>
            </a:r>
            <a:r>
              <a:rPr lang="pl-PL" dirty="0"/>
              <a:t>" - przycisk wysłania formularza</a:t>
            </a:r>
          </a:p>
          <a:p>
            <a:pPr marL="0" indent="0">
              <a:buNone/>
            </a:pPr>
            <a:r>
              <a:rPr lang="pl-PL" dirty="0"/>
              <a:t>"reset" - przycisk wyczyszczenia danych</a:t>
            </a:r>
          </a:p>
          <a:p>
            <a:pPr marL="0" indent="0">
              <a:buNone/>
            </a:pPr>
            <a:r>
              <a:rPr lang="pl-PL" dirty="0"/>
              <a:t>"</a:t>
            </a:r>
            <a:r>
              <a:rPr lang="pl-PL" dirty="0" err="1"/>
              <a:t>button</a:t>
            </a:r>
            <a:r>
              <a:rPr lang="pl-PL" dirty="0"/>
              <a:t>" - zwykły przycisk (domyślnie)</a:t>
            </a:r>
          </a:p>
          <a:p>
            <a:pPr marL="0" indent="0">
              <a:buNone/>
            </a:pPr>
            <a:r>
              <a:rPr lang="pl-PL" dirty="0"/>
              <a:t>Wprowadza na ekran przycisk. Polecenie to jest zbliżone do przycisków: wysłania oraz wyczyszczenia formularza, a także do: &lt;</a:t>
            </a:r>
            <a:r>
              <a:rPr lang="pl-PL" dirty="0" err="1"/>
              <a:t>input</a:t>
            </a:r>
            <a:r>
              <a:rPr lang="pl-PL" dirty="0"/>
              <a:t> </a:t>
            </a:r>
            <a:r>
              <a:rPr lang="pl-PL" dirty="0" err="1"/>
              <a:t>type</a:t>
            </a:r>
            <a:r>
              <a:rPr lang="pl-PL" dirty="0"/>
              <a:t>="</a:t>
            </a:r>
            <a:r>
              <a:rPr lang="pl-PL" dirty="0" err="1"/>
              <a:t>button</a:t>
            </a:r>
            <a:r>
              <a:rPr lang="pl-PL" dirty="0"/>
              <a:t>" </a:t>
            </a:r>
            <a:r>
              <a:rPr lang="pl-PL" dirty="0" err="1"/>
              <a:t>value</a:t>
            </a:r>
            <a:r>
              <a:rPr lang="pl-PL" dirty="0"/>
              <a:t>="napis" /&gt;. Jednak pozwala ono dodatkowo, wprowadzić do przycisku grafikę, tabelkę i inne elementy - wystarczy umieścić dodatkowe znaczniki pomiędzy &lt;</a:t>
            </a:r>
            <a:r>
              <a:rPr lang="pl-PL" dirty="0" err="1"/>
              <a:t>button</a:t>
            </a:r>
            <a:r>
              <a:rPr lang="pl-PL" dirty="0"/>
              <a:t>&gt; a &lt;/</a:t>
            </a:r>
            <a:r>
              <a:rPr lang="pl-PL" dirty="0" err="1"/>
              <a:t>button</a:t>
            </a:r>
            <a:r>
              <a:rPr lang="pl-PL" dirty="0"/>
              <a:t>&gt; (w miejsce treści przycisku). Można również dowolnie formatować tekst, np. wprowadzając pogrubienie, pochylenie i inne.</a:t>
            </a:r>
          </a:p>
        </p:txBody>
      </p:sp>
    </p:spTree>
    <p:extLst>
      <p:ext uri="{BB962C8B-B14F-4D97-AF65-F5344CB8AC3E}">
        <p14:creationId xmlns:p14="http://schemas.microsoft.com/office/powerpoint/2010/main" val="3604234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1DA91ED-7EBE-4A64-AE46-DAE0F223195F}"/>
              </a:ext>
            </a:extLst>
          </p:cNvPr>
          <p:cNvSpPr>
            <a:spLocks noGrp="1"/>
          </p:cNvSpPr>
          <p:nvPr>
            <p:ph type="title"/>
          </p:nvPr>
        </p:nvSpPr>
        <p:spPr/>
        <p:txBody>
          <a:bodyPr/>
          <a:lstStyle/>
          <a:p>
            <a:r>
              <a:rPr lang="pl-PL" dirty="0"/>
              <a:t>Grupowanie</a:t>
            </a:r>
          </a:p>
        </p:txBody>
      </p:sp>
      <p:sp>
        <p:nvSpPr>
          <p:cNvPr id="3" name="Symbol zastępczy zawartości 2">
            <a:extLst>
              <a:ext uri="{FF2B5EF4-FFF2-40B4-BE49-F238E27FC236}">
                <a16:creationId xmlns:a16="http://schemas.microsoft.com/office/drawing/2014/main" id="{1D53ED04-55C6-4036-B1AC-C276202578B8}"/>
              </a:ext>
            </a:extLst>
          </p:cNvPr>
          <p:cNvSpPr>
            <a:spLocks noGrp="1"/>
          </p:cNvSpPr>
          <p:nvPr>
            <p:ph idx="1"/>
          </p:nvPr>
        </p:nvSpPr>
        <p:spPr/>
        <p:txBody>
          <a:bodyPr>
            <a:normAutofit fontScale="47500" lnSpcReduction="20000"/>
          </a:bodyPr>
          <a:lstStyle/>
          <a:p>
            <a:pPr marL="0" indent="0">
              <a:buNone/>
            </a:pPr>
            <a:r>
              <a:rPr lang="pl-PL" dirty="0"/>
              <a:t>Wersja podstawowa:</a:t>
            </a:r>
          </a:p>
          <a:p>
            <a:pPr marL="0" indent="0">
              <a:buNone/>
            </a:pPr>
            <a:r>
              <a:rPr lang="pl-PL" dirty="0"/>
              <a:t>&lt;</a:t>
            </a:r>
            <a:r>
              <a:rPr lang="pl-PL" dirty="0" err="1"/>
              <a:t>fieldset</a:t>
            </a:r>
            <a:r>
              <a:rPr lang="pl-PL" dirty="0"/>
              <a:t>&gt;</a:t>
            </a:r>
          </a:p>
          <a:p>
            <a:pPr marL="0" indent="0">
              <a:buNone/>
            </a:pPr>
            <a:r>
              <a:rPr lang="pl-PL" dirty="0"/>
              <a:t>	(Pola formularza)</a:t>
            </a:r>
          </a:p>
          <a:p>
            <a:pPr marL="0" indent="0">
              <a:buNone/>
            </a:pPr>
            <a:r>
              <a:rPr lang="pl-PL" dirty="0"/>
              <a:t>&lt;/</a:t>
            </a:r>
            <a:r>
              <a:rPr lang="pl-PL" dirty="0" err="1"/>
              <a:t>fieldset</a:t>
            </a:r>
            <a:r>
              <a:rPr lang="pl-PL" dirty="0"/>
              <a:t>&gt;</a:t>
            </a:r>
          </a:p>
          <a:p>
            <a:pPr marL="0" indent="0">
              <a:buNone/>
            </a:pPr>
            <a:r>
              <a:rPr lang="pl-PL" dirty="0"/>
              <a:t>Wersja z tytułem:</a:t>
            </a:r>
          </a:p>
          <a:p>
            <a:pPr marL="0" indent="0">
              <a:buNone/>
            </a:pPr>
            <a:r>
              <a:rPr lang="pl-PL" dirty="0"/>
              <a:t>&lt;</a:t>
            </a:r>
            <a:r>
              <a:rPr lang="pl-PL" dirty="0" err="1"/>
              <a:t>fieldset</a:t>
            </a:r>
            <a:r>
              <a:rPr lang="pl-PL" dirty="0"/>
              <a:t>&gt;</a:t>
            </a:r>
          </a:p>
          <a:p>
            <a:pPr marL="0" indent="0">
              <a:buNone/>
            </a:pPr>
            <a:r>
              <a:rPr lang="pl-PL" dirty="0"/>
              <a:t>&lt;legend&gt;Tytuł&lt;/legend&gt;</a:t>
            </a:r>
          </a:p>
          <a:p>
            <a:pPr marL="0" indent="0">
              <a:buNone/>
            </a:pPr>
            <a:r>
              <a:rPr lang="pl-PL" dirty="0"/>
              <a:t>	(Pola formularza)</a:t>
            </a:r>
          </a:p>
          <a:p>
            <a:pPr marL="0" indent="0">
              <a:buNone/>
            </a:pPr>
            <a:r>
              <a:rPr lang="pl-PL" dirty="0"/>
              <a:t>&lt;/</a:t>
            </a:r>
            <a:r>
              <a:rPr lang="pl-PL" dirty="0" err="1"/>
              <a:t>fieldset</a:t>
            </a:r>
            <a:r>
              <a:rPr lang="pl-PL" dirty="0"/>
              <a:t>&gt;</a:t>
            </a:r>
          </a:p>
          <a:p>
            <a:pPr marL="0" indent="0">
              <a:buNone/>
            </a:pPr>
            <a:r>
              <a:rPr lang="pl-PL" dirty="0"/>
              <a:t>Ułożenie tytułu:</a:t>
            </a:r>
          </a:p>
          <a:p>
            <a:pPr marL="0" indent="0">
              <a:buNone/>
            </a:pPr>
            <a:r>
              <a:rPr lang="pl-PL" dirty="0"/>
              <a:t>&lt;</a:t>
            </a:r>
            <a:r>
              <a:rPr lang="pl-PL" dirty="0" err="1"/>
              <a:t>fieldset</a:t>
            </a:r>
            <a:r>
              <a:rPr lang="pl-PL" dirty="0"/>
              <a:t>&gt;</a:t>
            </a:r>
          </a:p>
          <a:p>
            <a:pPr marL="0" indent="0">
              <a:buNone/>
            </a:pPr>
            <a:r>
              <a:rPr lang="pl-PL" dirty="0"/>
              <a:t>&lt;legend </a:t>
            </a:r>
            <a:r>
              <a:rPr lang="pl-PL" dirty="0" err="1"/>
              <a:t>align</a:t>
            </a:r>
            <a:r>
              <a:rPr lang="pl-PL" dirty="0"/>
              <a:t>="rodzaj"&gt;Tytuł&lt;/legend&gt;</a:t>
            </a:r>
          </a:p>
          <a:p>
            <a:pPr marL="0" indent="0">
              <a:buNone/>
            </a:pPr>
            <a:r>
              <a:rPr lang="pl-PL" dirty="0"/>
              <a:t>	(Pola formularza)</a:t>
            </a:r>
          </a:p>
          <a:p>
            <a:pPr marL="0" indent="0">
              <a:buNone/>
            </a:pPr>
            <a:r>
              <a:rPr lang="pl-PL" dirty="0"/>
              <a:t>&lt;/</a:t>
            </a:r>
            <a:r>
              <a:rPr lang="pl-PL" dirty="0" err="1"/>
              <a:t>fieldset</a:t>
            </a:r>
            <a:r>
              <a:rPr lang="pl-PL" dirty="0"/>
              <a:t>&gt;</a:t>
            </a:r>
          </a:p>
        </p:txBody>
      </p:sp>
    </p:spTree>
    <p:extLst>
      <p:ext uri="{BB962C8B-B14F-4D97-AF65-F5344CB8AC3E}">
        <p14:creationId xmlns:p14="http://schemas.microsoft.com/office/powerpoint/2010/main" val="4016942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4ECAB4-E4B9-4EC7-AE96-B5ED4DCA5B4D}"/>
              </a:ext>
            </a:extLst>
          </p:cNvPr>
          <p:cNvSpPr>
            <a:spLocks noGrp="1"/>
          </p:cNvSpPr>
          <p:nvPr>
            <p:ph type="title"/>
          </p:nvPr>
        </p:nvSpPr>
        <p:spPr/>
        <p:txBody>
          <a:bodyPr/>
          <a:lstStyle/>
          <a:p>
            <a:r>
              <a:rPr lang="pl-PL" dirty="0"/>
              <a:t>Wstęp cd</a:t>
            </a:r>
          </a:p>
        </p:txBody>
      </p:sp>
      <p:sp>
        <p:nvSpPr>
          <p:cNvPr id="3" name="Symbol zastępczy zawartości 2">
            <a:extLst>
              <a:ext uri="{FF2B5EF4-FFF2-40B4-BE49-F238E27FC236}">
                <a16:creationId xmlns:a16="http://schemas.microsoft.com/office/drawing/2014/main" id="{CFD09AFE-4DF4-43ED-A932-CC29CA838142}"/>
              </a:ext>
            </a:extLst>
          </p:cNvPr>
          <p:cNvSpPr>
            <a:spLocks noGrp="1"/>
          </p:cNvSpPr>
          <p:nvPr>
            <p:ph idx="1"/>
          </p:nvPr>
        </p:nvSpPr>
        <p:spPr/>
        <p:txBody>
          <a:bodyPr>
            <a:normAutofit lnSpcReduction="10000"/>
          </a:bodyPr>
          <a:lstStyle/>
          <a:p>
            <a:pPr marL="0" indent="0">
              <a:buNone/>
            </a:pPr>
            <a:r>
              <a:rPr lang="pl-PL" dirty="0"/>
              <a:t>Formularz ma formę elektronicznej ankiety, którą wypełnia się wprost na stronie. Możliwe jest przy tym wpisywanie tekstu, odpowiadanie na zadane pytania, czy zaznaczanie jednej bądź kilku z podanych możliwości wyboru. Taki formularz może być przesłany pocztą elektroniczną e-mail (prosty formularz pocztowy) i odebrany przez adresata. Istnieje wiele programów wspomagających odbieranie formularzy i grupowe wysyłanie listów na ich podstawie, przez co czynność ta może stać się mniej żmudna. Są to zarówno aplikacje w postaci programów instalowanych tradycyjnie, jak i specjalne skrypty wykonywane bezpośrednio w przeglądarce (np. PHP).</a:t>
            </a:r>
          </a:p>
        </p:txBody>
      </p:sp>
    </p:spTree>
    <p:extLst>
      <p:ext uri="{BB962C8B-B14F-4D97-AF65-F5344CB8AC3E}">
        <p14:creationId xmlns:p14="http://schemas.microsoft.com/office/powerpoint/2010/main" val="2369738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FA1A73-28E2-4419-ADDC-E3B3A3DBD04E}"/>
              </a:ext>
            </a:extLst>
          </p:cNvPr>
          <p:cNvSpPr>
            <a:spLocks noGrp="1"/>
          </p:cNvSpPr>
          <p:nvPr>
            <p:ph type="title"/>
          </p:nvPr>
        </p:nvSpPr>
        <p:spPr/>
        <p:txBody>
          <a:bodyPr/>
          <a:lstStyle/>
          <a:p>
            <a:r>
              <a:rPr lang="pl-PL" dirty="0"/>
              <a:t>Ramy formularza</a:t>
            </a:r>
          </a:p>
        </p:txBody>
      </p:sp>
      <p:sp>
        <p:nvSpPr>
          <p:cNvPr id="3" name="Symbol zastępczy zawartości 2">
            <a:extLst>
              <a:ext uri="{FF2B5EF4-FFF2-40B4-BE49-F238E27FC236}">
                <a16:creationId xmlns:a16="http://schemas.microsoft.com/office/drawing/2014/main" id="{38416643-2056-43A0-AC73-570A1E7E9561}"/>
              </a:ext>
            </a:extLst>
          </p:cNvPr>
          <p:cNvSpPr>
            <a:spLocks noGrp="1"/>
          </p:cNvSpPr>
          <p:nvPr>
            <p:ph idx="1"/>
          </p:nvPr>
        </p:nvSpPr>
        <p:spPr/>
        <p:txBody>
          <a:bodyPr>
            <a:normAutofit fontScale="92500" lnSpcReduction="10000"/>
          </a:bodyPr>
          <a:lstStyle/>
          <a:p>
            <a:pPr marL="0" indent="0">
              <a:buNone/>
            </a:pPr>
            <a:r>
              <a:rPr lang="pl-PL" dirty="0"/>
              <a:t>Każdy formularz składa się z różnych typów pól, dzięki którym użytkownik może wprowadzać dane. Są to np. pola do wpisywania tekstu, czy też pozwalające wybrać jedną, bądź kilka, z podanych opcji. Pola działające w analogiczny sposób, występują prawie w każdym programie komputerowym, dlatego użytkownicy nie powinni mieć problemów z wypełnieniem formularza na stronie WWW.</a:t>
            </a:r>
          </a:p>
          <a:p>
            <a:pPr marL="0" indent="0">
              <a:buNone/>
            </a:pPr>
            <a:endParaRPr lang="pl-PL" dirty="0"/>
          </a:p>
          <a:p>
            <a:pPr marL="0" indent="0">
              <a:buNone/>
            </a:pPr>
            <a:r>
              <a:rPr lang="pl-PL" dirty="0"/>
              <a:t>Pomiędzy podanymi znacznikami (&lt;form&gt; oraz &lt;/form&gt;), mieszczą się wszystkie inne polecenia, dotyczące formularza (pola do wprowadzania danych). Każdy taki formularz musi rozpoczynać się od znacznika otwierającego &lt;form&gt;, a kończyć się znacznikiem zamykającym &lt;/form&gt;.</a:t>
            </a:r>
          </a:p>
        </p:txBody>
      </p:sp>
    </p:spTree>
    <p:extLst>
      <p:ext uri="{BB962C8B-B14F-4D97-AF65-F5344CB8AC3E}">
        <p14:creationId xmlns:p14="http://schemas.microsoft.com/office/powerpoint/2010/main" val="1881240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ECAB37-D9F1-4369-B6A1-8111680F5FBA}"/>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0AE549A5-0067-474D-81E7-C5B478ABD99E}"/>
              </a:ext>
            </a:extLst>
          </p:cNvPr>
          <p:cNvSpPr>
            <a:spLocks noGrp="1"/>
          </p:cNvSpPr>
          <p:nvPr>
            <p:ph idx="1"/>
          </p:nvPr>
        </p:nvSpPr>
        <p:spPr/>
        <p:txBody>
          <a:bodyPr>
            <a:normAutofit fontScale="62500" lnSpcReduction="20000"/>
          </a:bodyPr>
          <a:lstStyle/>
          <a:p>
            <a:pPr marL="0" indent="0">
              <a:buNone/>
            </a:pPr>
            <a:r>
              <a:rPr lang="pl-PL" dirty="0"/>
              <a:t>&lt;form </a:t>
            </a:r>
            <a:r>
              <a:rPr lang="pl-PL" dirty="0" err="1"/>
              <a:t>action</a:t>
            </a:r>
            <a:r>
              <a:rPr lang="pl-PL" dirty="0"/>
              <a:t>="mailto:adres e-mail gdzie wysłać formularz" </a:t>
            </a:r>
            <a:r>
              <a:rPr lang="pl-PL" dirty="0" err="1"/>
              <a:t>method</a:t>
            </a:r>
            <a:r>
              <a:rPr lang="pl-PL" dirty="0"/>
              <a:t>="post"&gt;</a:t>
            </a:r>
          </a:p>
          <a:p>
            <a:pPr marL="0" indent="0">
              <a:buNone/>
            </a:pPr>
            <a:r>
              <a:rPr lang="pl-PL" dirty="0"/>
              <a:t>	(Tutaj umieszcza się pola formularza)</a:t>
            </a:r>
          </a:p>
          <a:p>
            <a:pPr marL="0" indent="0">
              <a:buNone/>
            </a:pPr>
            <a:r>
              <a:rPr lang="pl-PL" dirty="0"/>
              <a:t>&lt;/form&gt;</a:t>
            </a:r>
          </a:p>
          <a:p>
            <a:pPr marL="0" indent="0">
              <a:buNone/>
            </a:pPr>
            <a:endParaRPr lang="pl-PL" dirty="0"/>
          </a:p>
          <a:p>
            <a:pPr marL="0" indent="0">
              <a:buNone/>
            </a:pPr>
            <a:r>
              <a:rPr lang="pl-PL" dirty="0"/>
              <a:t>Lub</a:t>
            </a:r>
          </a:p>
          <a:p>
            <a:pPr marL="0" indent="0">
              <a:buNone/>
            </a:pPr>
            <a:endParaRPr lang="pl-PL" dirty="0"/>
          </a:p>
          <a:p>
            <a:pPr marL="0" indent="0">
              <a:buNone/>
            </a:pPr>
            <a:r>
              <a:rPr lang="pl-PL" dirty="0"/>
              <a:t>&lt;form </a:t>
            </a:r>
            <a:r>
              <a:rPr lang="pl-PL" dirty="0" err="1"/>
              <a:t>action</a:t>
            </a:r>
            <a:r>
              <a:rPr lang="pl-PL" dirty="0"/>
              <a:t>="mailto:adres </a:t>
            </a:r>
            <a:r>
              <a:rPr lang="pl-PL" dirty="0" err="1"/>
              <a:t>e-mail?subject</a:t>
            </a:r>
            <a:r>
              <a:rPr lang="pl-PL" dirty="0"/>
              <a:t>=temat" </a:t>
            </a:r>
            <a:r>
              <a:rPr lang="pl-PL" dirty="0" err="1"/>
              <a:t>method</a:t>
            </a:r>
            <a:r>
              <a:rPr lang="pl-PL" dirty="0"/>
              <a:t>="post"&gt;</a:t>
            </a:r>
          </a:p>
          <a:p>
            <a:pPr marL="0" indent="0">
              <a:buNone/>
            </a:pPr>
            <a:r>
              <a:rPr lang="pl-PL" dirty="0"/>
              <a:t>	(Tutaj umieszcza się pola formularza)</a:t>
            </a:r>
          </a:p>
          <a:p>
            <a:pPr marL="0" indent="0">
              <a:buNone/>
            </a:pPr>
            <a:r>
              <a:rPr lang="pl-PL" dirty="0"/>
              <a:t>&lt;/form&gt;</a:t>
            </a:r>
          </a:p>
          <a:p>
            <a:pPr marL="0" indent="0">
              <a:buNone/>
            </a:pPr>
            <a:endParaRPr lang="pl-PL" dirty="0"/>
          </a:p>
          <a:p>
            <a:pPr marL="0" indent="0">
              <a:buNone/>
            </a:pPr>
            <a:r>
              <a:rPr lang="pl-PL" dirty="0"/>
              <a:t>gdzie jako "adres e-mail gdzie wysłać formularz" podaj swój adres poczty elektronicznej e-mail.</a:t>
            </a:r>
          </a:p>
          <a:p>
            <a:pPr marL="0" indent="0">
              <a:buNone/>
            </a:pPr>
            <a:r>
              <a:rPr lang="pl-PL" dirty="0"/>
              <a:t>Natomiast zamiast "temat" można wpisać tytuł, jaki będzie nosił formularz (jest to przydatne zwłaszcza w przypadku stosowania programów obsługujących formularze).</a:t>
            </a:r>
          </a:p>
        </p:txBody>
      </p:sp>
    </p:spTree>
    <p:extLst>
      <p:ext uri="{BB962C8B-B14F-4D97-AF65-F5344CB8AC3E}">
        <p14:creationId xmlns:p14="http://schemas.microsoft.com/office/powerpoint/2010/main" val="2070310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077DB3-DB44-4717-A5E8-939D362B3C86}"/>
              </a:ext>
            </a:extLst>
          </p:cNvPr>
          <p:cNvSpPr>
            <a:spLocks noGrp="1"/>
          </p:cNvSpPr>
          <p:nvPr>
            <p:ph type="title"/>
          </p:nvPr>
        </p:nvSpPr>
        <p:spPr/>
        <p:txBody>
          <a:bodyPr/>
          <a:lstStyle/>
          <a:p>
            <a:r>
              <a:rPr lang="pl-PL" dirty="0"/>
              <a:t>Pole tekstowe</a:t>
            </a:r>
          </a:p>
        </p:txBody>
      </p:sp>
      <p:sp>
        <p:nvSpPr>
          <p:cNvPr id="3" name="Symbol zastępczy zawartości 2">
            <a:extLst>
              <a:ext uri="{FF2B5EF4-FFF2-40B4-BE49-F238E27FC236}">
                <a16:creationId xmlns:a16="http://schemas.microsoft.com/office/drawing/2014/main" id="{C4C85394-A508-4C3D-A0FA-1B70594A3608}"/>
              </a:ext>
            </a:extLst>
          </p:cNvPr>
          <p:cNvSpPr>
            <a:spLocks noGrp="1"/>
          </p:cNvSpPr>
          <p:nvPr>
            <p:ph idx="1"/>
          </p:nvPr>
        </p:nvSpPr>
        <p:spPr/>
        <p:txBody>
          <a:bodyPr>
            <a:normAutofit fontScale="85000" lnSpcReduction="20000"/>
          </a:bodyPr>
          <a:lstStyle/>
          <a:p>
            <a:pPr marL="0" indent="0">
              <a:buNone/>
            </a:pPr>
            <a:r>
              <a:rPr lang="en-US" dirty="0"/>
              <a:t>&lt;form action="..."&gt;</a:t>
            </a:r>
          </a:p>
          <a:p>
            <a:pPr marL="0" indent="0">
              <a:buNone/>
            </a:pPr>
            <a:r>
              <a:rPr lang="en-US" dirty="0"/>
              <a:t>	&lt;input type="text" name="</a:t>
            </a:r>
            <a:r>
              <a:rPr lang="en-US" dirty="0" err="1"/>
              <a:t>nazwa</a:t>
            </a:r>
            <a:r>
              <a:rPr lang="en-US" dirty="0"/>
              <a:t>" /&gt;</a:t>
            </a:r>
          </a:p>
          <a:p>
            <a:pPr marL="0" indent="0">
              <a:buNone/>
            </a:pPr>
            <a:r>
              <a:rPr lang="en-US" dirty="0"/>
              <a:t>&lt;/form&gt;</a:t>
            </a:r>
          </a:p>
          <a:p>
            <a:pPr marL="0" indent="0">
              <a:buNone/>
            </a:pPr>
            <a:r>
              <a:rPr lang="en-US" dirty="0" err="1"/>
              <a:t>lub</a:t>
            </a:r>
            <a:endParaRPr lang="en-US" dirty="0"/>
          </a:p>
          <a:p>
            <a:pPr marL="0" indent="0">
              <a:buNone/>
            </a:pPr>
            <a:r>
              <a:rPr lang="en-US" dirty="0"/>
              <a:t>&lt;form action="..."&gt;</a:t>
            </a:r>
          </a:p>
          <a:p>
            <a:pPr marL="0" indent="0">
              <a:buNone/>
            </a:pPr>
            <a:r>
              <a:rPr lang="en-US" dirty="0"/>
              <a:t>	&lt;input name="</a:t>
            </a:r>
            <a:r>
              <a:rPr lang="en-US" dirty="0" err="1"/>
              <a:t>nazwa</a:t>
            </a:r>
            <a:r>
              <a:rPr lang="en-US" dirty="0"/>
              <a:t>" /&gt;</a:t>
            </a:r>
          </a:p>
          <a:p>
            <a:pPr marL="0" indent="0">
              <a:buNone/>
            </a:pPr>
            <a:r>
              <a:rPr lang="en-US" dirty="0"/>
              <a:t>&lt;/form&gt;</a:t>
            </a:r>
            <a:endParaRPr lang="pl-PL" dirty="0"/>
          </a:p>
          <a:p>
            <a:pPr marL="0" indent="0">
              <a:buNone/>
            </a:pPr>
            <a:endParaRPr lang="pl-PL" dirty="0"/>
          </a:p>
          <a:p>
            <a:pPr marL="0" indent="0">
              <a:buNone/>
            </a:pPr>
            <a:r>
              <a:rPr lang="pl-PL" dirty="0"/>
              <a:t>gdzie jako "nazwa" należy wpisać nazwę danego pola (np. skróconą treść pytania), która nie powinna być jednak zbyt długa! Zostanie ona później wysłana wraz z formularzem.</a:t>
            </a:r>
          </a:p>
        </p:txBody>
      </p:sp>
    </p:spTree>
    <p:extLst>
      <p:ext uri="{BB962C8B-B14F-4D97-AF65-F5344CB8AC3E}">
        <p14:creationId xmlns:p14="http://schemas.microsoft.com/office/powerpoint/2010/main" val="300992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B37247-03E2-4B81-B513-9952A02C5461}"/>
              </a:ext>
            </a:extLst>
          </p:cNvPr>
          <p:cNvSpPr>
            <a:spLocks noGrp="1"/>
          </p:cNvSpPr>
          <p:nvPr>
            <p:ph type="title"/>
          </p:nvPr>
        </p:nvSpPr>
        <p:spPr/>
        <p:txBody>
          <a:bodyPr/>
          <a:lstStyle/>
          <a:p>
            <a:r>
              <a:rPr lang="pl-PL" dirty="0"/>
              <a:t>Pole tekstowe</a:t>
            </a:r>
          </a:p>
        </p:txBody>
      </p:sp>
      <p:sp>
        <p:nvSpPr>
          <p:cNvPr id="3" name="Symbol zastępczy zawartości 2">
            <a:extLst>
              <a:ext uri="{FF2B5EF4-FFF2-40B4-BE49-F238E27FC236}">
                <a16:creationId xmlns:a16="http://schemas.microsoft.com/office/drawing/2014/main" id="{3F4DFC02-BC0C-4535-81C5-E326A4713314}"/>
              </a:ext>
            </a:extLst>
          </p:cNvPr>
          <p:cNvSpPr>
            <a:spLocks noGrp="1"/>
          </p:cNvSpPr>
          <p:nvPr>
            <p:ph idx="1"/>
          </p:nvPr>
        </p:nvSpPr>
        <p:spPr/>
        <p:txBody>
          <a:bodyPr>
            <a:normAutofit lnSpcReduction="10000"/>
          </a:bodyPr>
          <a:lstStyle/>
          <a:p>
            <a:pPr marL="0" indent="0">
              <a:buNone/>
            </a:pPr>
            <a:r>
              <a:rPr lang="pl-PL" dirty="0"/>
              <a:t>Typ "</a:t>
            </a:r>
            <a:r>
              <a:rPr lang="pl-PL" dirty="0" err="1"/>
              <a:t>text</a:t>
            </a:r>
            <a:r>
              <a:rPr lang="pl-PL" dirty="0"/>
              <a:t>" jest podstawowym rodzajem pola tekstowego. Ma ono wysokość jednej linii tekstu i określoną długość. Można do niego wpisywać tekst, który później zostanie wysłany wraz z formularzem, jako odpowiedź na zadane pytanie.</a:t>
            </a:r>
          </a:p>
          <a:p>
            <a:pPr marL="0" indent="0">
              <a:buNone/>
            </a:pPr>
            <a:endParaRPr lang="pl-PL" dirty="0"/>
          </a:p>
          <a:p>
            <a:pPr marL="0" indent="0">
              <a:buNone/>
            </a:pPr>
            <a:r>
              <a:rPr lang="pl-PL" dirty="0"/>
              <a:t>UWAGA! Wszystkie pola (dowolnego typu), które mają się znaleźć w formularzu, należy umieszczać pomiędzy tymi samymi znacznikami &lt;form&gt; oraz &lt;/form&gt;. Oczywiście w pojedynczym dokumencie można umieścić kilka formularzy - wtedy wstawiamy klika znaczników &lt;form&gt;...&lt;/form&gt;, dla każdego formularza osobno.</a:t>
            </a:r>
          </a:p>
        </p:txBody>
      </p:sp>
    </p:spTree>
    <p:extLst>
      <p:ext uri="{BB962C8B-B14F-4D97-AF65-F5344CB8AC3E}">
        <p14:creationId xmlns:p14="http://schemas.microsoft.com/office/powerpoint/2010/main" val="2312105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964855-C13C-4F3F-8A94-6676D6A0AB91}"/>
              </a:ext>
            </a:extLst>
          </p:cNvPr>
          <p:cNvSpPr>
            <a:spLocks noGrp="1"/>
          </p:cNvSpPr>
          <p:nvPr>
            <p:ph type="title"/>
          </p:nvPr>
        </p:nvSpPr>
        <p:spPr/>
        <p:txBody>
          <a:bodyPr/>
          <a:lstStyle/>
          <a:p>
            <a:r>
              <a:rPr lang="pl-PL" dirty="0"/>
              <a:t>Atrybuty – odpowiedz domyślna</a:t>
            </a:r>
          </a:p>
        </p:txBody>
      </p:sp>
      <p:sp>
        <p:nvSpPr>
          <p:cNvPr id="3" name="Symbol zastępczy zawartości 2">
            <a:extLst>
              <a:ext uri="{FF2B5EF4-FFF2-40B4-BE49-F238E27FC236}">
                <a16:creationId xmlns:a16="http://schemas.microsoft.com/office/drawing/2014/main" id="{1F397B77-B554-4FF0-8DED-EEC3666B3364}"/>
              </a:ext>
            </a:extLst>
          </p:cNvPr>
          <p:cNvSpPr>
            <a:spLocks noGrp="1"/>
          </p:cNvSpPr>
          <p:nvPr>
            <p:ph idx="1"/>
          </p:nvPr>
        </p:nvSpPr>
        <p:spPr/>
        <p:txBody>
          <a:bodyPr/>
          <a:lstStyle/>
          <a:p>
            <a:pPr marL="0" indent="0">
              <a:buNone/>
            </a:pPr>
            <a:r>
              <a:rPr lang="pl-PL" dirty="0"/>
              <a:t>Odpowiedź domyślna:</a:t>
            </a:r>
          </a:p>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value</a:t>
            </a:r>
            <a:r>
              <a:rPr lang="pl-PL" dirty="0"/>
              <a:t>="odpowiedź domyślna" /&gt;</a:t>
            </a:r>
          </a:p>
          <a:p>
            <a:pPr marL="0" indent="0">
              <a:buNone/>
            </a:pPr>
            <a:r>
              <a:rPr lang="pl-PL" dirty="0"/>
              <a:t>W miejsce tekstu: "odpowiedź domyślna" można wpisać domyślną treść danej odpowiedzi. Zostanie ona dołączona do formularza, jeśli użytkownik nie wpisze innej.</a:t>
            </a:r>
          </a:p>
        </p:txBody>
      </p:sp>
    </p:spTree>
    <p:extLst>
      <p:ext uri="{BB962C8B-B14F-4D97-AF65-F5344CB8AC3E}">
        <p14:creationId xmlns:p14="http://schemas.microsoft.com/office/powerpoint/2010/main" val="4259790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082A30-0F5E-44A0-8AB7-5254834378E1}"/>
              </a:ext>
            </a:extLst>
          </p:cNvPr>
          <p:cNvSpPr>
            <a:spLocks noGrp="1"/>
          </p:cNvSpPr>
          <p:nvPr>
            <p:ph type="title"/>
          </p:nvPr>
        </p:nvSpPr>
        <p:spPr/>
        <p:txBody>
          <a:bodyPr/>
          <a:lstStyle/>
          <a:p>
            <a:r>
              <a:rPr lang="pl-PL" dirty="0"/>
              <a:t>Długość pola</a:t>
            </a:r>
          </a:p>
        </p:txBody>
      </p:sp>
      <p:sp>
        <p:nvSpPr>
          <p:cNvPr id="3" name="Symbol zastępczy zawartości 2">
            <a:extLst>
              <a:ext uri="{FF2B5EF4-FFF2-40B4-BE49-F238E27FC236}">
                <a16:creationId xmlns:a16="http://schemas.microsoft.com/office/drawing/2014/main" id="{28C43000-79AD-40BC-8300-F23A1550B951}"/>
              </a:ext>
            </a:extLst>
          </p:cNvPr>
          <p:cNvSpPr>
            <a:spLocks noGrp="1"/>
          </p:cNvSpPr>
          <p:nvPr>
            <p:ph idx="1"/>
          </p:nvPr>
        </p:nvSpPr>
        <p:spPr/>
        <p:txBody>
          <a:bodyPr/>
          <a:lstStyle/>
          <a:p>
            <a:pPr marL="0" indent="0">
              <a:buNone/>
            </a:pPr>
            <a:r>
              <a:rPr lang="pl-PL" dirty="0"/>
              <a:t>&lt;</a:t>
            </a:r>
            <a:r>
              <a:rPr lang="pl-PL" dirty="0" err="1"/>
              <a:t>input</a:t>
            </a:r>
            <a:r>
              <a:rPr lang="pl-PL" dirty="0"/>
              <a:t> </a:t>
            </a:r>
            <a:r>
              <a:rPr lang="pl-PL" dirty="0" err="1"/>
              <a:t>type</a:t>
            </a:r>
            <a:r>
              <a:rPr lang="pl-PL" dirty="0"/>
              <a:t>="</a:t>
            </a:r>
            <a:r>
              <a:rPr lang="pl-PL" dirty="0" err="1"/>
              <a:t>text</a:t>
            </a:r>
            <a:r>
              <a:rPr lang="pl-PL" dirty="0"/>
              <a:t>" </a:t>
            </a:r>
            <a:r>
              <a:rPr lang="pl-PL" dirty="0" err="1"/>
              <a:t>name</a:t>
            </a:r>
            <a:r>
              <a:rPr lang="pl-PL" dirty="0"/>
              <a:t>="nazwa" </a:t>
            </a:r>
            <a:r>
              <a:rPr lang="pl-PL" dirty="0" err="1"/>
              <a:t>size</a:t>
            </a:r>
            <a:r>
              <a:rPr lang="pl-PL" dirty="0"/>
              <a:t>="k" /&gt;</a:t>
            </a:r>
          </a:p>
          <a:p>
            <a:pPr marL="0" indent="0">
              <a:buNone/>
            </a:pPr>
            <a:r>
              <a:rPr lang="pl-PL" dirty="0"/>
              <a:t>gdzie jako "k" można podać długość pola w ilości znaków, które będą w nim jednocześnie widoczne (domyślnie 20 - w Internet Explorerze). Oczywiście użytkownik będzie mógł wpisać do takiego pola dowolną liczbę znaków, niezależnie od atrybutu </a:t>
            </a:r>
            <a:r>
              <a:rPr lang="pl-PL" dirty="0" err="1"/>
              <a:t>size</a:t>
            </a:r>
            <a:r>
              <a:rPr lang="pl-PL" dirty="0"/>
              <a:t>="...".</a:t>
            </a:r>
          </a:p>
        </p:txBody>
      </p:sp>
    </p:spTree>
    <p:extLst>
      <p:ext uri="{BB962C8B-B14F-4D97-AF65-F5344CB8AC3E}">
        <p14:creationId xmlns:p14="http://schemas.microsoft.com/office/powerpoint/2010/main" val="289128821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42</TotalTime>
  <Words>1222</Words>
  <Application>Microsoft Office PowerPoint</Application>
  <PresentationFormat>Panoramiczny</PresentationFormat>
  <Paragraphs>144</Paragraphs>
  <Slides>28</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28</vt:i4>
      </vt:variant>
    </vt:vector>
  </HeadingPairs>
  <TitlesOfParts>
    <vt:vector size="31" baseType="lpstr">
      <vt:lpstr>Arial</vt:lpstr>
      <vt:lpstr>Trebuchet MS</vt:lpstr>
      <vt:lpstr>Berlin</vt:lpstr>
      <vt:lpstr>Formularze</vt:lpstr>
      <vt:lpstr>Wstęp</vt:lpstr>
      <vt:lpstr>Wstęp cd</vt:lpstr>
      <vt:lpstr>Ramy formularza</vt:lpstr>
      <vt:lpstr>Przykład</vt:lpstr>
      <vt:lpstr>Pole tekstowe</vt:lpstr>
      <vt:lpstr>Pole tekstowe</vt:lpstr>
      <vt:lpstr>Atrybuty – odpowiedz domyślna</vt:lpstr>
      <vt:lpstr>Długość pola</vt:lpstr>
      <vt:lpstr>Maksymalna długość zanków</vt:lpstr>
      <vt:lpstr>Tylko do odczytu</vt:lpstr>
      <vt:lpstr>Blokada pola</vt:lpstr>
      <vt:lpstr>Hasło</vt:lpstr>
      <vt:lpstr>Hasło cd</vt:lpstr>
      <vt:lpstr>Pole wyboru</vt:lpstr>
      <vt:lpstr>Pole wyboru cd</vt:lpstr>
      <vt:lpstr>Pole opcji</vt:lpstr>
      <vt:lpstr>Lista rozwijana</vt:lpstr>
      <vt:lpstr>Lista rozwijana</vt:lpstr>
      <vt:lpstr>Obszar tekstowy</vt:lpstr>
      <vt:lpstr>Obszar tekstowy</vt:lpstr>
      <vt:lpstr>Selektor plików</vt:lpstr>
      <vt:lpstr>Selektor plików</vt:lpstr>
      <vt:lpstr>Ukryte dane</vt:lpstr>
      <vt:lpstr>Przesłanie formularza</vt:lpstr>
      <vt:lpstr>Wyczyszczenie formularza</vt:lpstr>
      <vt:lpstr>Przyciski</vt:lpstr>
      <vt:lpstr>Grupowanie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Formularze</dc:title>
  <dc:creator>Damian Radzik</dc:creator>
  <cp:lastModifiedBy>Damian Radzik</cp:lastModifiedBy>
  <cp:revision>5</cp:revision>
  <dcterms:created xsi:type="dcterms:W3CDTF">2017-10-29T16:58:16Z</dcterms:created>
  <dcterms:modified xsi:type="dcterms:W3CDTF">2017-10-29T17:40:30Z</dcterms:modified>
</cp:coreProperties>
</file>