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015EE785-1CBF-4FC6-BA96-D8093EC8CC60}" type="datetimeFigureOut">
              <a:rPr lang="pl-PL" smtClean="0"/>
              <a:t>14.05.2018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716D2-A7CB-4496-B4CC-A4D65B81BC4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4514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E785-1CBF-4FC6-BA96-D8093EC8CC60}" type="datetimeFigureOut">
              <a:rPr lang="pl-PL" smtClean="0"/>
              <a:t>14.05.2018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716D2-A7CB-4496-B4CC-A4D65B81BC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193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E785-1CBF-4FC6-BA96-D8093EC8CC60}" type="datetimeFigureOut">
              <a:rPr lang="pl-PL" smtClean="0"/>
              <a:t>14.05.2018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716D2-A7CB-4496-B4CC-A4D65B81BC45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720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E785-1CBF-4FC6-BA96-D8093EC8CC60}" type="datetimeFigureOut">
              <a:rPr lang="pl-PL" smtClean="0"/>
              <a:t>14.05.2018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716D2-A7CB-4496-B4CC-A4D65B81BC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4899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E785-1CBF-4FC6-BA96-D8093EC8CC60}" type="datetimeFigureOut">
              <a:rPr lang="pl-PL" smtClean="0"/>
              <a:t>14.05.2018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716D2-A7CB-4496-B4CC-A4D65B81BC4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4616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E785-1CBF-4FC6-BA96-D8093EC8CC60}" type="datetimeFigureOut">
              <a:rPr lang="pl-PL" smtClean="0"/>
              <a:t>14.05.2018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716D2-A7CB-4496-B4CC-A4D65B81BC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3446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E785-1CBF-4FC6-BA96-D8093EC8CC60}" type="datetimeFigureOut">
              <a:rPr lang="pl-PL" smtClean="0"/>
              <a:t>14.05.2018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716D2-A7CB-4496-B4CC-A4D65B81BC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3590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E785-1CBF-4FC6-BA96-D8093EC8CC60}" type="datetimeFigureOut">
              <a:rPr lang="pl-PL" smtClean="0"/>
              <a:t>14.05.2018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716D2-A7CB-4496-B4CC-A4D65B81BC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9785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E785-1CBF-4FC6-BA96-D8093EC8CC60}" type="datetimeFigureOut">
              <a:rPr lang="pl-PL" smtClean="0"/>
              <a:t>14.05.2018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716D2-A7CB-4496-B4CC-A4D65B81BC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3746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E785-1CBF-4FC6-BA96-D8093EC8CC60}" type="datetimeFigureOut">
              <a:rPr lang="pl-PL" smtClean="0"/>
              <a:t>14.05.2018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716D2-A7CB-4496-B4CC-A4D65B81BC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319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E785-1CBF-4FC6-BA96-D8093EC8CC60}" type="datetimeFigureOut">
              <a:rPr lang="pl-PL" smtClean="0"/>
              <a:t>14.05.2018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716D2-A7CB-4496-B4CC-A4D65B81BC45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4830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15EE785-1CBF-4FC6-BA96-D8093EC8CC60}" type="datetimeFigureOut">
              <a:rPr lang="pl-PL" smtClean="0"/>
              <a:t>14.05.2018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35716D2-A7CB-4496-B4CC-A4D65B81BC45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0726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86255D9-6685-4542-BE34-9E62F97257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Android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7F438EC-EC7B-435A-963B-6C30E542F7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2687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986122-75FC-4564-914D-5D4889BCA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Model aplikacji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8791280-ACD8-4C8C-BF83-EF301B2487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Pakiet Android (.</a:t>
            </a:r>
            <a:r>
              <a:rPr lang="pl-PL" dirty="0" err="1"/>
              <a:t>apk</a:t>
            </a:r>
            <a:r>
              <a:rPr lang="pl-PL" dirty="0"/>
              <a:t>) jest plikiem zawierający kod i zasoby aplikacji. Pakiety, to pliki, w których rozpowszechniane i pobierane są aplikacje instalowane przez użytkowników.</a:t>
            </a:r>
          </a:p>
          <a:p>
            <a:pPr marL="0" indent="0">
              <a:buNone/>
            </a:pPr>
            <a:r>
              <a:rPr lang="pl-PL" dirty="0" err="1"/>
              <a:t>Task</a:t>
            </a:r>
            <a:r>
              <a:rPr lang="pl-PL" dirty="0"/>
              <a:t> (zadanie) to część pakietu, postrzegana przez użytkowników jako ”aplikacja”, która może zostać uruchomiona: zadanie ma swoją ikonę w interfejsie użytkownika, przy użyciu, której można je uruchomić.</a:t>
            </a:r>
          </a:p>
          <a:p>
            <a:pPr marL="0" indent="0">
              <a:buNone/>
            </a:pPr>
            <a:r>
              <a:rPr lang="pl-PL" dirty="0"/>
              <a:t>Proces jądra, w którym uruchomiona jest aplikacja. Zwykle cały kod z </a:t>
            </a:r>
            <a:r>
              <a:rPr lang="pl-PL" dirty="0" err="1"/>
              <a:t>pakietu.apk</a:t>
            </a:r>
            <a:r>
              <a:rPr lang="pl-PL" dirty="0"/>
              <a:t> jest uruchamiany jako jeden proces, możliwe jest jednak podzielenie go na kilka części składowych aplikacji: </a:t>
            </a:r>
            <a:r>
              <a:rPr lang="pl-PL" dirty="0" err="1"/>
              <a:t>activity</a:t>
            </a:r>
            <a:r>
              <a:rPr lang="pl-PL" dirty="0"/>
              <a:t>, </a:t>
            </a:r>
            <a:r>
              <a:rPr lang="pl-PL" dirty="0" err="1"/>
              <a:t>receiver</a:t>
            </a:r>
            <a:r>
              <a:rPr lang="pl-PL" dirty="0"/>
              <a:t>, service, </a:t>
            </a:r>
            <a:r>
              <a:rPr lang="pl-PL" dirty="0" err="1"/>
              <a:t>provider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/>
              <a:t>Główne zalety używania procesów:</a:t>
            </a:r>
          </a:p>
          <a:p>
            <a:pPr marL="0" indent="0">
              <a:buNone/>
            </a:pPr>
            <a:r>
              <a:rPr lang="pl-PL" dirty="0"/>
              <a:t>– podniesienie stabilności i bezpieczeństwa systemu poprzez umieszczanie niestabilnego lub niezabezpieczonego kodu w osobnych procesach,</a:t>
            </a:r>
          </a:p>
          <a:p>
            <a:pPr marL="0" indent="0">
              <a:buNone/>
            </a:pPr>
            <a:r>
              <a:rPr lang="pl-PL" dirty="0"/>
              <a:t>– redukowanie narzutów systemowych przez uruchamianie kodu kilku aplikacji w jednym procesie,</a:t>
            </a:r>
          </a:p>
          <a:p>
            <a:pPr marL="0" indent="0">
              <a:buNone/>
            </a:pPr>
            <a:r>
              <a:rPr lang="pl-PL" dirty="0"/>
              <a:t>– wsparcie systemu w zarządzaniu zasobami poprzez umieszczanie kodu o dużym zapotrzebowaniu na zasoby w osobnym procesie, który może zostać zatrzymany niezależnie od reszty aplikacji.</a:t>
            </a:r>
          </a:p>
          <a:p>
            <a:pPr marL="0" indent="0">
              <a:buNone/>
            </a:pPr>
            <a:r>
              <a:rPr lang="pl-PL" dirty="0"/>
              <a:t>W ramach każdego procesu działa jeden lub więcej wątków. W większości przypadków, Android unika tworzenia dodatkowych wątków w procesie, pozostawiając aplikację jednowątkową, jeżeli nie tworzy ona sama nowych wątków.</a:t>
            </a:r>
          </a:p>
        </p:txBody>
      </p:sp>
    </p:spTree>
    <p:extLst>
      <p:ext uri="{BB962C8B-B14F-4D97-AF65-F5344CB8AC3E}">
        <p14:creationId xmlns:p14="http://schemas.microsoft.com/office/powerpoint/2010/main" val="1453565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61DE08-7BBC-411F-9D21-9ECA3E817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Architektura ARM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65E2457-CAEC-443A-BD2A-3D993547A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Architektura ARM (Advanced RISC Machine) jest 32-bitową architekturą procesorów typu RISC. Jest on szeroko stosowana w systemach wbudowanych i systemach o niskim poborze mocy, ze względu na ich energooszczędność.</a:t>
            </a:r>
          </a:p>
          <a:p>
            <a:pPr marL="0" indent="0">
              <a:buNone/>
            </a:pPr>
            <a:r>
              <a:rPr lang="pl-PL" dirty="0"/>
              <a:t>Procesory ARM są używane między innymi w: dyskach twardych, telefonach komórkowych, routerach, kalkulatorach, a nawet w zabawkach dziecięcych.</a:t>
            </a:r>
          </a:p>
          <a:p>
            <a:pPr marL="0" indent="0">
              <a:buNone/>
            </a:pPr>
            <a:r>
              <a:rPr lang="pl-PL" dirty="0"/>
              <a:t>Moc obliczeniowa procesorów ARM umożliwia instalacje na tym procesorze systemu operacyjnego, z zaimplementowanymi mechanizmami wielowątkowości, z możliwością wykorzystania zawartego w systemie stosu TCP/IP czy systemu plików (np. FAT32). Powstało wiele takich systemów: Windows CE, NUTOS, i wiele dystrybucji Linuksa opatrzonym hasłem </a:t>
            </a:r>
            <a:r>
              <a:rPr lang="pl-PL" dirty="0" err="1"/>
              <a:t>embedded</a:t>
            </a:r>
            <a:r>
              <a:rPr lang="pl-PL" dirty="0"/>
              <a:t> (Embedded </a:t>
            </a:r>
            <a:r>
              <a:rPr lang="pl-PL" dirty="0" err="1"/>
              <a:t>Debian</a:t>
            </a:r>
            <a:r>
              <a:rPr lang="pl-PL" dirty="0"/>
              <a:t>, Embedded </a:t>
            </a:r>
            <a:r>
              <a:rPr lang="pl-PL" dirty="0" err="1"/>
              <a:t>Ubuntu</a:t>
            </a:r>
            <a:r>
              <a:rPr lang="pl-PL" dirty="0"/>
              <a:t>).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8529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E84CC7-8851-46DD-983B-1A2190772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Słowniczek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980A7FC-5A51-4DFF-BACC-FFFD64657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b="1" dirty="0"/>
              <a:t>AOSP</a:t>
            </a:r>
            <a:r>
              <a:rPr lang="pl-PL" dirty="0"/>
              <a:t> - czyli Android Open Source Project. Potocznie nazywany czystym androidem. Wersja systemu </a:t>
            </a:r>
            <a:r>
              <a:rPr lang="pl-PL" dirty="0" err="1"/>
              <a:t>operacujnego</a:t>
            </a:r>
            <a:r>
              <a:rPr lang="pl-PL" dirty="0"/>
              <a:t> cechująca się brakiem modyfikacji ze strony producentów oraz developerów. System posiada identyczne funkcje i wygląd, jak system operacyjny udostępniony w oryginale przez Google.</a:t>
            </a:r>
          </a:p>
          <a:p>
            <a:r>
              <a:rPr lang="pl-PL" b="1" dirty="0"/>
              <a:t>AOKP</a:t>
            </a:r>
            <a:r>
              <a:rPr lang="pl-PL" dirty="0"/>
              <a:t> - czyli Android Open </a:t>
            </a:r>
            <a:r>
              <a:rPr lang="pl-PL" dirty="0" err="1"/>
              <a:t>Kang</a:t>
            </a:r>
            <a:r>
              <a:rPr lang="pl-PL" dirty="0"/>
              <a:t> Project. Skrót informujący o tym, iż spora część kodu oprogramowania została zapożyczona lub przetworzona.</a:t>
            </a:r>
          </a:p>
          <a:p>
            <a:r>
              <a:rPr lang="pl-PL" b="1" dirty="0" err="1"/>
              <a:t>bootloader</a:t>
            </a:r>
            <a:r>
              <a:rPr lang="pl-PL" dirty="0"/>
              <a:t> - podstawowe oprogramowanie telefonu odpowiadające min. za uruchamianie się systemu operacyjnego </a:t>
            </a:r>
            <a:r>
              <a:rPr lang="pl-PL" dirty="0" err="1"/>
              <a:t>smortfonu</a:t>
            </a:r>
            <a:r>
              <a:rPr lang="pl-PL" dirty="0"/>
              <a:t>. Na komputerach </a:t>
            </a:r>
            <a:r>
              <a:rPr lang="pl-PL" dirty="0" err="1"/>
              <a:t>odpowiednikem</a:t>
            </a:r>
            <a:r>
              <a:rPr lang="pl-PL" dirty="0"/>
              <a:t> jest BIOS.</a:t>
            </a:r>
          </a:p>
          <a:p>
            <a:r>
              <a:rPr lang="pl-PL" b="1" dirty="0" err="1"/>
              <a:t>bootloop</a:t>
            </a:r>
            <a:r>
              <a:rPr lang="pl-PL" dirty="0"/>
              <a:t> - stan smartfonu uniemożliwiający uruchomienie systemu operacyjnego.</a:t>
            </a:r>
          </a:p>
          <a:p>
            <a:r>
              <a:rPr lang="pl-PL" b="1" dirty="0" err="1"/>
              <a:t>cwm</a:t>
            </a:r>
            <a:r>
              <a:rPr lang="pl-PL" dirty="0"/>
              <a:t> - czyli </a:t>
            </a:r>
            <a:r>
              <a:rPr lang="pl-PL" dirty="0" err="1"/>
              <a:t>ClockWorkMod.Recovery</a:t>
            </a:r>
            <a:r>
              <a:rPr lang="pl-PL" dirty="0"/>
              <a:t> umożliwiające dostęp do najbardziej zaawansowanych opcji telefonu.</a:t>
            </a:r>
          </a:p>
          <a:p>
            <a:r>
              <a:rPr lang="pl-PL" b="1" dirty="0" err="1"/>
              <a:t>Custom</a:t>
            </a:r>
            <a:r>
              <a:rPr lang="pl-PL" b="1" dirty="0"/>
              <a:t> </a:t>
            </a:r>
            <a:r>
              <a:rPr lang="pl-PL" b="1" dirty="0" err="1"/>
              <a:t>rom</a:t>
            </a:r>
            <a:r>
              <a:rPr lang="pl-PL" dirty="0"/>
              <a:t> - nieoficjalna wersja systemu operacyjnego. Oddanie telefonu na gwarancję z takim systemem operacyjnym, w większości przypadków kończy się unieważnieniem gwarancji.</a:t>
            </a:r>
          </a:p>
        </p:txBody>
      </p:sp>
    </p:spTree>
    <p:extLst>
      <p:ext uri="{BB962C8B-B14F-4D97-AF65-F5344CB8AC3E}">
        <p14:creationId xmlns:p14="http://schemas.microsoft.com/office/powerpoint/2010/main" val="1176536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496031-5372-4126-A34C-961554778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F0DA6C-D3B5-49B8-B964-0017D23DD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b="1" dirty="0" err="1"/>
              <a:t>CyanogenMod</a:t>
            </a:r>
            <a:r>
              <a:rPr lang="pl-PL" b="1" dirty="0"/>
              <a:t> [Cm]</a:t>
            </a:r>
            <a:r>
              <a:rPr lang="pl-PL" dirty="0"/>
              <a:t> - najpopularniejsze nieoficjalne oprogramowanie instalowane na urządzeniach z androidem.</a:t>
            </a:r>
          </a:p>
          <a:p>
            <a:r>
              <a:rPr lang="pl-PL" b="1" dirty="0" err="1"/>
              <a:t>Kernel</a:t>
            </a:r>
            <a:r>
              <a:rPr lang="pl-PL" dirty="0"/>
              <a:t> - czyli jądro systemu operacyjnego. Odpowiada za ogólną pracę oprogramowania systemu.</a:t>
            </a:r>
          </a:p>
          <a:p>
            <a:r>
              <a:rPr lang="pl-PL" b="1" dirty="0"/>
              <a:t>Kies</a:t>
            </a:r>
            <a:r>
              <a:rPr lang="pl-PL" dirty="0"/>
              <a:t> - program komputerowy udostępniony dla urządzeń </a:t>
            </a:r>
            <a:r>
              <a:rPr lang="pl-PL" dirty="0" err="1"/>
              <a:t>samsunga</a:t>
            </a:r>
            <a:r>
              <a:rPr lang="pl-PL" dirty="0"/>
              <a:t>. Pozwala min. na aktualizację oprogramowania telefonu, przesyłania muzyki/filmów itd. Kies cechuje się dużą łatwością obsługi.</a:t>
            </a:r>
          </a:p>
          <a:p>
            <a:r>
              <a:rPr lang="pl-PL" b="1" dirty="0" err="1"/>
              <a:t>nightly</a:t>
            </a:r>
            <a:r>
              <a:rPr lang="pl-PL" b="1" dirty="0"/>
              <a:t> [</a:t>
            </a:r>
            <a:r>
              <a:rPr lang="pl-PL" b="1" dirty="0" err="1"/>
              <a:t>build</a:t>
            </a:r>
            <a:r>
              <a:rPr lang="pl-PL" b="1" dirty="0"/>
              <a:t>]</a:t>
            </a:r>
            <a:r>
              <a:rPr lang="pl-PL" dirty="0"/>
              <a:t> - określa numer wersji oprogramowania. Systemy oznaczone, w ten sposób z reguły nie mogą się pochwalić wysoką stabilnością.</a:t>
            </a:r>
          </a:p>
          <a:p>
            <a:r>
              <a:rPr lang="pl-PL" b="1" dirty="0" err="1"/>
              <a:t>launcher</a:t>
            </a:r>
            <a:r>
              <a:rPr lang="pl-PL" dirty="0"/>
              <a:t> - nakładka </a:t>
            </a:r>
            <a:r>
              <a:rPr lang="pl-PL" dirty="0" err="1"/>
              <a:t>systemowaodpowiadająca</a:t>
            </a:r>
            <a:r>
              <a:rPr lang="pl-PL" dirty="0"/>
              <a:t> za wygląd i możliwości </a:t>
            </a:r>
            <a:r>
              <a:rPr lang="pl-PL" dirty="0" err="1"/>
              <a:t>personalizacyjne</a:t>
            </a:r>
            <a:r>
              <a:rPr lang="pl-PL" dirty="0"/>
              <a:t> smartfonu.</a:t>
            </a:r>
          </a:p>
          <a:p>
            <a:r>
              <a:rPr lang="pl-PL" b="1" dirty="0" err="1"/>
              <a:t>odin</a:t>
            </a:r>
            <a:r>
              <a:rPr lang="pl-PL" dirty="0"/>
              <a:t> - program komputerowy za pomocą, którego możemy dokonywać instalacji nowego oprogramowania, w smartfonie.</a:t>
            </a:r>
          </a:p>
        </p:txBody>
      </p:sp>
    </p:spTree>
    <p:extLst>
      <p:ext uri="{BB962C8B-B14F-4D97-AF65-F5344CB8AC3E}">
        <p14:creationId xmlns:p14="http://schemas.microsoft.com/office/powerpoint/2010/main" val="16103100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A30125-39FB-4E58-A224-F06D44382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D774A0C-2CFC-471D-B743-E25AA3BDE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b="1" dirty="0" err="1"/>
              <a:t>recovery</a:t>
            </a:r>
            <a:r>
              <a:rPr lang="pl-PL" dirty="0"/>
              <a:t> - </a:t>
            </a:r>
            <a:r>
              <a:rPr lang="pl-PL" dirty="0" err="1"/>
              <a:t>umożliwa</a:t>
            </a:r>
            <a:r>
              <a:rPr lang="pl-PL" dirty="0"/>
              <a:t> dostęp do zaawansowanych opcji w telefonie. Przez </a:t>
            </a:r>
            <a:r>
              <a:rPr lang="pl-PL" dirty="0" err="1"/>
              <a:t>recovery</a:t>
            </a:r>
            <a:r>
              <a:rPr lang="pl-PL" dirty="0"/>
              <a:t> można wgrywać nowe oprogramowanie smartfonu oraz szereg modyfikacji systemu. W </a:t>
            </a:r>
            <a:r>
              <a:rPr lang="pl-PL" dirty="0" err="1"/>
              <a:t>zalażności</a:t>
            </a:r>
            <a:r>
              <a:rPr lang="pl-PL" dirty="0"/>
              <a:t> od zainstalowanego </a:t>
            </a:r>
            <a:r>
              <a:rPr lang="pl-PL" dirty="0" err="1"/>
              <a:t>recovery</a:t>
            </a:r>
            <a:r>
              <a:rPr lang="pl-PL" dirty="0"/>
              <a:t>, zyskujemy min. dostęp do: </a:t>
            </a:r>
            <a:r>
              <a:rPr lang="pl-PL" dirty="0" err="1"/>
              <a:t>wipe</a:t>
            </a:r>
            <a:r>
              <a:rPr lang="pl-PL" dirty="0"/>
              <a:t> </a:t>
            </a:r>
            <a:r>
              <a:rPr lang="pl-PL" dirty="0" err="1"/>
              <a:t>battery</a:t>
            </a:r>
            <a:r>
              <a:rPr lang="pl-PL" dirty="0"/>
              <a:t> </a:t>
            </a:r>
            <a:r>
              <a:rPr lang="pl-PL" dirty="0" err="1"/>
              <a:t>stats</a:t>
            </a:r>
            <a:r>
              <a:rPr lang="pl-PL" dirty="0"/>
              <a:t>; format /system itd.</a:t>
            </a:r>
          </a:p>
          <a:p>
            <a:r>
              <a:rPr lang="pl-PL" b="1" dirty="0" err="1"/>
              <a:t>firmware</a:t>
            </a:r>
            <a:r>
              <a:rPr lang="pl-PL" dirty="0"/>
              <a:t> - system operacyjny zawiadujący smartfonem.</a:t>
            </a:r>
          </a:p>
          <a:p>
            <a:r>
              <a:rPr lang="pl-PL" b="1" dirty="0" err="1"/>
              <a:t>flash</a:t>
            </a:r>
            <a:r>
              <a:rPr lang="pl-PL" dirty="0"/>
              <a:t> [</a:t>
            </a:r>
            <a:r>
              <a:rPr lang="pl-PL" dirty="0" err="1"/>
              <a:t>roomu</a:t>
            </a:r>
            <a:r>
              <a:rPr lang="pl-PL" dirty="0"/>
              <a:t>]- proces wgrywania systemu operacyjnego smartfonu.</a:t>
            </a:r>
          </a:p>
          <a:p>
            <a:r>
              <a:rPr lang="pl-PL" b="1" dirty="0" err="1"/>
              <a:t>root</a:t>
            </a:r>
            <a:r>
              <a:rPr lang="pl-PL" dirty="0"/>
              <a:t> - nadawanie aplikacji lub systemowi uprawnień administracyjnych.</a:t>
            </a:r>
          </a:p>
          <a:p>
            <a:r>
              <a:rPr lang="pl-PL" b="1" dirty="0" err="1"/>
              <a:t>rom</a:t>
            </a:r>
            <a:r>
              <a:rPr lang="pl-PL" dirty="0"/>
              <a:t> - system operacyjny zawiadujący smartfonem.</a:t>
            </a:r>
          </a:p>
          <a:p>
            <a:r>
              <a:rPr lang="pl-PL" b="1" dirty="0" err="1"/>
              <a:t>stock</a:t>
            </a:r>
            <a:r>
              <a:rPr lang="pl-PL" b="1" dirty="0"/>
              <a:t> [</a:t>
            </a:r>
            <a:r>
              <a:rPr lang="pl-PL" b="1" dirty="0" err="1"/>
              <a:t>rom</a:t>
            </a:r>
            <a:r>
              <a:rPr lang="pl-PL" b="1" dirty="0"/>
              <a:t>]</a:t>
            </a:r>
            <a:r>
              <a:rPr lang="pl-PL" dirty="0"/>
              <a:t> - oryginalne oprogramowanie telefonu, udostępnione przez producenta. Zainstalowanie takiego oprogramowania nie powinno ograniczać, w żaden sposób gwarancji smartfonu.</a:t>
            </a:r>
          </a:p>
          <a:p>
            <a:r>
              <a:rPr lang="pl-PL" b="1" dirty="0" err="1"/>
              <a:t>swap</a:t>
            </a:r>
            <a:r>
              <a:rPr lang="pl-PL" dirty="0"/>
              <a:t> - pamięć wewnętrzna lub zewnętrzna telefonu wydzielona do pełnienia roli pamięci ram.</a:t>
            </a:r>
          </a:p>
          <a:p>
            <a:r>
              <a:rPr lang="pl-PL" b="1" dirty="0" err="1"/>
              <a:t>wipe</a:t>
            </a:r>
            <a:r>
              <a:rPr lang="pl-PL" dirty="0"/>
              <a:t> - przywracanie ustawień fabrycznych w smartfonie.</a:t>
            </a:r>
          </a:p>
        </p:txBody>
      </p:sp>
    </p:spTree>
    <p:extLst>
      <p:ext uri="{BB962C8B-B14F-4D97-AF65-F5344CB8AC3E}">
        <p14:creationId xmlns:p14="http://schemas.microsoft.com/office/powerpoint/2010/main" val="2997349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884C19-62C2-4246-9F59-554EC4026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AEF14F5-AE7D-4F11-A307-D12F2DEC0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Root</a:t>
            </a:r>
            <a:r>
              <a:rPr lang="pl-PL" dirty="0"/>
              <a:t> – Konto mające dostęp do wszystkich plików w systemie, w </a:t>
            </a:r>
            <a:r>
              <a:rPr lang="pl-PL" dirty="0" err="1"/>
              <a:t>smartphone’ach</a:t>
            </a:r>
            <a:r>
              <a:rPr lang="pl-PL" dirty="0"/>
              <a:t> z Androidem często wymagane są uprawnienia </a:t>
            </a:r>
            <a:r>
              <a:rPr lang="pl-PL" dirty="0" err="1"/>
              <a:t>SuperUsera</a:t>
            </a:r>
            <a:r>
              <a:rPr lang="pl-PL" dirty="0"/>
              <a:t>(</a:t>
            </a:r>
            <a:r>
              <a:rPr lang="pl-PL" dirty="0" err="1"/>
              <a:t>root’a</a:t>
            </a:r>
            <a:r>
              <a:rPr lang="pl-PL" dirty="0"/>
              <a:t>) na przykład, aby nagrywać pulpit telefonu lub usunąć aplikacje wgrane przez operatora.</a:t>
            </a:r>
          </a:p>
          <a:p>
            <a:r>
              <a:rPr lang="pl-PL" b="1" dirty="0" err="1"/>
              <a:t>Kernel</a:t>
            </a:r>
            <a:r>
              <a:rPr lang="pl-PL" dirty="0"/>
              <a:t> – jądro systemu operacyjnego, kontroluje pracę procesora, pamięci ram oraz wielu innych podstawowych funkcji </a:t>
            </a:r>
            <a:r>
              <a:rPr lang="pl-PL" dirty="0" err="1"/>
              <a:t>smartphone’a</a:t>
            </a:r>
            <a:r>
              <a:rPr lang="pl-PL" dirty="0"/>
              <a:t> jak Bluetooth lub Wi-Fi</a:t>
            </a:r>
          </a:p>
          <a:p>
            <a:r>
              <a:rPr lang="pl-PL" b="1" dirty="0"/>
              <a:t>Rom</a:t>
            </a:r>
            <a:r>
              <a:rPr lang="pl-PL" dirty="0"/>
              <a:t> – System operacyjny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969525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D161B8-9383-47C6-8864-EF863A596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AA61325-F9CE-4734-982F-2E3713965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b="1" dirty="0"/>
              <a:t>OTA(</a:t>
            </a:r>
            <a:r>
              <a:rPr lang="pl-PL" b="1" dirty="0" err="1"/>
              <a:t>Over</a:t>
            </a:r>
            <a:r>
              <a:rPr lang="pl-PL" b="1" dirty="0"/>
              <a:t> the </a:t>
            </a:r>
            <a:r>
              <a:rPr lang="pl-PL" b="1" dirty="0" err="1"/>
              <a:t>Air</a:t>
            </a:r>
            <a:r>
              <a:rPr lang="pl-PL" b="1" dirty="0"/>
              <a:t>)</a:t>
            </a:r>
            <a:r>
              <a:rPr lang="pl-PL" dirty="0"/>
              <a:t> – Tak nazywa się aktualizacja telefonu poprzez sieć bezprzewodową</a:t>
            </a:r>
          </a:p>
          <a:p>
            <a:r>
              <a:rPr lang="pl-PL" b="1" dirty="0"/>
              <a:t>LTE(</a:t>
            </a:r>
            <a:r>
              <a:rPr lang="pl-PL" b="1" dirty="0" err="1"/>
              <a:t>Long</a:t>
            </a:r>
            <a:r>
              <a:rPr lang="pl-PL" b="1" dirty="0"/>
              <a:t> Term </a:t>
            </a:r>
            <a:r>
              <a:rPr lang="pl-PL" b="1" dirty="0" err="1"/>
              <a:t>Evolution</a:t>
            </a:r>
            <a:r>
              <a:rPr lang="pl-PL" b="1" dirty="0"/>
              <a:t>)</a:t>
            </a:r>
            <a:r>
              <a:rPr lang="pl-PL" dirty="0"/>
              <a:t> – Technologia przesyłania danych. Następca sieci 3G. W porównaniu do poprzednika poprzez LTE możemy pobierać pliki dużo szybciej i bez zbędnych zakłóceń. Dane możemy pobierać z </a:t>
            </a:r>
            <a:r>
              <a:rPr lang="pl-PL" dirty="0" err="1"/>
              <a:t>prędkoscią</a:t>
            </a:r>
            <a:r>
              <a:rPr lang="pl-PL" dirty="0"/>
              <a:t> do 150Mb/s.</a:t>
            </a:r>
          </a:p>
          <a:p>
            <a:r>
              <a:rPr lang="pl-PL" b="1" dirty="0"/>
              <a:t>NFC(</a:t>
            </a:r>
            <a:r>
              <a:rPr lang="pl-PL" b="1" dirty="0" err="1"/>
              <a:t>Near</a:t>
            </a:r>
            <a:r>
              <a:rPr lang="pl-PL" b="1" dirty="0"/>
              <a:t> Field </a:t>
            </a:r>
            <a:r>
              <a:rPr lang="pl-PL" b="1" dirty="0" err="1"/>
              <a:t>Comunication</a:t>
            </a:r>
            <a:r>
              <a:rPr lang="pl-PL" b="1" dirty="0"/>
              <a:t>)</a:t>
            </a:r>
            <a:r>
              <a:rPr lang="pl-PL" dirty="0"/>
              <a:t> – Łączność bliskiego zasięgu(do 20cm). NFC wykorzystywane jest w kartach płatniczych, które mają możliwość płatności zbliżeniowych. Poprzez komunikację NFC możemy łączyć się z innymi telefonami wyposażonymi w ten moduł i szybko przesyłać pliki.</a:t>
            </a:r>
          </a:p>
          <a:p>
            <a:r>
              <a:rPr lang="pl-PL" b="1" dirty="0"/>
              <a:t>HD Voice</a:t>
            </a:r>
            <a:r>
              <a:rPr lang="pl-PL" dirty="0"/>
              <a:t> – Dźwięk szerokopasmowy, telefony wyposażone w tę funkcję charakteryzują się bardzo wysoką jakością dźwięku w rozmowach, brak szumów i zakłóceń.</a:t>
            </a:r>
          </a:p>
          <a:p>
            <a:r>
              <a:rPr lang="pl-PL" b="1" dirty="0" err="1"/>
              <a:t>MotoBlur</a:t>
            </a:r>
            <a:r>
              <a:rPr lang="pl-PL" b="1" dirty="0"/>
              <a:t>(</a:t>
            </a:r>
            <a:r>
              <a:rPr lang="pl-PL" b="1" dirty="0" err="1"/>
              <a:t>Blur</a:t>
            </a:r>
            <a:r>
              <a:rPr lang="pl-PL" b="1" dirty="0"/>
              <a:t>)</a:t>
            </a:r>
            <a:r>
              <a:rPr lang="pl-PL" dirty="0"/>
              <a:t> – </a:t>
            </a:r>
            <a:r>
              <a:rPr lang="pl-PL" dirty="0" err="1"/>
              <a:t>Nakłądka</a:t>
            </a:r>
            <a:r>
              <a:rPr lang="pl-PL" dirty="0"/>
              <a:t> systemowa Motoroli</a:t>
            </a:r>
          </a:p>
          <a:p>
            <a:r>
              <a:rPr lang="pl-PL" b="1" dirty="0" err="1"/>
              <a:t>Eye-Traking</a:t>
            </a:r>
            <a:r>
              <a:rPr lang="pl-PL" dirty="0"/>
              <a:t> – Śledzenie gałek ocznych. W </a:t>
            </a:r>
            <a:r>
              <a:rPr lang="pl-PL" dirty="0" err="1"/>
              <a:t>smartphone’ach</a:t>
            </a:r>
            <a:r>
              <a:rPr lang="pl-PL" dirty="0"/>
              <a:t> służy między innymi do tego, aby telefon rozpoznawał kiedy skończymy czytać daną stronę i przewinął dalej.</a:t>
            </a:r>
          </a:p>
          <a:p>
            <a:r>
              <a:rPr lang="pl-PL" b="1" dirty="0" err="1"/>
              <a:t>Float</a:t>
            </a:r>
            <a:r>
              <a:rPr lang="pl-PL" b="1" dirty="0"/>
              <a:t> </a:t>
            </a:r>
            <a:r>
              <a:rPr lang="pl-PL" b="1" dirty="0" err="1"/>
              <a:t>Touching</a:t>
            </a:r>
            <a:r>
              <a:rPr lang="pl-PL" dirty="0"/>
              <a:t> – Sterowanie bezdotykowe. Nie musimy dotykać ekranu, aby sterować naszym telefonem, wszystko robimy kilka centymetrów nad nim.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02340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3450B9-B48A-4CFD-85F8-7CBA6635B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126DAA6-6659-4067-9605-944150BA7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b="1" dirty="0" err="1"/>
              <a:t>Launcher</a:t>
            </a:r>
            <a:r>
              <a:rPr lang="pl-PL" dirty="0"/>
              <a:t> – Motyw lub po prostu nakładka na system, zmieniająca jego wygląd.</a:t>
            </a:r>
          </a:p>
          <a:p>
            <a:r>
              <a:rPr lang="pl-PL" b="1" dirty="0"/>
              <a:t>H/W dekoder(Hardware)</a:t>
            </a:r>
            <a:r>
              <a:rPr lang="pl-PL" dirty="0"/>
              <a:t> – Dekoder korzysta z wbudowanych funkcji telefonu i jego sprzętowego dekodowania. Takie dekodowanie jest bardziej energooszczędne od dekodowania S/W.</a:t>
            </a:r>
          </a:p>
          <a:p>
            <a:r>
              <a:rPr lang="pl-PL" b="1" dirty="0"/>
              <a:t>Optimus UI</a:t>
            </a:r>
            <a:r>
              <a:rPr lang="pl-PL" dirty="0"/>
              <a:t> – Nakładka systemowa LG.</a:t>
            </a:r>
          </a:p>
          <a:p>
            <a:r>
              <a:rPr lang="pl-PL" b="1" dirty="0" err="1"/>
              <a:t>Sense</a:t>
            </a:r>
            <a:r>
              <a:rPr lang="pl-PL" b="1" dirty="0"/>
              <a:t> UI</a:t>
            </a:r>
            <a:r>
              <a:rPr lang="pl-PL" dirty="0"/>
              <a:t> – Nakładka systemowa HTC.</a:t>
            </a:r>
          </a:p>
          <a:p>
            <a:r>
              <a:rPr lang="pl-PL" b="1" dirty="0"/>
              <a:t>S/W dekoder(Software)</a:t>
            </a:r>
            <a:r>
              <a:rPr lang="pl-PL" dirty="0"/>
              <a:t> – Dekoder korzysta z funkcji oprogramowania(odtwarzacza). W trybie S/W mamy możliwość odtwarzania większej ilości formatów niż w trybie H/W.</a:t>
            </a:r>
          </a:p>
          <a:p>
            <a:r>
              <a:rPr lang="pl-PL" b="1" dirty="0" err="1"/>
              <a:t>Tethering</a:t>
            </a:r>
            <a:r>
              <a:rPr lang="pl-PL" dirty="0"/>
              <a:t> – Podłączenie komputera do </a:t>
            </a:r>
            <a:r>
              <a:rPr lang="pl-PL" dirty="0" err="1"/>
              <a:t>internetu</a:t>
            </a:r>
            <a:r>
              <a:rPr lang="pl-PL" dirty="0"/>
              <a:t> za pomocą telefonu. Telefon udostępnia </a:t>
            </a:r>
            <a:r>
              <a:rPr lang="pl-PL" dirty="0" err="1"/>
              <a:t>internet</a:t>
            </a:r>
            <a:r>
              <a:rPr lang="pl-PL" dirty="0"/>
              <a:t> poprzez Wi-Fi.</a:t>
            </a:r>
          </a:p>
          <a:p>
            <a:r>
              <a:rPr lang="pl-PL" b="1" dirty="0" err="1"/>
              <a:t>Timescape</a:t>
            </a:r>
            <a:r>
              <a:rPr lang="pl-PL" b="1" dirty="0"/>
              <a:t> UI(Sony UXP)</a:t>
            </a:r>
            <a:r>
              <a:rPr lang="pl-PL" dirty="0"/>
              <a:t> – Nakładka systemowa sony.</a:t>
            </a:r>
          </a:p>
          <a:p>
            <a:r>
              <a:rPr lang="pl-PL" b="1" dirty="0" err="1"/>
              <a:t>TouchWiz</a:t>
            </a:r>
            <a:r>
              <a:rPr lang="pl-PL" dirty="0"/>
              <a:t> – Nakładka systemowa Samsunga.</a:t>
            </a:r>
          </a:p>
          <a:p>
            <a:r>
              <a:rPr lang="pl-PL" b="1" dirty="0"/>
              <a:t>Tryb samolotowy</a:t>
            </a:r>
            <a:r>
              <a:rPr lang="pl-PL" dirty="0"/>
              <a:t> – Włączenie tego trybu, wyłącza wszystkie połączenia bezprzewodowe w telefonie, nie możemy wykonywać połączeń, ani otrzymywać ich.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21819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D5CF471-9468-4EB5-B112-67C27D944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D9C97F-5D3F-4505-8974-8DBC9C662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/>
              <a:t>System on chip</a:t>
            </a:r>
            <a:r>
              <a:rPr lang="pl-PL" dirty="0"/>
              <a:t> – Układ scalony, zawierający kompletny system elektroniczny układy analogowe, cyfrowe oraz radiowe. Odpowiada za pracę naszego urządzenia.</a:t>
            </a:r>
          </a:p>
          <a:p>
            <a:r>
              <a:rPr lang="pl-PL" b="1" dirty="0"/>
              <a:t>ARM</a:t>
            </a:r>
            <a:r>
              <a:rPr lang="pl-PL" dirty="0"/>
              <a:t> – dokładnie architektura ARM. Jest to 32-bitowa architektura, zastosowana w większości procesorów, </a:t>
            </a:r>
            <a:r>
              <a:rPr lang="pl-PL" dirty="0" err="1"/>
              <a:t>smartphone’ów</a:t>
            </a:r>
            <a:r>
              <a:rPr lang="pl-PL" dirty="0"/>
              <a:t> z Androidem. Powstało już kilka wersji a najnowsze z nich to Cortex-A5 oraz Cortex-A15.</a:t>
            </a:r>
          </a:p>
          <a:p>
            <a:r>
              <a:rPr lang="pl-PL" b="1" dirty="0"/>
              <a:t>SOT</a:t>
            </a:r>
            <a:r>
              <a:rPr lang="pl-PL" dirty="0"/>
              <a:t> – czas działania smartfonu na obciążonym systemie</a:t>
            </a:r>
          </a:p>
        </p:txBody>
      </p:sp>
    </p:spTree>
    <p:extLst>
      <p:ext uri="{BB962C8B-B14F-4D97-AF65-F5344CB8AC3E}">
        <p14:creationId xmlns:p14="http://schemas.microsoft.com/office/powerpoint/2010/main" val="358024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5EA9E1-825C-4D67-9270-6F7717EB7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483D6B-DA86-4F88-B82A-E8038BFFE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 err="1"/>
              <a:t>Antutu</a:t>
            </a:r>
            <a:r>
              <a:rPr lang="pl-PL" dirty="0"/>
              <a:t> – Program do testowania wydajności tzw. Benchmark.</a:t>
            </a:r>
          </a:p>
          <a:p>
            <a:r>
              <a:rPr lang="pl-PL" b="1" dirty="0"/>
              <a:t>Benchmark</a:t>
            </a:r>
            <a:r>
              <a:rPr lang="pl-PL" dirty="0"/>
              <a:t> – Test wydajności naszego </a:t>
            </a:r>
            <a:r>
              <a:rPr lang="pl-PL" dirty="0" err="1"/>
              <a:t>smartphone’a</a:t>
            </a:r>
            <a:r>
              <a:rPr lang="pl-PL" dirty="0"/>
              <a:t>. Jednak nie należy do końca ufać tym wynikom, nie są miarodajne, a często są zawyżone.</a:t>
            </a:r>
          </a:p>
          <a:p>
            <a:r>
              <a:rPr lang="pl-PL" b="1" dirty="0"/>
              <a:t>PPI</a:t>
            </a:r>
            <a:r>
              <a:rPr lang="pl-PL" dirty="0"/>
              <a:t> – Liczba pikseli przypadająca na cal długości. W najnowszych </a:t>
            </a:r>
            <a:r>
              <a:rPr lang="pl-PL" dirty="0" err="1"/>
              <a:t>smartphone’ach</a:t>
            </a:r>
            <a:r>
              <a:rPr lang="pl-PL" dirty="0"/>
              <a:t> w najwyższej półki liczba ta wynosi ponad 350ppi. Z ciekawostek napiszę, że większość ludzi (ludzkie oko) widzi różnicę do 300ppi.</a:t>
            </a:r>
          </a:p>
          <a:p>
            <a:r>
              <a:rPr lang="pl-PL" b="1" dirty="0" err="1"/>
              <a:t>Quadrant</a:t>
            </a:r>
            <a:r>
              <a:rPr lang="pl-PL" dirty="0"/>
              <a:t> - Program do testowania wydajności tzw. Benchmark.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9014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DB4A6F-40F5-47C6-ABA4-DC6B4C61B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Android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DBC059-4FD1-45E1-8071-E7D04D4D30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System operacyjny z jądrem Linux dla urządzeń mobilnych takich jak telefony komórkowe, smartfony, tablety (tablety PC) i </a:t>
            </a:r>
            <a:r>
              <a:rPr lang="pl-PL" dirty="0" err="1"/>
              <a:t>netbooki</a:t>
            </a:r>
            <a:r>
              <a:rPr lang="pl-PL" dirty="0"/>
              <a:t>. Od 2013 roku jest najpopularniejszym systemem mobilnym na świecie. Jądro oraz niektóre inne komponenty, które zaadaptowano do Androida opublikowane są na licencji GNU GPL.</a:t>
            </a:r>
          </a:p>
          <a:p>
            <a:pPr marL="0" indent="0">
              <a:buNone/>
            </a:pPr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106108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053547-417A-468A-B769-AC4DBF245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Strony zajmujące się modyfikacjami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C4FB03F-4D59-412A-B9FD-8C5F43F40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Forum.android.com.pl</a:t>
            </a:r>
          </a:p>
          <a:p>
            <a:pPr marL="0" indent="0">
              <a:buNone/>
            </a:pPr>
            <a:r>
              <a:rPr lang="pl-PL" dirty="0"/>
              <a:t>Xda-developers.com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06500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955E0B-57DF-4A47-9D6B-F05279B24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Logo</a:t>
            </a:r>
          </a:p>
        </p:txBody>
      </p:sp>
      <p:pic>
        <p:nvPicPr>
          <p:cNvPr id="1026" name="Picture 2" descr="Logo">
            <a:extLst>
              <a:ext uri="{FF2B5EF4-FFF2-40B4-BE49-F238E27FC236}">
                <a16:creationId xmlns:a16="http://schemas.microsoft.com/office/drawing/2014/main" id="{B6509AD0-61C3-481B-9457-BA6032333AC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70562" y="2286000"/>
            <a:ext cx="3427013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358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E71EDE-9153-41BD-9BF2-D99B6B3E8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Warstwy androida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363EB84-2AAD-4FA2-B69A-F4E8F8D2AE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7383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E7F1A2D9-33A7-45D0-9B22-62DB409C3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Jądro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58E3AB72-8910-46BA-8FF0-47508B850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Android opiera się na wersji jądra 2.6 dla podstawowych usług</a:t>
            </a:r>
          </a:p>
          <a:p>
            <a:pPr marL="0" indent="0">
              <a:buNone/>
            </a:pPr>
            <a:r>
              <a:rPr lang="pl-PL" dirty="0"/>
              <a:t>systemowych, takich jak bezpieczeństwo, zarządzanie pamięcią,</a:t>
            </a:r>
          </a:p>
          <a:p>
            <a:pPr marL="0" indent="0">
              <a:buNone/>
            </a:pPr>
            <a:r>
              <a:rPr lang="pl-PL" dirty="0"/>
              <a:t>zarządzanie procesami, stos sieciowy i model sterownika. Jądro działa</a:t>
            </a:r>
          </a:p>
          <a:p>
            <a:pPr marL="0" indent="0">
              <a:buNone/>
            </a:pPr>
            <a:r>
              <a:rPr lang="pl-PL" dirty="0"/>
              <a:t>również jako warstwa abstrakcji pomiędzy sprzętem i resztą stosu</a:t>
            </a:r>
          </a:p>
          <a:p>
            <a:pPr marL="0" indent="0">
              <a:buNone/>
            </a:pPr>
            <a:r>
              <a:rPr lang="pl-PL" dirty="0"/>
              <a:t>oprogramowania.</a:t>
            </a:r>
          </a:p>
        </p:txBody>
      </p:sp>
    </p:spTree>
    <p:extLst>
      <p:ext uri="{BB962C8B-B14F-4D97-AF65-F5344CB8AC3E}">
        <p14:creationId xmlns:p14="http://schemas.microsoft.com/office/powerpoint/2010/main" val="2419210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E20DC8-BE24-446F-8B5E-D22D443B3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Android Runtime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663EE5E-A459-4595-8149-CD7123AC0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Android zawiera zbiór bibliotek, które dostarczają większość funkcji</a:t>
            </a:r>
          </a:p>
          <a:p>
            <a:pPr marL="0" indent="0">
              <a:buNone/>
            </a:pPr>
            <a:r>
              <a:rPr lang="pl-PL" dirty="0"/>
              <a:t>dostępnych w bibliotekach podstawowych języka Java.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Każda aplikacja działa we własnym procesie, z własnej instancji</a:t>
            </a:r>
          </a:p>
          <a:p>
            <a:pPr marL="0" indent="0">
              <a:buNone/>
            </a:pPr>
            <a:r>
              <a:rPr lang="pl-PL" dirty="0"/>
              <a:t>maszyny wirtualnej </a:t>
            </a:r>
            <a:r>
              <a:rPr lang="pl-PL" dirty="0" err="1"/>
              <a:t>Dalvik</a:t>
            </a:r>
            <a:r>
              <a:rPr lang="pl-PL" dirty="0"/>
              <a:t>. </a:t>
            </a:r>
            <a:r>
              <a:rPr lang="pl-PL" dirty="0" err="1"/>
              <a:t>Dalvik</a:t>
            </a:r>
            <a:r>
              <a:rPr lang="pl-PL" dirty="0"/>
              <a:t> została napisana tak, że na</a:t>
            </a:r>
          </a:p>
          <a:p>
            <a:pPr marL="0" indent="0">
              <a:buNone/>
            </a:pPr>
            <a:r>
              <a:rPr lang="pl-PL" dirty="0"/>
              <a:t>urządzeniu można uruchomić wiele maszyn wirtualnych.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Dalvik</a:t>
            </a:r>
            <a:r>
              <a:rPr lang="pl-PL" dirty="0"/>
              <a:t> VM wykonuje pliki wykonywalne (.</a:t>
            </a:r>
            <a:r>
              <a:rPr lang="pl-PL" dirty="0" err="1"/>
              <a:t>dex</a:t>
            </a:r>
            <a:r>
              <a:rPr lang="pl-PL" dirty="0"/>
              <a:t>) skonstruowane tak, aby</a:t>
            </a:r>
          </a:p>
          <a:p>
            <a:pPr marL="0" indent="0">
              <a:buNone/>
            </a:pPr>
            <a:r>
              <a:rPr lang="pl-PL" dirty="0"/>
              <a:t>zużywały minimalną ilość pamięci</a:t>
            </a:r>
          </a:p>
        </p:txBody>
      </p:sp>
    </p:spTree>
    <p:extLst>
      <p:ext uri="{BB962C8B-B14F-4D97-AF65-F5344CB8AC3E}">
        <p14:creationId xmlns:p14="http://schemas.microsoft.com/office/powerpoint/2010/main" val="164346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E2853B8-F02A-471E-A831-4024D93B3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Libraries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8DBECD-1294-4474-AC9D-DD28EDEFC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Android zawiera zestaw bibliotek C / C++ używanych przez różne elementy systemu. Możliwości te są udostępnione programistom poprzez Application Framework.</a:t>
            </a:r>
          </a:p>
          <a:p>
            <a:pPr marL="0" indent="0">
              <a:buNone/>
            </a:pPr>
            <a:r>
              <a:rPr lang="pl-PL" dirty="0"/>
              <a:t>Niektóre z głównych bibliotek:</a:t>
            </a:r>
          </a:p>
          <a:p>
            <a:pPr marL="0" indent="0">
              <a:buNone/>
            </a:pPr>
            <a:r>
              <a:rPr lang="pl-PL" dirty="0"/>
              <a:t>System C </a:t>
            </a:r>
            <a:r>
              <a:rPr lang="pl-PL" dirty="0" err="1"/>
              <a:t>library</a:t>
            </a:r>
            <a:r>
              <a:rPr lang="pl-PL" dirty="0"/>
              <a:t> - implementacja standardowej systemowej biblioteki C (</a:t>
            </a:r>
            <a:r>
              <a:rPr lang="pl-PL" dirty="0" err="1"/>
              <a:t>libc</a:t>
            </a:r>
            <a:r>
              <a:rPr lang="pl-PL" dirty="0"/>
              <a:t>), dostrojona dla urządzeń wbudowanych opartych na Linuksie</a:t>
            </a:r>
          </a:p>
          <a:p>
            <a:pPr marL="0" indent="0">
              <a:buNone/>
            </a:pPr>
            <a:r>
              <a:rPr lang="pl-PL" dirty="0"/>
              <a:t>Media </a:t>
            </a:r>
            <a:r>
              <a:rPr lang="pl-PL" dirty="0" err="1"/>
              <a:t>libraries</a:t>
            </a:r>
            <a:r>
              <a:rPr lang="pl-PL" dirty="0"/>
              <a:t> – bazuje na </a:t>
            </a:r>
            <a:r>
              <a:rPr lang="pl-PL" dirty="0" err="1"/>
              <a:t>OpenCORE</a:t>
            </a:r>
            <a:r>
              <a:rPr lang="pl-PL" dirty="0"/>
              <a:t> </a:t>
            </a:r>
            <a:r>
              <a:rPr lang="pl-PL" dirty="0" err="1"/>
              <a:t>PacketVideo</a:t>
            </a:r>
            <a:r>
              <a:rPr lang="pl-PL" dirty="0"/>
              <a:t>; wsparcie dla odtwarzania i nagrywania wielu popularnych formatów audio i wideo, jak i statycznych plików graficznych, w tym MPEG4, H.264, MP3, AAC, AMR, JPG i PNG</a:t>
            </a:r>
          </a:p>
          <a:p>
            <a:pPr marL="0" indent="0">
              <a:buNone/>
            </a:pPr>
            <a:r>
              <a:rPr lang="pl-PL" dirty="0"/>
              <a:t>Surface manager - zarządza dostępem do podsystemu wyświetlania grafiki 2D i 3D z wielu aplikacji</a:t>
            </a:r>
          </a:p>
          <a:p>
            <a:pPr marL="0" indent="0">
              <a:buNone/>
            </a:pPr>
            <a:r>
              <a:rPr lang="pl-PL" dirty="0" err="1"/>
              <a:t>LibWebCore</a:t>
            </a:r>
            <a:r>
              <a:rPr lang="pl-PL" dirty="0"/>
              <a:t> - silnik przeglądarki internetowej, wykorzystywany zarówno w przeglądarce jak i </a:t>
            </a:r>
            <a:r>
              <a:rPr lang="pl-PL" dirty="0" err="1"/>
              <a:t>WebView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SGL - podstawowy silnik graficzny 2D</a:t>
            </a:r>
          </a:p>
          <a:p>
            <a:pPr marL="0" indent="0">
              <a:buNone/>
            </a:pPr>
            <a:r>
              <a:rPr lang="pl-PL" dirty="0"/>
              <a:t>3D </a:t>
            </a:r>
            <a:r>
              <a:rPr lang="pl-PL" dirty="0" err="1"/>
              <a:t>libraries</a:t>
            </a:r>
            <a:r>
              <a:rPr lang="pl-PL" dirty="0"/>
              <a:t> - realizacja w oparciu o </a:t>
            </a:r>
            <a:r>
              <a:rPr lang="pl-PL" dirty="0" err="1"/>
              <a:t>OpenGL</a:t>
            </a:r>
            <a:r>
              <a:rPr lang="pl-PL" dirty="0"/>
              <a:t> ES 1.0 API, biblioteki używają sprzętowej akceleracji 3D (jeśli jest dostępna) lub dołączonego, zoptymalizowanego </a:t>
            </a:r>
            <a:r>
              <a:rPr lang="pl-PL" dirty="0" err="1"/>
              <a:t>renderera</a:t>
            </a:r>
            <a:r>
              <a:rPr lang="pl-PL" dirty="0"/>
              <a:t> 3D</a:t>
            </a:r>
          </a:p>
          <a:p>
            <a:pPr marL="0" indent="0">
              <a:buNone/>
            </a:pPr>
            <a:r>
              <a:rPr lang="pl-PL" dirty="0" err="1"/>
              <a:t>SQLite</a:t>
            </a:r>
            <a:r>
              <a:rPr lang="pl-PL" dirty="0"/>
              <a:t> - lekki silnik relacyjnych baz danych</a:t>
            </a:r>
          </a:p>
        </p:txBody>
      </p:sp>
    </p:spTree>
    <p:extLst>
      <p:ext uri="{BB962C8B-B14F-4D97-AF65-F5344CB8AC3E}">
        <p14:creationId xmlns:p14="http://schemas.microsoft.com/office/powerpoint/2010/main" val="3379623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8BF71C1-0C27-4807-B1D8-5955C9AF5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Application Framework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BCE0945-E5CF-4BC1-943D-B2B73A252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Deweloperzy mają pełny dostęp do tego samego API, używanego przez aplikacje podstawowe systemu.</a:t>
            </a:r>
          </a:p>
          <a:p>
            <a:pPr marL="0" indent="0">
              <a:buNone/>
            </a:pPr>
            <a:r>
              <a:rPr lang="pl-PL" dirty="0"/>
              <a:t>Architektury aplikacji ma na celu uproszczenie ponownego używania komponentów, każda aplikacja może publikować swój interfejs i każda inna aplikacja może wówczas z niego skorzystać (z zastrzeżeniem ograniczeń bezpieczeństwa). Ten sam mechanizm pozwala na wymianę komponentów przez użytkownika.</a:t>
            </a:r>
          </a:p>
          <a:p>
            <a:pPr marL="0" indent="0">
              <a:buNone/>
            </a:pPr>
            <a:r>
              <a:rPr lang="pl-PL" dirty="0"/>
              <a:t>Framework oferuje zestaw usług i systemów, w tym: </a:t>
            </a:r>
          </a:p>
          <a:p>
            <a:r>
              <a:rPr lang="pl-PL" dirty="0"/>
              <a:t>Bogaty i elastyczny zestaw widoków (</a:t>
            </a:r>
            <a:r>
              <a:rPr lang="pl-PL" dirty="0" err="1"/>
              <a:t>Views</a:t>
            </a:r>
            <a:r>
              <a:rPr lang="pl-PL" dirty="0"/>
              <a:t>), które można wykorzystać do budowania aplikacji, w tym list, siatek, pól tekstowych, przycisków, zagnieżdżania przeglądarki internetowej (</a:t>
            </a:r>
            <a:r>
              <a:rPr lang="pl-PL" dirty="0" err="1"/>
              <a:t>WebView</a:t>
            </a:r>
            <a:r>
              <a:rPr lang="pl-PL" dirty="0"/>
              <a:t>)</a:t>
            </a:r>
          </a:p>
          <a:p>
            <a:r>
              <a:rPr lang="pl-PL" dirty="0"/>
              <a:t>Dostawców treści (Content Providers), które pozwalają aplikacjom dostęp do danych z innych aplikacji, (np. takich jak Kontakty), lub dzielić się swoimi danymi</a:t>
            </a:r>
          </a:p>
          <a:p>
            <a:r>
              <a:rPr lang="pl-PL" dirty="0"/>
              <a:t>Menedżer zasobów (Resource Manager), umożliwiając dostęp do zasobów, takich jak zlokalizowanych treści, grafik, plików układu aplikacji</a:t>
            </a:r>
          </a:p>
          <a:p>
            <a:r>
              <a:rPr lang="pl-PL" dirty="0"/>
              <a:t>Notification Manager, który umożliwia wszystkim aplikacjom wyświetlanie powiadomień w pasku stanu</a:t>
            </a:r>
          </a:p>
          <a:p>
            <a:r>
              <a:rPr lang="pl-PL" dirty="0"/>
              <a:t>Activity Manager, który zarządza cyklem życia aplikacji</a:t>
            </a:r>
          </a:p>
        </p:txBody>
      </p:sp>
    </p:spTree>
    <p:extLst>
      <p:ext uri="{BB962C8B-B14F-4D97-AF65-F5344CB8AC3E}">
        <p14:creationId xmlns:p14="http://schemas.microsoft.com/office/powerpoint/2010/main" val="1580618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6DAE316-1BBF-402E-B5E5-B73D9DFDE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Wersje</a:t>
            </a: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04CB31D2-69E7-498C-807C-E84D182A5E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03554" y="2286000"/>
            <a:ext cx="4761029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548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43</TotalTime>
  <Words>845</Words>
  <Application>Microsoft Office PowerPoint</Application>
  <PresentationFormat>Panoramiczny</PresentationFormat>
  <Paragraphs>105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4" baseType="lpstr">
      <vt:lpstr>Tw Cen MT</vt:lpstr>
      <vt:lpstr>Tw Cen MT Condensed</vt:lpstr>
      <vt:lpstr>Wingdings 3</vt:lpstr>
      <vt:lpstr>Integralny</vt:lpstr>
      <vt:lpstr>Android</vt:lpstr>
      <vt:lpstr>Android</vt:lpstr>
      <vt:lpstr>Logo</vt:lpstr>
      <vt:lpstr>Warstwy androida</vt:lpstr>
      <vt:lpstr>Jądro</vt:lpstr>
      <vt:lpstr>Android Runtime</vt:lpstr>
      <vt:lpstr>Libraries</vt:lpstr>
      <vt:lpstr>Application Framework</vt:lpstr>
      <vt:lpstr>Wersje</vt:lpstr>
      <vt:lpstr>Model aplikacji</vt:lpstr>
      <vt:lpstr>Architektura ARM</vt:lpstr>
      <vt:lpstr>Słowniczek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Strony zajmujące się modyfikacjami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Android</dc:title>
  <dc:creator>Damian Radzik</dc:creator>
  <cp:lastModifiedBy>Damian Radzik</cp:lastModifiedBy>
  <cp:revision>3</cp:revision>
  <dcterms:created xsi:type="dcterms:W3CDTF">2018-05-13T09:19:22Z</dcterms:created>
  <dcterms:modified xsi:type="dcterms:W3CDTF">2018-05-14T06:43:44Z</dcterms:modified>
</cp:coreProperties>
</file>