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01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293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01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57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66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393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109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311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359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448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57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D3D743B-AE83-4373-A204-5F9F9B598431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01B0ECE-46E6-47A2-9AAE-82B09C97457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00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AC875E-7902-4D12-9097-01F8852151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Drukarki laserowe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0F0BC75-3185-4D38-9199-32B999E3F8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Drukarki</a:t>
            </a:r>
          </a:p>
        </p:txBody>
      </p:sp>
    </p:spTree>
    <p:extLst>
      <p:ext uri="{BB962C8B-B14F-4D97-AF65-F5344CB8AC3E}">
        <p14:creationId xmlns:p14="http://schemas.microsoft.com/office/powerpoint/2010/main" val="200224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B32198-5DBE-4D70-8B21-C9D65904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obrazu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6D806D-67A5-4195-BFD9-6343ED735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Dane dostarczane do maszyny w zrozumiałym przez nią formacie (zwanym językiem opisu strony) przetwarzane są przez RIP – procesor obrazu rastrowego. RIP poprzez układy sterujące moduluje wiązkę światła generowaną przez laser (ROS – Raster </a:t>
            </a:r>
            <a:r>
              <a:rPr lang="pl-PL" dirty="0" err="1"/>
              <a:t>Output</a:t>
            </a:r>
            <a:r>
              <a:rPr lang="pl-PL" dirty="0"/>
              <a:t> </a:t>
            </a:r>
            <a:r>
              <a:rPr lang="pl-PL" dirty="0" err="1"/>
              <a:t>Scanner</a:t>
            </a:r>
            <a:r>
              <a:rPr lang="pl-PL" dirty="0"/>
              <a:t>) lub zespół laserowych diod świecących (LED). Światło to kierowane na bębny powoduje zmianę własności fotoelektrycznych powierzchni i w rezultacie umożliwia nanoszenie obrazu na bęben. W procesie tym uczestniczy developer – drobno zmielony ferromagnetyk znajdujący się na wałku magnetycznym wywoływaczki, mający za zadanie zbliżenie cząstek tonera do naelektryzowanego bębna światłoczułego.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4765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F6ACE5-700A-409C-96AE-BADFFBFFA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Przenoszenie obrazu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135855-564A-4638-9B4B-1733E2BA8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Drukarki jednoprzebiegowe – obraz powstaje w czasie jednego przejścia papieru przez maszynę; następuje bezpośrednia transmisja obrazu z bębnów światłoczułych na nośnik. Pas transferowy (jeśli występuje) pełni jedynie funkcję pomocniczą, jak oczyszczanie bębnów z nadmiaru tonera czy transport papieru.</a:t>
            </a:r>
          </a:p>
          <a:p>
            <a:r>
              <a:rPr lang="pl-PL" dirty="0"/>
              <a:t>Drukarki jednoprzebiegowe z pasem transferowym – obraz powstaje w czasie jednego przejścia papieru przez maszynę; transmisja obrazu z pasa pośredniego na nośnik następuje zaraz po stworzeniu kompletnego odwzorowania.</a:t>
            </a:r>
          </a:p>
          <a:p>
            <a:r>
              <a:rPr lang="pl-PL" dirty="0"/>
              <a:t>Drukarki czteroprzebiegowe z pasem transferowym – obraz nakładany jest w 4 przebiegach na pośredni pas transferowy i dopiero z niego przenoszony na papier.</a:t>
            </a:r>
          </a:p>
          <a:p>
            <a:r>
              <a:rPr lang="pl-PL" dirty="0"/>
              <a:t>Drukarki czteroprzebiegowe – obraz powstaje na nośniku w procesie czterokrotnego nakładania nań poszczególnych składowych.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9445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783024-FE6B-4842-981F-6A354D4AA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Utrwalanie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ED8C05-5227-4F09-A9CA-7C05F4940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Kolejnym etapem jest utrwalanie, za które odpowiedzialny jest utrwalacz termiczny (ang. </a:t>
            </a:r>
            <a:r>
              <a:rPr lang="pl-PL" dirty="0" err="1"/>
              <a:t>fuser</a:t>
            </a:r>
            <a:r>
              <a:rPr lang="pl-PL" dirty="0"/>
              <a:t>, pol. piec). Jest on zazwyczaj zbudowany jako zespół co najmniej 2 wałków grzejnych, z których przynajmniej jeden wyposażony jest w promiennik podczerwieni, który spełnia funkcję grzałki. Czasem spotyka się proste rozwiązania z folią teflonową, grzałką ceramiczną i jednym wałkiem, czasem </a:t>
            </a:r>
            <a:r>
              <a:rPr lang="pl-PL" dirty="0" err="1"/>
              <a:t>fuser</a:t>
            </a:r>
            <a:r>
              <a:rPr lang="pl-PL" dirty="0"/>
              <a:t> jest skomplikowanym mechanizmem z kilkoma wałkami grzejnymi, których moc przekracza 1500 W. Papier przechodząc pomiędzy wałkami ulega ogrzaniu do temperatury ok. 200 °C, w której toner na jego powierzchni podlega scaleniu z podłożem. Substancją zapobiegającą przyklejaniu się tonera do gorących wałków jest olej silikonowy, który z wałka olejowego lub listwy olejowej nanoszony jest cienką warstwą na wałki. Stosuje się też drobiny wosków będące składnikiem nowoczesnych tonerów.</a:t>
            </a:r>
          </a:p>
        </p:txBody>
      </p:sp>
    </p:spTree>
    <p:extLst>
      <p:ext uri="{BB962C8B-B14F-4D97-AF65-F5344CB8AC3E}">
        <p14:creationId xmlns:p14="http://schemas.microsoft.com/office/powerpoint/2010/main" val="1100903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B18171-F44F-4805-8652-68B1AAC8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Wydruk kolorowy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637EEB-0BEE-4F30-8E26-C22774E71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Wydruk kolorowego obrazu polega na kolejnym naświetlaniu bębna światłoczułego i drukowaniu poszczególnych barw składowych przy pomocy grupy czterech tonerów o kolorach z zestawu barw CMYK, dlatego technologia druku w kolorze na drukarkach laserowych jest nieco odmienna. Jeśli kolorowa drukarka laserowa posiada tylko jeden bęben światłoczuły, to drukowanie musi przebiegać w czterech etapach, tzn. papier przebiega czterokrotnie pod bębnem – dla nałożenia każdego koloru z osobna. Natomiast, jeśli drukarka posiada 4 bębny światłoczułe, po jednym dla każdego koloru podstawowego tonera, wtedy wydruk można otrzymać w czasie zaledwie jednego przebiegu papieru kolejno pod poszczególnymi bębnami</a:t>
            </a:r>
          </a:p>
        </p:txBody>
      </p:sp>
    </p:spTree>
    <p:extLst>
      <p:ext uri="{BB962C8B-B14F-4D97-AF65-F5344CB8AC3E}">
        <p14:creationId xmlns:p14="http://schemas.microsoft.com/office/powerpoint/2010/main" val="3160516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5368D7-1337-4415-B7A9-3CBF4A19C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Prywatność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D9AB82-86DC-4597-8DB1-6D7E992AA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ostatnich latach, wraz z popularyzacją kolorowych drukarek laserowych, zauważono, że wiele drukarek tego typu umieszcza na każdym wydruku niewidoczne gołym okiem dane o numerze seryjnym urządzenia i aktualnej dacie. Rozwiązania takie zostały zaimplementowane na skutek porozumienia między producentami urządzeń a United </a:t>
            </a:r>
            <a:r>
              <a:rPr lang="pl-PL" dirty="0" err="1"/>
              <a:t>States</a:t>
            </a:r>
            <a:r>
              <a:rPr lang="pl-PL" dirty="0"/>
              <a:t> </a:t>
            </a:r>
            <a:r>
              <a:rPr lang="pl-PL" dirty="0" err="1"/>
              <a:t>Secret</a:t>
            </a:r>
            <a:r>
              <a:rPr lang="pl-PL" dirty="0"/>
              <a:t> Service z obawy, że takie drukarki będą używane do fałszowania banknotów.</a:t>
            </a:r>
          </a:p>
        </p:txBody>
      </p:sp>
    </p:spTree>
    <p:extLst>
      <p:ext uri="{BB962C8B-B14F-4D97-AF65-F5344CB8AC3E}">
        <p14:creationId xmlns:p14="http://schemas.microsoft.com/office/powerpoint/2010/main" val="1035007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762830-C3D3-414E-84F6-93B86C53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Koszty eksploatacji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282FD9-1B7F-4C63-BE3B-7AD30AF04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Pomimo że drukarki laserowe są droższe od drukarek atramentowych to ich różnica w cenie bardzo szybko się zwraca ze względu na cenę tonera i tuszu.</a:t>
            </a:r>
          </a:p>
        </p:txBody>
      </p:sp>
    </p:spTree>
    <p:extLst>
      <p:ext uri="{BB962C8B-B14F-4D97-AF65-F5344CB8AC3E}">
        <p14:creationId xmlns:p14="http://schemas.microsoft.com/office/powerpoint/2010/main" val="3263145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92F805-0207-4DD1-A9B0-60D54A1D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Materiały eksploatacyjny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DFC547-DAC9-4864-8C78-0D51CD357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pl-PL" dirty="0"/>
              <a:t>Elementem podlegającym regularnej wymianie w wyniku zużycia jest toner – czarny proszek nanoszony na papier w procesie druku. Oprócz tonera wymianie podlega również bęben. Żywotność bębna może być liczona w setkach tysięcy wydruków niezależnie do stopnia zadrukowania stron. Jednak w przypadku tańszych modeli drukarek elementem podlegającym wymianie jest cały zespół drukujący zawierający i bęben, i pojemnik z tonerem. Tego typu element nazywany jest wtedy kartridżem. </a:t>
            </a:r>
          </a:p>
          <a:p>
            <a:pPr marL="0" indent="0" fontAlgn="base">
              <a:buNone/>
            </a:pPr>
            <a:r>
              <a:rPr lang="pl-PL" dirty="0"/>
              <a:t>Teoretycznie na każdej drukarce laserowej można drukować nie tylko na standardowym papierze, ale również np. na foliach. Trzeba tylko pamiętać o tym, by używać specjalnych folii odpornych na wysokie temperatury występujące w module grzewczym obecnym w każdej drukarce laserowej. Użycie złej folii lub innego nośnika nieodpornego na wysoką temperaturę może spowodować uszkodzenie urządzenia.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6032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88B834-8684-43E1-A7FE-D4C0AD704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Drukarka laserowa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E97568-1AC8-4535-B953-13060712E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Wykorzystuje światło lasera lub diod LED w celu naelektryzowania bębna światłoczułego w ten sposób, aby naniósł on odpowiednią ilość tonera z zasobnika na drukowaną powierzchnię, który po utrwaleniu w podwyższonej temperaturze utworzy wydruk. </a:t>
            </a:r>
          </a:p>
        </p:txBody>
      </p:sp>
    </p:spTree>
    <p:extLst>
      <p:ext uri="{BB962C8B-B14F-4D97-AF65-F5344CB8AC3E}">
        <p14:creationId xmlns:p14="http://schemas.microsoft.com/office/powerpoint/2010/main" val="409546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0E3CE5-506E-4B87-95FD-E0F38345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Drukarka lasrowa</a:t>
            </a:r>
            <a:endParaRPr lang="pl-PL" dirty="0"/>
          </a:p>
        </p:txBody>
      </p:sp>
      <p:pic>
        <p:nvPicPr>
          <p:cNvPr id="1026" name="Picture 2" descr="https://upload.wikimedia.org/wikipedia/commons/1/1f/Apple_LaserWriter_Pro_630.jpg">
            <a:extLst>
              <a:ext uri="{FF2B5EF4-FFF2-40B4-BE49-F238E27FC236}">
                <a16:creationId xmlns:a16="http://schemas.microsoft.com/office/drawing/2014/main" id="{A74B2A34-9176-40E0-8D2A-22EBB135BF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77090" y="2286000"/>
            <a:ext cx="421395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94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3E2EA5-9BF8-45F6-8C9E-29A21B358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BA707-29A8-4667-8C1A-7BA4B0376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bardzo wysoką jakością wydruku</a:t>
            </a:r>
          </a:p>
          <a:p>
            <a:r>
              <a:rPr lang="pl-PL" dirty="0"/>
              <a:t>druk jest zwykle wodoodporny i o dużej trwałości</a:t>
            </a:r>
          </a:p>
        </p:txBody>
      </p:sp>
    </p:spTree>
    <p:extLst>
      <p:ext uri="{BB962C8B-B14F-4D97-AF65-F5344CB8AC3E}">
        <p14:creationId xmlns:p14="http://schemas.microsoft.com/office/powerpoint/2010/main" val="97821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E75BBB-2838-424A-B592-FB263FCE3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6E4938-49A8-4D7A-BB77-5B924C6C8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kolorowe, </a:t>
            </a:r>
          </a:p>
          <a:p>
            <a:r>
              <a:rPr lang="pl-PL" dirty="0"/>
              <a:t>monochromatyczne </a:t>
            </a:r>
          </a:p>
        </p:txBody>
      </p:sp>
    </p:spTree>
    <p:extLst>
      <p:ext uri="{BB962C8B-B14F-4D97-AF65-F5344CB8AC3E}">
        <p14:creationId xmlns:p14="http://schemas.microsoft.com/office/powerpoint/2010/main" val="666844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45E722-108C-4F30-85D1-4AB9FA419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Historia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22A7C7-98A9-4D0C-9B0E-C102AD854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pierwsza drukarka laserowa - 1977 </a:t>
            </a:r>
          </a:p>
          <a:p>
            <a:pPr lvl="1"/>
            <a:r>
              <a:rPr lang="pl-PL" dirty="0"/>
              <a:t>koszt 350.000 dolarów</a:t>
            </a:r>
          </a:p>
          <a:p>
            <a:pPr lvl="1"/>
            <a:r>
              <a:rPr lang="pl-PL" dirty="0"/>
              <a:t>monochromatyczna</a:t>
            </a:r>
          </a:p>
          <a:p>
            <a:pPr lvl="1"/>
            <a:r>
              <a:rPr lang="pl-PL" dirty="0"/>
              <a:t>dwustronny druk</a:t>
            </a:r>
          </a:p>
          <a:p>
            <a:pPr lvl="1"/>
            <a:r>
              <a:rPr lang="pl-PL" dirty="0"/>
              <a:t> rozdzielczość 300 </a:t>
            </a:r>
            <a:r>
              <a:rPr lang="pl-PL" dirty="0" err="1"/>
              <a:t>dpi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120 stron na minutę</a:t>
            </a:r>
          </a:p>
          <a:p>
            <a:endParaRPr lang="pl-PL" dirty="0"/>
          </a:p>
          <a:p>
            <a:r>
              <a:rPr lang="pl-PL" dirty="0"/>
              <a:t>Pierwsza kolorowa 1993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3867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D8082D-641D-4235-906E-2677FF45F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Pierwsza drukarka</a:t>
            </a:r>
          </a:p>
        </p:txBody>
      </p:sp>
      <p:pic>
        <p:nvPicPr>
          <p:cNvPr id="2050" name="Picture 2" descr="http://history-computer.com/ModernComputer/Basis/images/Xerox_9700.jpg">
            <a:extLst>
              <a:ext uri="{FF2B5EF4-FFF2-40B4-BE49-F238E27FC236}">
                <a16:creationId xmlns:a16="http://schemas.microsoft.com/office/drawing/2014/main" id="{D6A7F52F-7706-494A-B2D0-644923680B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8506" y="2725737"/>
            <a:ext cx="519112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299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487516F5-5F0B-49B0-BFCB-64BB664AA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działania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08B030F-27CA-443F-958F-4709C6690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Przygotowanie wałka – wałek pokryty materiałem światłoczułym, np. selenem, OPC (ang. </a:t>
            </a:r>
            <a:r>
              <a:rPr lang="pl-PL" dirty="0" err="1"/>
              <a:t>organic</a:t>
            </a:r>
            <a:r>
              <a:rPr lang="pl-PL" dirty="0"/>
              <a:t> </a:t>
            </a:r>
            <a:r>
              <a:rPr lang="pl-PL" dirty="0" err="1"/>
              <a:t>photoconducting</a:t>
            </a:r>
            <a:r>
              <a:rPr lang="pl-PL" dirty="0"/>
              <a:t> </a:t>
            </a:r>
            <a:r>
              <a:rPr lang="pl-PL" dirty="0" err="1"/>
              <a:t>cartridge</a:t>
            </a:r>
            <a:r>
              <a:rPr lang="pl-PL" dirty="0"/>
              <a:t>) lub krzemem, jest elektryzowany.</a:t>
            </a:r>
          </a:p>
          <a:p>
            <a:r>
              <a:rPr lang="pl-PL" dirty="0"/>
              <a:t>Naświetlanie – wałek naświetlany jest światłem lasera lub linijki diodowej LED, co powoduje, że miejsca naświetlone na wałku tracą swój ładunek elektryczny. Wyróżnia się jednak dwa odmienne podejścia do tego procesu:</a:t>
            </a:r>
          </a:p>
          <a:p>
            <a:pPr lvl="1"/>
            <a:r>
              <a:rPr lang="pl-PL" dirty="0"/>
              <a:t>W drukarkach typu </a:t>
            </a:r>
            <a:r>
              <a:rPr lang="pl-PL" dirty="0" err="1"/>
              <a:t>write-black</a:t>
            </a:r>
            <a:r>
              <a:rPr lang="pl-PL" dirty="0"/>
              <a:t> miejsca naświetlone odpowiadają punktom, które mają być zadrukowane, technika ta zapewnia uzyskanie głębszej czerni.</a:t>
            </a:r>
          </a:p>
          <a:p>
            <a:pPr lvl="1"/>
            <a:r>
              <a:rPr lang="pl-PL" dirty="0"/>
              <a:t>W drukarkach </a:t>
            </a:r>
            <a:r>
              <a:rPr lang="pl-PL" dirty="0" err="1"/>
              <a:t>write-white</a:t>
            </a:r>
            <a:r>
              <a:rPr lang="pl-PL" dirty="0"/>
              <a:t> miejsca naświetlone odpowiadają punktom, które mają pozostać niezadrukowane, technika ta zapewnia dokładniejszy druk detali.</a:t>
            </a:r>
          </a:p>
          <a:p>
            <a:r>
              <a:rPr lang="pl-PL" dirty="0"/>
              <a:t>Wywołanie – w miejscach naświetlonych/nienaświetlonych toner jest przenoszony z magnetycznego wałka wywoływaczki (ang. developer) na wałek światłoczuły.</a:t>
            </a:r>
          </a:p>
          <a:p>
            <a:r>
              <a:rPr lang="pl-PL" dirty="0"/>
              <a:t>Przenoszenie – toner z wałka poprzez dotyk przenosi się na papier, proces ten jest wspomagany zazwyczaj przez elektryzowanie ładunkiem przeciwnego znaku elektrodą umieszczoną pod papierem.</a:t>
            </a:r>
          </a:p>
          <a:p>
            <a:r>
              <a:rPr lang="pl-PL" dirty="0"/>
              <a:t>Utrwalanie – karta papieru przechodzi między rozgrzanymi wałkami, gdzie rozgrzany toner stapia się i jest wprasowywany w kartkę.</a:t>
            </a:r>
          </a:p>
          <a:p>
            <a:r>
              <a:rPr lang="pl-PL" dirty="0"/>
              <a:t>Czyszczenie – wałek światłoczuły jest zobojętniany i czyszczony z tonera, który nie przeszedł na papier.</a:t>
            </a:r>
          </a:p>
        </p:txBody>
      </p:sp>
    </p:spTree>
    <p:extLst>
      <p:ext uri="{BB962C8B-B14F-4D97-AF65-F5344CB8AC3E}">
        <p14:creationId xmlns:p14="http://schemas.microsoft.com/office/powerpoint/2010/main" val="304032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C9BBE8-F84A-4162-A788-03CEE2767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działania</a:t>
            </a:r>
          </a:p>
        </p:txBody>
      </p:sp>
      <p:pic>
        <p:nvPicPr>
          <p:cNvPr id="3076" name="Picture 4" descr="https://upload.wikimedia.org/wikipedia/commons/thumb/4/4b/Xerographic_photocopy_process_pl.svg/800px-Xerographic_photocopy_process_pl.svg.png">
            <a:extLst>
              <a:ext uri="{FF2B5EF4-FFF2-40B4-BE49-F238E27FC236}">
                <a16:creationId xmlns:a16="http://schemas.microsoft.com/office/drawing/2014/main" id="{59EFF063-DBCD-42BD-B9F8-8AC2C6C74C9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3096" y="2286000"/>
            <a:ext cx="2076245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715EA8E2-60B8-4BD3-8C06-BD443408BC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elektryzowanie, </a:t>
            </a:r>
          </a:p>
          <a:p>
            <a:pPr marL="514350" indent="-514350">
              <a:buAutoNum type="arabicPeriod"/>
            </a:pPr>
            <a:r>
              <a:rPr lang="pl-PL" dirty="0"/>
              <a:t>naświetlanie, </a:t>
            </a:r>
          </a:p>
          <a:p>
            <a:pPr marL="514350" indent="-514350">
              <a:buAutoNum type="arabicPeriod"/>
            </a:pPr>
            <a:r>
              <a:rPr lang="pl-PL" dirty="0"/>
              <a:t>przenoszenie tonera na bęben, </a:t>
            </a:r>
          </a:p>
          <a:p>
            <a:pPr marL="514350" indent="-514350">
              <a:buAutoNum type="arabicPeriod"/>
            </a:pPr>
            <a:r>
              <a:rPr lang="pl-PL" dirty="0"/>
              <a:t>przenoszenie z tonera z bębna na papier.</a:t>
            </a:r>
          </a:p>
        </p:txBody>
      </p:sp>
    </p:spTree>
    <p:extLst>
      <p:ext uri="{BB962C8B-B14F-4D97-AF65-F5344CB8AC3E}">
        <p14:creationId xmlns:p14="http://schemas.microsoft.com/office/powerpoint/2010/main" val="2437904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973</Words>
  <Application>Microsoft Office PowerPoint</Application>
  <PresentationFormat>Panoramiczny</PresentationFormat>
  <Paragraphs>53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Tw Cen MT</vt:lpstr>
      <vt:lpstr>Tw Cen MT Condensed</vt:lpstr>
      <vt:lpstr>Wingdings 3</vt:lpstr>
      <vt:lpstr>Integralny</vt:lpstr>
      <vt:lpstr>Drukarki laserowe</vt:lpstr>
      <vt:lpstr>Drukarka laserowa</vt:lpstr>
      <vt:lpstr>Drukarka lasrowa</vt:lpstr>
      <vt:lpstr>Cechy</vt:lpstr>
      <vt:lpstr>Podział</vt:lpstr>
      <vt:lpstr>Historia</vt:lpstr>
      <vt:lpstr>Pierwsza drukarka</vt:lpstr>
      <vt:lpstr>Zasada działania</vt:lpstr>
      <vt:lpstr>Zasada działania</vt:lpstr>
      <vt:lpstr>Tworzenie obrazu</vt:lpstr>
      <vt:lpstr>Przenoszenie obrazu</vt:lpstr>
      <vt:lpstr>Utrwalanie</vt:lpstr>
      <vt:lpstr>Wydruk kolorowy</vt:lpstr>
      <vt:lpstr>Prywatność</vt:lpstr>
      <vt:lpstr>Koszty eksploatacji</vt:lpstr>
      <vt:lpstr>Materiały eksploatacyjny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Drukarki laserowe</dc:title>
  <dc:creator>Damian Radzik</dc:creator>
  <cp:lastModifiedBy>Damian Radzik</cp:lastModifiedBy>
  <cp:revision>3</cp:revision>
  <dcterms:created xsi:type="dcterms:W3CDTF">2018-01-21T11:16:28Z</dcterms:created>
  <dcterms:modified xsi:type="dcterms:W3CDTF">2018-01-21T11:34:47Z</dcterms:modified>
</cp:coreProperties>
</file>