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84" r:id="rId3"/>
    <p:sldId id="259" r:id="rId4"/>
    <p:sldId id="260" r:id="rId5"/>
    <p:sldId id="262" r:id="rId6"/>
    <p:sldId id="263" r:id="rId7"/>
    <p:sldId id="270" r:id="rId8"/>
    <p:sldId id="261" r:id="rId9"/>
    <p:sldId id="264" r:id="rId10"/>
    <p:sldId id="285" r:id="rId11"/>
    <p:sldId id="266" r:id="rId12"/>
    <p:sldId id="265" r:id="rId13"/>
    <p:sldId id="267" r:id="rId14"/>
    <p:sldId id="268" r:id="rId15"/>
    <p:sldId id="283" r:id="rId16"/>
    <p:sldId id="2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ika" initials="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B9A"/>
    <a:srgbClr val="061160"/>
    <a:srgbClr val="003300"/>
    <a:srgbClr val="EEF86C"/>
    <a:srgbClr val="F9F299"/>
    <a:srgbClr val="FFFF71"/>
    <a:srgbClr val="F9F999"/>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79"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2c0bebdc908efcab" providerId="LiveId" clId="{4763877A-4573-4B41-884E-5CEA9D71955B}"/>
    <pc:docChg chg="modSld">
      <pc:chgData name="Damian Radzik" userId="2c0bebdc908efcab" providerId="LiveId" clId="{4763877A-4573-4B41-884E-5CEA9D71955B}" dt="2018-11-09T10:33:21.322" v="3" actId="20577"/>
      <pc:docMkLst>
        <pc:docMk/>
      </pc:docMkLst>
      <pc:sldChg chg="modSp">
        <pc:chgData name="Damian Radzik" userId="2c0bebdc908efcab" providerId="LiveId" clId="{4763877A-4573-4B41-884E-5CEA9D71955B}" dt="2018-11-09T10:33:21.322" v="3" actId="20577"/>
        <pc:sldMkLst>
          <pc:docMk/>
          <pc:sldMk cId="0" sldId="256"/>
        </pc:sldMkLst>
        <pc:spChg chg="mod">
          <ac:chgData name="Damian Radzik" userId="2c0bebdc908efcab" providerId="LiveId" clId="{4763877A-4573-4B41-884E-5CEA9D71955B}" dt="2018-11-09T10:33:21.322" v="3" actId="20577"/>
          <ac:spMkLst>
            <pc:docMk/>
            <pc:sldMk cId="0" sldId="256"/>
            <ac:spMk id="2050" creationId="{1AFA9698-0057-473A-8504-E7BEDE612FBB}"/>
          </ac:spMkLst>
        </pc:spChg>
      </pc:sldChg>
    </pc:docChg>
  </pc:docChgLst>
  <pc:docChgLst>
    <pc:chgData name="Damian Radzik" userId="9b6437a5cc3fe03b" providerId="LiveId" clId="{397F2732-ED1D-4955-80B9-57DE37435678}"/>
    <pc:docChg chg="delSld modSld">
      <pc:chgData name="Damian Radzik" userId="9b6437a5cc3fe03b" providerId="LiveId" clId="{397F2732-ED1D-4955-80B9-57DE37435678}" dt="2021-06-12T07:47:25.486" v="46" actId="2696"/>
      <pc:docMkLst>
        <pc:docMk/>
      </pc:docMkLst>
      <pc:sldChg chg="del">
        <pc:chgData name="Damian Radzik" userId="9b6437a5cc3fe03b" providerId="LiveId" clId="{397F2732-ED1D-4955-80B9-57DE37435678}" dt="2021-06-12T07:46:53.857" v="44" actId="2696"/>
        <pc:sldMkLst>
          <pc:docMk/>
          <pc:sldMk cId="0" sldId="257"/>
        </pc:sldMkLst>
      </pc:sldChg>
      <pc:sldChg chg="modSp del mod">
        <pc:chgData name="Damian Radzik" userId="9b6437a5cc3fe03b" providerId="LiveId" clId="{397F2732-ED1D-4955-80B9-57DE37435678}" dt="2021-06-12T07:47:25.486" v="46" actId="2696"/>
        <pc:sldMkLst>
          <pc:docMk/>
          <pc:sldMk cId="0" sldId="258"/>
        </pc:sldMkLst>
        <pc:spChg chg="mod">
          <ac:chgData name="Damian Radzik" userId="9b6437a5cc3fe03b" providerId="LiveId" clId="{397F2732-ED1D-4955-80B9-57DE37435678}" dt="2021-06-12T07:47:22.554" v="45" actId="21"/>
          <ac:spMkLst>
            <pc:docMk/>
            <pc:sldMk cId="0" sldId="258"/>
            <ac:spMk id="7172" creationId="{C7BE2D58-190C-4896-80E7-D426B08E5190}"/>
          </ac:spMkLst>
        </pc:spChg>
      </pc:sldChg>
    </pc:docChg>
  </pc:docChgLst>
  <pc:docChgLst>
    <pc:chgData name="Damian Radzik" userId="9b6437a5cc3fe03b" providerId="LiveId" clId="{4F1A097B-AD57-4416-8E14-A4F5C207538C}"/>
    <pc:docChg chg="addSld modSld">
      <pc:chgData name="Damian Radzik" userId="9b6437a5cc3fe03b" providerId="LiveId" clId="{4F1A097B-AD57-4416-8E14-A4F5C207538C}" dt="2020-09-18T07:35:24.949" v="5" actId="931"/>
      <pc:docMkLst>
        <pc:docMk/>
      </pc:docMkLst>
      <pc:sldChg chg="addSp delSp modSp new mod">
        <pc:chgData name="Damian Radzik" userId="9b6437a5cc3fe03b" providerId="LiveId" clId="{4F1A097B-AD57-4416-8E14-A4F5C207538C}" dt="2020-06-30T07:40:52.128" v="3" actId="14100"/>
        <pc:sldMkLst>
          <pc:docMk/>
          <pc:sldMk cId="624105494" sldId="284"/>
        </pc:sldMkLst>
        <pc:spChg chg="del">
          <ac:chgData name="Damian Radzik" userId="9b6437a5cc3fe03b" providerId="LiveId" clId="{4F1A097B-AD57-4416-8E14-A4F5C207538C}" dt="2020-06-30T07:40:46.057" v="1" actId="931"/>
          <ac:spMkLst>
            <pc:docMk/>
            <pc:sldMk cId="624105494" sldId="284"/>
            <ac:spMk id="3" creationId="{02B86A12-0508-48D9-8D9B-6332DB0D392D}"/>
          </ac:spMkLst>
        </pc:spChg>
        <pc:picChg chg="add mod">
          <ac:chgData name="Damian Radzik" userId="9b6437a5cc3fe03b" providerId="LiveId" clId="{4F1A097B-AD57-4416-8E14-A4F5C207538C}" dt="2020-06-30T07:40:52.128" v="3" actId="14100"/>
          <ac:picMkLst>
            <pc:docMk/>
            <pc:sldMk cId="624105494" sldId="284"/>
            <ac:picMk id="6" creationId="{69124596-9A37-4447-B44C-1CEA86C5B2A7}"/>
          </ac:picMkLst>
        </pc:picChg>
      </pc:sldChg>
      <pc:sldChg chg="addSp modSp new">
        <pc:chgData name="Damian Radzik" userId="9b6437a5cc3fe03b" providerId="LiveId" clId="{4F1A097B-AD57-4416-8E14-A4F5C207538C}" dt="2020-09-18T07:35:24.949" v="5" actId="931"/>
        <pc:sldMkLst>
          <pc:docMk/>
          <pc:sldMk cId="1529278149" sldId="285"/>
        </pc:sldMkLst>
        <pc:picChg chg="add mod">
          <ac:chgData name="Damian Radzik" userId="9b6437a5cc3fe03b" providerId="LiveId" clId="{4F1A097B-AD57-4416-8E14-A4F5C207538C}" dt="2020-09-18T07:35:24.949" v="5" actId="931"/>
          <ac:picMkLst>
            <pc:docMk/>
            <pc:sldMk cId="1529278149" sldId="285"/>
            <ac:picMk id="4" creationId="{B20C890D-B9A6-486D-9CE9-D259D193E0C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08-12-16T00:08:01.757" idx="3">
    <p:pos x="10" y="10"/>
    <p:text>Zasada działania
Działanie monitora opiera się na bardzo podobnych zasadach jak działanie telewizora. Karta grafiki generuje potrzebne informacje do wysterowania kineskopu - są to sygnały dla trzech kolorów (czerwony, zielony, niebieski), impulsy odchylania poziomego i pionowego oraz sygnał DDC (dzięki niemu karta komunikuje się z monitorem i może ustalić w jakim trybie ma on pracować - dostępne w nowych monitorach).
Te sygnały wizyjne przekazywane są na katody R, G, B (Red, Green, Blue), następnie z elektronowych dział kineskopu emitowane są wiązki elektronów. Ten strumień elektronów dociera i mija maskownicę (przednia część kineskopu wykonana z cienkiej warstwy folii metalowej z otworkami - odpowiada za zapewnienie czystości barw, czyli dany strumień elektronów pada na odpowiadające mu plamki luminoforu), a później dociera do warstwy luminoforu (ten jest pogrupowany w triady, a każda z nich składa się z trzech malutkich części luminoforu w podstawowych kolorach). Światła pochodzące od wszystkich części ekranu kineskopu mieszają się w oku obserwatora i daja wrażenie kolorowego obrazu.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8-12-16T19:31:52.535" idx="10">
    <p:pos x="10" y="10"/>
    <p:text>Sprzedawane obecnie monitory kolorowe korzystają z kineskopów wyposarzonych w jedną z kilku rodzai tzw. masek: perforowanej, szczelinowej (Trinitron, Diamontion) lub kratowej (CromaClear - NEC). Najczęściej wykorzystywana przez monitory maska perforowana charakteryzuje się lekko zaokrągloną powierzchnią co najczęściej powoduje również niewielkie uwypuklenie powierzchni ekranu, a to z kolei przyczynia się do powstawania drobnych odkształceń w wyświetlanym obrazie widocznych zwłaszcza w rogach powierzchni roboczej ekranu. Innym wylansowanym przez firmę Sony rodzajem siatki maskującej jest maska szczelinowa promowana pod roboczą nazwą Trinitron. Wykorzystujące ją kineskopy charakteryzuje idealnie płaski ekran pozbawiony jakichkolwiek wypukłości, a jedynym mankamentem mogą w nich być dwie cienkie pionowe szare linie biegnące pionowo z góry na dół, mniej więcej w 1/3 i 2/3 szerokości kineskopu, służące do utrzymania kraty szczelinowej na właściwym miejscu. Przy zakupie monitora warto sprawdzić czy linie te nie są widoczne zbyt mocno, a najlepiej jeśli nie będzie ich widać wcale. Inną ujemną stroną monitorów z maską szczelinową jest duża wrażliwość na pola magnetyczne. Jeśli w pobliżu ekranu położy się np. głośniki, obraz zacznie się deformować. Licencję na kineskopy Trinitron kupiła firma Mitsubishi i sprzedaje zaopatrzone w nie monitory pod nazwą Diamontion. Kolejnym alternatywnym rozwiązaniem zaproponowanym przez firmę NEC dla konstrukcji monitorów jest maska kratowa stanowiąca połączenie w jednym arkuszu materiału maski perforowanej z maską szczelinową. Zastosowanie tej technologii pozwoliło znacznie skrócić długość monitorów zachowując przy tym doskonale płaskie parametry obrazu, przez co monitory wyposażone w maskę kratową określa się często jako Real flat. Z reguły monitory tego typu mają bardzo dobre parametry techniczne, tzn. wysokie częstotliwości odświeżania, powłoki antyrefleksyjne, luminofor o bardzo wysokim kontraście, termiczną korekcję zniekształceń, autokalibrację kolorów, automatyczne systemy poprawiania konwergencji czy też duże możliwości regulacji geometrii obrazu przez użytkownika. Wszystko to sprawia że cena tych monitorów jest jednak dość wysoka. Uwaga niektórzy producenci podchodzą do sprawy płaskiego ekranu w sposób niecałkiem uczciwy, często stosowanym wybiegiem jest dodanie na krawędziach kineskopu szkła w taki sposób aby z zewnątrz ekran był idealnie płaski, gdy tymczasem wewnętrzna powierzchnia siatki pozostaje nadal zakrzywiona.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5555713-83A1-4B76-A2AB-C355617B6D2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l-PL" altLang="pl-PL"/>
          </a:p>
        </p:txBody>
      </p:sp>
      <p:sp>
        <p:nvSpPr>
          <p:cNvPr id="3075" name="Rectangle 3">
            <a:extLst>
              <a:ext uri="{FF2B5EF4-FFF2-40B4-BE49-F238E27FC236}">
                <a16:creationId xmlns:a16="http://schemas.microsoft.com/office/drawing/2014/main" id="{7E080899-A4A1-4F2C-90B6-6534E1B6ACF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l-PL" altLang="pl-PL"/>
          </a:p>
        </p:txBody>
      </p:sp>
      <p:sp>
        <p:nvSpPr>
          <p:cNvPr id="3076" name="Rectangle 4">
            <a:extLst>
              <a:ext uri="{FF2B5EF4-FFF2-40B4-BE49-F238E27FC236}">
                <a16:creationId xmlns:a16="http://schemas.microsoft.com/office/drawing/2014/main" id="{2D7C5CBA-6877-4E69-93A5-F23BEF776B0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4C956242-4ED0-4A64-9C95-DC877EED66E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078" name="Rectangle 6">
            <a:extLst>
              <a:ext uri="{FF2B5EF4-FFF2-40B4-BE49-F238E27FC236}">
                <a16:creationId xmlns:a16="http://schemas.microsoft.com/office/drawing/2014/main" id="{38BD8A28-E8A6-4D17-B207-B16CE27F3C7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l-PL" altLang="pl-PL"/>
          </a:p>
        </p:txBody>
      </p:sp>
      <p:sp>
        <p:nvSpPr>
          <p:cNvPr id="3079" name="Rectangle 7">
            <a:extLst>
              <a:ext uri="{FF2B5EF4-FFF2-40B4-BE49-F238E27FC236}">
                <a16:creationId xmlns:a16="http://schemas.microsoft.com/office/drawing/2014/main" id="{31DD8A72-50A8-4C66-8D91-C93DEFA50B6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708B73D-4ABE-4ECC-8B25-3FC79C3E3DDF}"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9ADCAD-86E2-426C-84B3-EF6BEAFE4FF7}"/>
              </a:ext>
            </a:extLst>
          </p:cNvPr>
          <p:cNvSpPr>
            <a:spLocks noGrp="1" noChangeArrowheads="1"/>
          </p:cNvSpPr>
          <p:nvPr>
            <p:ph type="sldNum" sz="quarter" idx="5"/>
          </p:nvPr>
        </p:nvSpPr>
        <p:spPr>
          <a:ln/>
        </p:spPr>
        <p:txBody>
          <a:bodyPr/>
          <a:lstStyle/>
          <a:p>
            <a:fld id="{19FBB08F-E26A-4D6A-BE35-13840639219E}" type="slidenum">
              <a:rPr lang="pl-PL" altLang="pl-PL"/>
              <a:pPr/>
              <a:t>1</a:t>
            </a:fld>
            <a:endParaRPr lang="pl-PL" altLang="pl-PL"/>
          </a:p>
        </p:txBody>
      </p:sp>
      <p:sp>
        <p:nvSpPr>
          <p:cNvPr id="4098" name="Rectangle 2">
            <a:extLst>
              <a:ext uri="{FF2B5EF4-FFF2-40B4-BE49-F238E27FC236}">
                <a16:creationId xmlns:a16="http://schemas.microsoft.com/office/drawing/2014/main" id="{BBB8181C-6C37-44D6-83CE-9F0ECC98F850}"/>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62D956-E9AA-4A4F-B459-D5956C2E5601}"/>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FE70F5-7ACF-469B-B308-1947CD7706C2}"/>
              </a:ext>
            </a:extLst>
          </p:cNvPr>
          <p:cNvSpPr>
            <a:spLocks noGrp="1" noChangeArrowheads="1"/>
          </p:cNvSpPr>
          <p:nvPr>
            <p:ph type="sldNum" sz="quarter" idx="5"/>
          </p:nvPr>
        </p:nvSpPr>
        <p:spPr>
          <a:ln/>
        </p:spPr>
        <p:txBody>
          <a:bodyPr/>
          <a:lstStyle/>
          <a:p>
            <a:fld id="{4B182BD2-1E8E-4080-A2CE-D2F43DE5849A}" type="slidenum">
              <a:rPr lang="pl-PL" altLang="pl-PL"/>
              <a:pPr/>
              <a:t>12</a:t>
            </a:fld>
            <a:endParaRPr lang="pl-PL" altLang="pl-PL"/>
          </a:p>
        </p:txBody>
      </p:sp>
      <p:sp>
        <p:nvSpPr>
          <p:cNvPr id="27650" name="Rectangle 2">
            <a:extLst>
              <a:ext uri="{FF2B5EF4-FFF2-40B4-BE49-F238E27FC236}">
                <a16:creationId xmlns:a16="http://schemas.microsoft.com/office/drawing/2014/main" id="{BBA358A9-7470-4490-B8B5-D505232F2C1A}"/>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F75B27F-0E1C-4E67-B9BE-25B833FB5DDA}"/>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BEF024-B694-4FCA-B850-69B5836D3981}"/>
              </a:ext>
            </a:extLst>
          </p:cNvPr>
          <p:cNvSpPr>
            <a:spLocks noGrp="1" noChangeArrowheads="1"/>
          </p:cNvSpPr>
          <p:nvPr>
            <p:ph type="sldNum" sz="quarter" idx="5"/>
          </p:nvPr>
        </p:nvSpPr>
        <p:spPr>
          <a:ln/>
        </p:spPr>
        <p:txBody>
          <a:bodyPr/>
          <a:lstStyle/>
          <a:p>
            <a:fld id="{5A072DA8-BA6B-42A1-9B89-2DA4DF9CD6BE}" type="slidenum">
              <a:rPr lang="pl-PL" altLang="pl-PL"/>
              <a:pPr/>
              <a:t>13</a:t>
            </a:fld>
            <a:endParaRPr lang="pl-PL" altLang="pl-PL"/>
          </a:p>
        </p:txBody>
      </p:sp>
      <p:sp>
        <p:nvSpPr>
          <p:cNvPr id="31746" name="Rectangle 2">
            <a:extLst>
              <a:ext uri="{FF2B5EF4-FFF2-40B4-BE49-F238E27FC236}">
                <a16:creationId xmlns:a16="http://schemas.microsoft.com/office/drawing/2014/main" id="{67332C32-1AEB-4BCE-8132-989AC3579C3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AEB65A6-8952-48FE-87A6-368162FC4E77}"/>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F22466-2BE1-4521-A13A-74A77EBF2F1A}"/>
              </a:ext>
            </a:extLst>
          </p:cNvPr>
          <p:cNvSpPr>
            <a:spLocks noGrp="1" noChangeArrowheads="1"/>
          </p:cNvSpPr>
          <p:nvPr>
            <p:ph type="sldNum" sz="quarter" idx="5"/>
          </p:nvPr>
        </p:nvSpPr>
        <p:spPr>
          <a:ln/>
        </p:spPr>
        <p:txBody>
          <a:bodyPr/>
          <a:lstStyle/>
          <a:p>
            <a:fld id="{76CDDE4B-EC9C-42C9-ADD7-EC1F8625FBF5}" type="slidenum">
              <a:rPr lang="pl-PL" altLang="pl-PL"/>
              <a:pPr/>
              <a:t>14</a:t>
            </a:fld>
            <a:endParaRPr lang="pl-PL" altLang="pl-PL"/>
          </a:p>
        </p:txBody>
      </p:sp>
      <p:sp>
        <p:nvSpPr>
          <p:cNvPr id="33794" name="Rectangle 2">
            <a:extLst>
              <a:ext uri="{FF2B5EF4-FFF2-40B4-BE49-F238E27FC236}">
                <a16:creationId xmlns:a16="http://schemas.microsoft.com/office/drawing/2014/main" id="{6DBF5D6C-E465-4210-B52B-F5AFF27275D5}"/>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B26A9A0-AFBC-433B-B4A9-97330F2B82D4}"/>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933A48-9F05-46F1-A3E5-4E61F6EF63EB}"/>
              </a:ext>
            </a:extLst>
          </p:cNvPr>
          <p:cNvSpPr>
            <a:spLocks noGrp="1" noChangeArrowheads="1"/>
          </p:cNvSpPr>
          <p:nvPr>
            <p:ph type="sldNum" sz="quarter" idx="5"/>
          </p:nvPr>
        </p:nvSpPr>
        <p:spPr>
          <a:ln/>
        </p:spPr>
        <p:txBody>
          <a:bodyPr/>
          <a:lstStyle/>
          <a:p>
            <a:fld id="{1A0ED378-153D-4BCD-AC09-5238D8811FDA}" type="slidenum">
              <a:rPr lang="pl-PL" altLang="pl-PL"/>
              <a:pPr/>
              <a:t>15</a:t>
            </a:fld>
            <a:endParaRPr lang="pl-PL" altLang="pl-PL"/>
          </a:p>
        </p:txBody>
      </p:sp>
      <p:sp>
        <p:nvSpPr>
          <p:cNvPr id="66562" name="Rectangle 2">
            <a:extLst>
              <a:ext uri="{FF2B5EF4-FFF2-40B4-BE49-F238E27FC236}">
                <a16:creationId xmlns:a16="http://schemas.microsoft.com/office/drawing/2014/main" id="{381D86C7-F0BE-435F-90D1-D16CFB928C3E}"/>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B6485882-88D5-4295-8532-4804E3A10052}"/>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B3AFAC-4DDC-4EC2-955F-8B5164C37DDB}"/>
              </a:ext>
            </a:extLst>
          </p:cNvPr>
          <p:cNvSpPr>
            <a:spLocks noGrp="1" noChangeArrowheads="1"/>
          </p:cNvSpPr>
          <p:nvPr>
            <p:ph type="sldNum" sz="quarter" idx="5"/>
          </p:nvPr>
        </p:nvSpPr>
        <p:spPr>
          <a:ln/>
        </p:spPr>
        <p:txBody>
          <a:bodyPr/>
          <a:lstStyle/>
          <a:p>
            <a:fld id="{670678CB-436F-4CFB-81FC-BA2B850E47F1}" type="slidenum">
              <a:rPr lang="pl-PL" altLang="pl-PL"/>
              <a:pPr/>
              <a:t>16</a:t>
            </a:fld>
            <a:endParaRPr lang="pl-PL" altLang="pl-PL"/>
          </a:p>
        </p:txBody>
      </p:sp>
      <p:sp>
        <p:nvSpPr>
          <p:cNvPr id="61442" name="Rectangle 2">
            <a:extLst>
              <a:ext uri="{FF2B5EF4-FFF2-40B4-BE49-F238E27FC236}">
                <a16:creationId xmlns:a16="http://schemas.microsoft.com/office/drawing/2014/main" id="{D79410D7-5522-473F-A2C0-B5E1F6B834B1}"/>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1308F7A-F8E8-486E-842F-D17DFB21CBAC}"/>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7E8BB4-DBA2-429A-9697-BA78E7DE3408}"/>
              </a:ext>
            </a:extLst>
          </p:cNvPr>
          <p:cNvSpPr>
            <a:spLocks noGrp="1" noChangeArrowheads="1"/>
          </p:cNvSpPr>
          <p:nvPr>
            <p:ph type="sldNum" sz="quarter" idx="5"/>
          </p:nvPr>
        </p:nvSpPr>
        <p:spPr>
          <a:ln/>
        </p:spPr>
        <p:txBody>
          <a:bodyPr/>
          <a:lstStyle/>
          <a:p>
            <a:fld id="{73F6A0E8-61B9-4E8A-B362-8427868D293F}" type="slidenum">
              <a:rPr lang="pl-PL" altLang="pl-PL"/>
              <a:pPr/>
              <a:t>3</a:t>
            </a:fld>
            <a:endParaRPr lang="pl-PL" altLang="pl-PL"/>
          </a:p>
        </p:txBody>
      </p:sp>
      <p:sp>
        <p:nvSpPr>
          <p:cNvPr id="14338" name="Rectangle 2">
            <a:extLst>
              <a:ext uri="{FF2B5EF4-FFF2-40B4-BE49-F238E27FC236}">
                <a16:creationId xmlns:a16="http://schemas.microsoft.com/office/drawing/2014/main" id="{50892739-1A56-441C-AD62-088B30E17407}"/>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BECF5DBE-6C28-4EB3-82A5-0AB15C837EA9}"/>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EAA18F-16B4-4E4E-8179-652838730533}"/>
              </a:ext>
            </a:extLst>
          </p:cNvPr>
          <p:cNvSpPr>
            <a:spLocks noGrp="1" noChangeArrowheads="1"/>
          </p:cNvSpPr>
          <p:nvPr>
            <p:ph type="sldNum" sz="quarter" idx="5"/>
          </p:nvPr>
        </p:nvSpPr>
        <p:spPr>
          <a:ln/>
        </p:spPr>
        <p:txBody>
          <a:bodyPr/>
          <a:lstStyle/>
          <a:p>
            <a:fld id="{804FA64B-AAD2-4901-94A0-926865124BE2}" type="slidenum">
              <a:rPr lang="pl-PL" altLang="pl-PL"/>
              <a:pPr/>
              <a:t>4</a:t>
            </a:fld>
            <a:endParaRPr lang="pl-PL" altLang="pl-PL"/>
          </a:p>
        </p:txBody>
      </p:sp>
      <p:sp>
        <p:nvSpPr>
          <p:cNvPr id="17410" name="Rectangle 2">
            <a:extLst>
              <a:ext uri="{FF2B5EF4-FFF2-40B4-BE49-F238E27FC236}">
                <a16:creationId xmlns:a16="http://schemas.microsoft.com/office/drawing/2014/main" id="{DA158A78-1D46-48DA-A362-625D811A08B1}"/>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3C06C2A-4DDD-4932-B7C4-BD62910632C3}"/>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9FADB4-034E-46E5-917F-D783AA0E9EC5}"/>
              </a:ext>
            </a:extLst>
          </p:cNvPr>
          <p:cNvSpPr>
            <a:spLocks noGrp="1" noChangeArrowheads="1"/>
          </p:cNvSpPr>
          <p:nvPr>
            <p:ph type="sldNum" sz="quarter" idx="5"/>
          </p:nvPr>
        </p:nvSpPr>
        <p:spPr>
          <a:ln/>
        </p:spPr>
        <p:txBody>
          <a:bodyPr/>
          <a:lstStyle/>
          <a:p>
            <a:fld id="{548DA0E1-13E5-47A8-911A-CFC604A6C73F}" type="slidenum">
              <a:rPr lang="pl-PL" altLang="pl-PL"/>
              <a:pPr/>
              <a:t>5</a:t>
            </a:fld>
            <a:endParaRPr lang="pl-PL" altLang="pl-PL"/>
          </a:p>
        </p:txBody>
      </p:sp>
      <p:sp>
        <p:nvSpPr>
          <p:cNvPr id="21506" name="Rectangle 2">
            <a:extLst>
              <a:ext uri="{FF2B5EF4-FFF2-40B4-BE49-F238E27FC236}">
                <a16:creationId xmlns:a16="http://schemas.microsoft.com/office/drawing/2014/main" id="{0C19C602-0866-4C50-9577-CACD3DCCFEA7}"/>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5941888-690E-4ED1-BF01-5551AE12F9C7}"/>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51987E-3083-4AAC-A875-090BD4581F79}"/>
              </a:ext>
            </a:extLst>
          </p:cNvPr>
          <p:cNvSpPr>
            <a:spLocks noGrp="1" noChangeArrowheads="1"/>
          </p:cNvSpPr>
          <p:nvPr>
            <p:ph type="sldNum" sz="quarter" idx="5"/>
          </p:nvPr>
        </p:nvSpPr>
        <p:spPr>
          <a:ln/>
        </p:spPr>
        <p:txBody>
          <a:bodyPr/>
          <a:lstStyle/>
          <a:p>
            <a:fld id="{2277D804-0AD6-43D0-A637-9EFEEAE1D8E9}" type="slidenum">
              <a:rPr lang="pl-PL" altLang="pl-PL"/>
              <a:pPr/>
              <a:t>6</a:t>
            </a:fld>
            <a:endParaRPr lang="pl-PL" altLang="pl-PL"/>
          </a:p>
        </p:txBody>
      </p:sp>
      <p:sp>
        <p:nvSpPr>
          <p:cNvPr id="23554" name="Rectangle 2">
            <a:extLst>
              <a:ext uri="{FF2B5EF4-FFF2-40B4-BE49-F238E27FC236}">
                <a16:creationId xmlns:a16="http://schemas.microsoft.com/office/drawing/2014/main" id="{D8D02869-C981-414D-A6ED-C5794B22694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9A758210-70A6-430A-85C2-F6E8244B340E}"/>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642DC9-CCF3-4CEF-981C-81E998C29977}"/>
              </a:ext>
            </a:extLst>
          </p:cNvPr>
          <p:cNvSpPr>
            <a:spLocks noGrp="1" noChangeArrowheads="1"/>
          </p:cNvSpPr>
          <p:nvPr>
            <p:ph type="sldNum" sz="quarter" idx="5"/>
          </p:nvPr>
        </p:nvSpPr>
        <p:spPr>
          <a:ln/>
        </p:spPr>
        <p:txBody>
          <a:bodyPr/>
          <a:lstStyle/>
          <a:p>
            <a:fld id="{04A7463C-5AAB-47E8-A8B8-06FD97181331}" type="slidenum">
              <a:rPr lang="pl-PL" altLang="pl-PL"/>
              <a:pPr/>
              <a:t>7</a:t>
            </a:fld>
            <a:endParaRPr lang="pl-PL" altLang="pl-PL"/>
          </a:p>
        </p:txBody>
      </p:sp>
      <p:sp>
        <p:nvSpPr>
          <p:cNvPr id="37890" name="Rectangle 2">
            <a:extLst>
              <a:ext uri="{FF2B5EF4-FFF2-40B4-BE49-F238E27FC236}">
                <a16:creationId xmlns:a16="http://schemas.microsoft.com/office/drawing/2014/main" id="{5A3183AC-AEB2-4F05-A65B-07E692367C4C}"/>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101489FD-A3BA-4923-A767-AF7CF725CDBD}"/>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EE2068-F568-4722-9718-6D4E04FE55F5}"/>
              </a:ext>
            </a:extLst>
          </p:cNvPr>
          <p:cNvSpPr>
            <a:spLocks noGrp="1" noChangeArrowheads="1"/>
          </p:cNvSpPr>
          <p:nvPr>
            <p:ph type="sldNum" sz="quarter" idx="5"/>
          </p:nvPr>
        </p:nvSpPr>
        <p:spPr>
          <a:ln/>
        </p:spPr>
        <p:txBody>
          <a:bodyPr/>
          <a:lstStyle/>
          <a:p>
            <a:fld id="{89B235D0-F2D9-4F6D-89D4-478C5474BFE4}" type="slidenum">
              <a:rPr lang="pl-PL" altLang="pl-PL"/>
              <a:pPr/>
              <a:t>8</a:t>
            </a:fld>
            <a:endParaRPr lang="pl-PL" altLang="pl-PL"/>
          </a:p>
        </p:txBody>
      </p:sp>
      <p:sp>
        <p:nvSpPr>
          <p:cNvPr id="19458" name="Rectangle 2">
            <a:extLst>
              <a:ext uri="{FF2B5EF4-FFF2-40B4-BE49-F238E27FC236}">
                <a16:creationId xmlns:a16="http://schemas.microsoft.com/office/drawing/2014/main" id="{EFA33A84-7769-4993-93E9-89861B14B44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DF5FBA2D-0AF2-4FF7-8AF6-889686D20906}"/>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8789EE-7C93-4DEF-A6EC-B4215B352F33}"/>
              </a:ext>
            </a:extLst>
          </p:cNvPr>
          <p:cNvSpPr>
            <a:spLocks noGrp="1" noChangeArrowheads="1"/>
          </p:cNvSpPr>
          <p:nvPr>
            <p:ph type="sldNum" sz="quarter" idx="5"/>
          </p:nvPr>
        </p:nvSpPr>
        <p:spPr>
          <a:ln/>
        </p:spPr>
        <p:txBody>
          <a:bodyPr/>
          <a:lstStyle/>
          <a:p>
            <a:fld id="{C27F0D6F-EAEC-4749-8A5F-1EFA4C5389C4}" type="slidenum">
              <a:rPr lang="pl-PL" altLang="pl-PL"/>
              <a:pPr/>
              <a:t>9</a:t>
            </a:fld>
            <a:endParaRPr lang="pl-PL" altLang="pl-PL"/>
          </a:p>
        </p:txBody>
      </p:sp>
      <p:sp>
        <p:nvSpPr>
          <p:cNvPr id="25602" name="Rectangle 2">
            <a:extLst>
              <a:ext uri="{FF2B5EF4-FFF2-40B4-BE49-F238E27FC236}">
                <a16:creationId xmlns:a16="http://schemas.microsoft.com/office/drawing/2014/main" id="{CB00519F-A191-453F-809E-33D9932A751A}"/>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E23DCD97-ABAC-42EA-AF85-369BB19045D1}"/>
              </a:ext>
            </a:extLst>
          </p:cNvPr>
          <p:cNvSpPr>
            <a:spLocks noGrp="1" noChangeArrowheads="1"/>
          </p:cNvSpPr>
          <p:nvPr>
            <p:ph type="body" idx="1"/>
          </p:nvPr>
        </p:nvSpPr>
        <p:spPr/>
        <p:txBody>
          <a:bodyPr/>
          <a:lstStyle/>
          <a:p>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AA6C65-0904-47FE-A96B-553DF376457E}"/>
              </a:ext>
            </a:extLst>
          </p:cNvPr>
          <p:cNvSpPr>
            <a:spLocks noGrp="1" noChangeArrowheads="1"/>
          </p:cNvSpPr>
          <p:nvPr>
            <p:ph type="sldNum" sz="quarter" idx="5"/>
          </p:nvPr>
        </p:nvSpPr>
        <p:spPr>
          <a:ln/>
        </p:spPr>
        <p:txBody>
          <a:bodyPr/>
          <a:lstStyle/>
          <a:p>
            <a:fld id="{9D0A756D-D332-4805-AFA1-293D3415A4C7}" type="slidenum">
              <a:rPr lang="pl-PL" altLang="pl-PL"/>
              <a:pPr/>
              <a:t>11</a:t>
            </a:fld>
            <a:endParaRPr lang="pl-PL" altLang="pl-PL"/>
          </a:p>
        </p:txBody>
      </p:sp>
      <p:sp>
        <p:nvSpPr>
          <p:cNvPr id="29698" name="Rectangle 2">
            <a:extLst>
              <a:ext uri="{FF2B5EF4-FFF2-40B4-BE49-F238E27FC236}">
                <a16:creationId xmlns:a16="http://schemas.microsoft.com/office/drawing/2014/main" id="{41FE38EF-5E27-447F-B516-D59CE2A668D0}"/>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1F75CEDB-C1CB-4E37-8071-4FC9F43FFF45}"/>
              </a:ext>
            </a:extLst>
          </p:cNvPr>
          <p:cNvSpPr>
            <a:spLocks noGrp="1" noChangeArrowheads="1"/>
          </p:cNvSpPr>
          <p:nvPr>
            <p:ph type="body" idx="1"/>
          </p:nvPr>
        </p:nvSpPr>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pl-PL"/>
              <a:t>Kliknij, aby edytować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6099A03A-BC4F-47CD-9EA4-376AF34FF057}" type="slidenum">
              <a:rPr lang="pl-PL" altLang="en-US" smtClean="0"/>
              <a:pPr/>
              <a:t>‹#›</a:t>
            </a:fld>
            <a:endParaRPr lang="pl-PL"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8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69552629-D3E6-4D72-B8E3-85C4796C3F9E}" type="slidenum">
              <a:rPr lang="pl-PL" altLang="en-US" smtClean="0"/>
              <a:pPr/>
              <a:t>‹#›</a:t>
            </a:fld>
            <a:endParaRPr lang="pl-PL" altLang="en-US"/>
          </a:p>
        </p:txBody>
      </p:sp>
    </p:spTree>
    <p:extLst>
      <p:ext uri="{BB962C8B-B14F-4D97-AF65-F5344CB8AC3E}">
        <p14:creationId xmlns:p14="http://schemas.microsoft.com/office/powerpoint/2010/main" val="143921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946A83E9-3C8C-4CE0-AB8F-B56D7CD78060}" type="slidenum">
              <a:rPr lang="pl-PL" altLang="en-US" smtClean="0"/>
              <a:pPr/>
              <a:t>‹#›</a:t>
            </a:fld>
            <a:endParaRPr lang="pl-PL"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30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759BDAA7-2DF4-4D7A-98D2-D4DDCEAE6F72}" type="slidenum">
              <a:rPr lang="pl-PL" altLang="en-US" smtClean="0"/>
              <a:pPr/>
              <a:t>‹#›</a:t>
            </a:fld>
            <a:endParaRPr lang="pl-PL" altLang="en-US"/>
          </a:p>
        </p:txBody>
      </p:sp>
    </p:spTree>
    <p:extLst>
      <p:ext uri="{BB962C8B-B14F-4D97-AF65-F5344CB8AC3E}">
        <p14:creationId xmlns:p14="http://schemas.microsoft.com/office/powerpoint/2010/main" val="202104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pl-PL"/>
              <a:t>Kliknij, aby edytować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endParaRPr lang="pl-PL" altLang="en-US"/>
          </a:p>
        </p:txBody>
      </p:sp>
      <p:sp>
        <p:nvSpPr>
          <p:cNvPr id="5" name="Footer Placeholder 4"/>
          <p:cNvSpPr>
            <a:spLocks noGrp="1"/>
          </p:cNvSpPr>
          <p:nvPr>
            <p:ph type="ftr" sz="quarter" idx="11"/>
          </p:nvPr>
        </p:nvSpPr>
        <p:spPr/>
        <p:txBody>
          <a:bodyPr/>
          <a:lstStyle/>
          <a:p>
            <a:endParaRPr lang="pl-PL" altLang="en-US"/>
          </a:p>
        </p:txBody>
      </p:sp>
      <p:sp>
        <p:nvSpPr>
          <p:cNvPr id="6" name="Slide Number Placeholder 5"/>
          <p:cNvSpPr>
            <a:spLocks noGrp="1"/>
          </p:cNvSpPr>
          <p:nvPr>
            <p:ph type="sldNum" sz="quarter" idx="12"/>
          </p:nvPr>
        </p:nvSpPr>
        <p:spPr/>
        <p:txBody>
          <a:bodyPr/>
          <a:lstStyle/>
          <a:p>
            <a:fld id="{C95D224B-98A3-4437-A283-E36E6646182E}" type="slidenum">
              <a:rPr lang="pl-PL" altLang="en-US" smtClean="0"/>
              <a:pPr/>
              <a:t>‹#›</a:t>
            </a:fld>
            <a:endParaRPr lang="pl-PL"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9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endParaRPr lang="pl-PL" altLang="en-US"/>
          </a:p>
        </p:txBody>
      </p:sp>
      <p:sp>
        <p:nvSpPr>
          <p:cNvPr id="6" name="Footer Placeholder 5"/>
          <p:cNvSpPr>
            <a:spLocks noGrp="1"/>
          </p:cNvSpPr>
          <p:nvPr>
            <p:ph type="ftr" sz="quarter" idx="11"/>
          </p:nvPr>
        </p:nvSpPr>
        <p:spPr/>
        <p:txBody>
          <a:bodyPr/>
          <a:lstStyle/>
          <a:p>
            <a:endParaRPr lang="pl-PL" altLang="en-US"/>
          </a:p>
        </p:txBody>
      </p:sp>
      <p:sp>
        <p:nvSpPr>
          <p:cNvPr id="7" name="Slide Number Placeholder 6"/>
          <p:cNvSpPr>
            <a:spLocks noGrp="1"/>
          </p:cNvSpPr>
          <p:nvPr>
            <p:ph type="sldNum" sz="quarter" idx="12"/>
          </p:nvPr>
        </p:nvSpPr>
        <p:spPr/>
        <p:txBody>
          <a:bodyPr/>
          <a:lstStyle/>
          <a:p>
            <a:fld id="{64BD9320-DBB3-4610-944A-4ED63CCF73B4}" type="slidenum">
              <a:rPr lang="pl-PL" altLang="en-US" smtClean="0"/>
              <a:pPr/>
              <a:t>‹#›</a:t>
            </a:fld>
            <a:endParaRPr lang="pl-PL" altLang="en-US"/>
          </a:p>
        </p:txBody>
      </p:sp>
    </p:spTree>
    <p:extLst>
      <p:ext uri="{BB962C8B-B14F-4D97-AF65-F5344CB8AC3E}">
        <p14:creationId xmlns:p14="http://schemas.microsoft.com/office/powerpoint/2010/main" val="227716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pl-PL"/>
              <a:t>Kliknij, aby edytować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768096" y="2967788"/>
            <a:ext cx="356616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4491990" y="2967788"/>
            <a:ext cx="356616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endParaRPr lang="pl-PL" altLang="en-US"/>
          </a:p>
        </p:txBody>
      </p:sp>
      <p:sp>
        <p:nvSpPr>
          <p:cNvPr id="8" name="Footer Placeholder 7"/>
          <p:cNvSpPr>
            <a:spLocks noGrp="1"/>
          </p:cNvSpPr>
          <p:nvPr>
            <p:ph type="ftr" sz="quarter" idx="11"/>
          </p:nvPr>
        </p:nvSpPr>
        <p:spPr/>
        <p:txBody>
          <a:bodyPr/>
          <a:lstStyle/>
          <a:p>
            <a:endParaRPr lang="pl-PL" altLang="en-US"/>
          </a:p>
        </p:txBody>
      </p:sp>
      <p:sp>
        <p:nvSpPr>
          <p:cNvPr id="9" name="Slide Number Placeholder 8"/>
          <p:cNvSpPr>
            <a:spLocks noGrp="1"/>
          </p:cNvSpPr>
          <p:nvPr>
            <p:ph type="sldNum" sz="quarter" idx="12"/>
          </p:nvPr>
        </p:nvSpPr>
        <p:spPr/>
        <p:txBody>
          <a:bodyPr/>
          <a:lstStyle/>
          <a:p>
            <a:fld id="{006D31C3-D22A-4106-957C-034FEFB1EDB7}" type="slidenum">
              <a:rPr lang="pl-PL" altLang="en-US" smtClean="0"/>
              <a:pPr/>
              <a:t>‹#›</a:t>
            </a:fld>
            <a:endParaRPr lang="pl-PL" altLang="en-US"/>
          </a:p>
        </p:txBody>
      </p:sp>
    </p:spTree>
    <p:extLst>
      <p:ext uri="{BB962C8B-B14F-4D97-AF65-F5344CB8AC3E}">
        <p14:creationId xmlns:p14="http://schemas.microsoft.com/office/powerpoint/2010/main" val="3417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endParaRPr lang="pl-PL" altLang="en-US"/>
          </a:p>
        </p:txBody>
      </p:sp>
      <p:sp>
        <p:nvSpPr>
          <p:cNvPr id="4" name="Footer Placeholder 3"/>
          <p:cNvSpPr>
            <a:spLocks noGrp="1"/>
          </p:cNvSpPr>
          <p:nvPr>
            <p:ph type="ftr" sz="quarter" idx="11"/>
          </p:nvPr>
        </p:nvSpPr>
        <p:spPr/>
        <p:txBody>
          <a:bodyPr/>
          <a:lstStyle/>
          <a:p>
            <a:endParaRPr lang="pl-PL" altLang="en-US"/>
          </a:p>
        </p:txBody>
      </p:sp>
      <p:sp>
        <p:nvSpPr>
          <p:cNvPr id="5" name="Slide Number Placeholder 4"/>
          <p:cNvSpPr>
            <a:spLocks noGrp="1"/>
          </p:cNvSpPr>
          <p:nvPr>
            <p:ph type="sldNum" sz="quarter" idx="12"/>
          </p:nvPr>
        </p:nvSpPr>
        <p:spPr/>
        <p:txBody>
          <a:bodyPr/>
          <a:lstStyle/>
          <a:p>
            <a:fld id="{132AE449-B250-46B3-B5E4-3A87C8AFE2CC}" type="slidenum">
              <a:rPr lang="pl-PL" altLang="en-US" smtClean="0"/>
              <a:pPr/>
              <a:t>‹#›</a:t>
            </a:fld>
            <a:endParaRPr lang="pl-PL" altLang="en-US"/>
          </a:p>
        </p:txBody>
      </p:sp>
    </p:spTree>
    <p:extLst>
      <p:ext uri="{BB962C8B-B14F-4D97-AF65-F5344CB8AC3E}">
        <p14:creationId xmlns:p14="http://schemas.microsoft.com/office/powerpoint/2010/main" val="241300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l-PL" altLang="en-US"/>
          </a:p>
        </p:txBody>
      </p:sp>
      <p:sp>
        <p:nvSpPr>
          <p:cNvPr id="3" name="Footer Placeholder 2"/>
          <p:cNvSpPr>
            <a:spLocks noGrp="1"/>
          </p:cNvSpPr>
          <p:nvPr>
            <p:ph type="ftr" sz="quarter" idx="11"/>
          </p:nvPr>
        </p:nvSpPr>
        <p:spPr/>
        <p:txBody>
          <a:bodyPr/>
          <a:lstStyle/>
          <a:p>
            <a:endParaRPr lang="pl-PL" altLang="en-US"/>
          </a:p>
        </p:txBody>
      </p:sp>
      <p:sp>
        <p:nvSpPr>
          <p:cNvPr id="4" name="Slide Number Placeholder 3"/>
          <p:cNvSpPr>
            <a:spLocks noGrp="1"/>
          </p:cNvSpPr>
          <p:nvPr>
            <p:ph type="sldNum" sz="quarter" idx="12"/>
          </p:nvPr>
        </p:nvSpPr>
        <p:spPr/>
        <p:txBody>
          <a:bodyPr/>
          <a:lstStyle/>
          <a:p>
            <a:fld id="{F2892DE8-194C-469A-A004-5E39C865D165}" type="slidenum">
              <a:rPr lang="pl-PL" altLang="en-US" smtClean="0"/>
              <a:pPr/>
              <a:t>‹#›</a:t>
            </a:fld>
            <a:endParaRPr lang="pl-PL" altLang="en-US"/>
          </a:p>
        </p:txBody>
      </p:sp>
    </p:spTree>
    <p:extLst>
      <p:ext uri="{BB962C8B-B14F-4D97-AF65-F5344CB8AC3E}">
        <p14:creationId xmlns:p14="http://schemas.microsoft.com/office/powerpoint/2010/main" val="88271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pl-PL"/>
              <a:t>Kliknij, aby edytować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endParaRPr lang="pl-PL" altLang="en-US"/>
          </a:p>
        </p:txBody>
      </p:sp>
      <p:sp>
        <p:nvSpPr>
          <p:cNvPr id="6" name="Footer Placeholder 5"/>
          <p:cNvSpPr>
            <a:spLocks noGrp="1"/>
          </p:cNvSpPr>
          <p:nvPr>
            <p:ph type="ftr" sz="quarter" idx="11"/>
          </p:nvPr>
        </p:nvSpPr>
        <p:spPr/>
        <p:txBody>
          <a:bodyPr/>
          <a:lstStyle/>
          <a:p>
            <a:endParaRPr lang="pl-PL" altLang="en-US"/>
          </a:p>
        </p:txBody>
      </p:sp>
      <p:sp>
        <p:nvSpPr>
          <p:cNvPr id="7" name="Slide Number Placeholder 6"/>
          <p:cNvSpPr>
            <a:spLocks noGrp="1"/>
          </p:cNvSpPr>
          <p:nvPr>
            <p:ph type="sldNum" sz="quarter" idx="12"/>
          </p:nvPr>
        </p:nvSpPr>
        <p:spPr/>
        <p:txBody>
          <a:bodyPr/>
          <a:lstStyle/>
          <a:p>
            <a:fld id="{67A0CDD3-36FE-4169-984C-0AE54E1E2066}" type="slidenum">
              <a:rPr lang="pl-PL" altLang="en-US" smtClean="0"/>
              <a:pPr/>
              <a:t>‹#›</a:t>
            </a:fld>
            <a:endParaRPr lang="pl-PL" altLang="en-US"/>
          </a:p>
        </p:txBody>
      </p:sp>
    </p:spTree>
    <p:extLst>
      <p:ext uri="{BB962C8B-B14F-4D97-AF65-F5344CB8AC3E}">
        <p14:creationId xmlns:p14="http://schemas.microsoft.com/office/powerpoint/2010/main" val="9856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endParaRPr lang="pl-PL" altLang="en-US"/>
          </a:p>
        </p:txBody>
      </p:sp>
      <p:sp>
        <p:nvSpPr>
          <p:cNvPr id="6" name="Footer Placeholder 5"/>
          <p:cNvSpPr>
            <a:spLocks noGrp="1"/>
          </p:cNvSpPr>
          <p:nvPr>
            <p:ph type="ftr" sz="quarter" idx="11"/>
          </p:nvPr>
        </p:nvSpPr>
        <p:spPr/>
        <p:txBody>
          <a:bodyPr/>
          <a:lstStyle/>
          <a:p>
            <a:endParaRPr lang="pl-PL" altLang="en-US"/>
          </a:p>
        </p:txBody>
      </p:sp>
      <p:sp>
        <p:nvSpPr>
          <p:cNvPr id="7" name="Slide Number Placeholder 6"/>
          <p:cNvSpPr>
            <a:spLocks noGrp="1"/>
          </p:cNvSpPr>
          <p:nvPr>
            <p:ph type="sldNum" sz="quarter" idx="12"/>
          </p:nvPr>
        </p:nvSpPr>
        <p:spPr/>
        <p:txBody>
          <a:bodyPr/>
          <a:lstStyle/>
          <a:p>
            <a:fld id="{416E79A8-43B4-4A3F-8B6D-F962B57C67CB}" type="slidenum">
              <a:rPr lang="pl-PL" altLang="en-US" smtClean="0"/>
              <a:pPr/>
              <a:t>‹#›</a:t>
            </a:fld>
            <a:endParaRPr lang="pl-PL"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4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pl-PL"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911F226-DCE9-4D1A-93E3-1CF14F2D6986}" type="slidenum">
              <a:rPr lang="pl-PL" altLang="en-US" smtClean="0"/>
              <a:pPr/>
              <a:t>‹#›</a:t>
            </a:fld>
            <a:endParaRPr lang="pl-PL"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403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FA9698-0057-473A-8504-E7BEDE612FBB}"/>
              </a:ext>
            </a:extLst>
          </p:cNvPr>
          <p:cNvSpPr>
            <a:spLocks noGrp="1" noChangeArrowheads="1"/>
          </p:cNvSpPr>
          <p:nvPr>
            <p:ph type="ctrTitle"/>
          </p:nvPr>
        </p:nvSpPr>
        <p:spPr/>
        <p:txBody>
          <a:bodyPr/>
          <a:lstStyle/>
          <a:p>
            <a:pPr algn="l"/>
            <a:r>
              <a:rPr lang="pl-PL" altLang="pl-PL" dirty="0"/>
              <a:t>Monitory CRT</a:t>
            </a:r>
          </a:p>
        </p:txBody>
      </p:sp>
      <p:sp>
        <p:nvSpPr>
          <p:cNvPr id="2051" name="Rectangle 3">
            <a:extLst>
              <a:ext uri="{FF2B5EF4-FFF2-40B4-BE49-F238E27FC236}">
                <a16:creationId xmlns:a16="http://schemas.microsoft.com/office/drawing/2014/main" id="{B70D1771-7D12-44D1-AFA8-F3017F82734A}"/>
              </a:ext>
            </a:extLst>
          </p:cNvPr>
          <p:cNvSpPr>
            <a:spLocks noGrp="1" noChangeArrowheads="1"/>
          </p:cNvSpPr>
          <p:nvPr>
            <p:ph type="subTitle" idx="1"/>
          </p:nvPr>
        </p:nvSpPr>
        <p:spPr/>
        <p:txBody>
          <a:bodyPr/>
          <a:lstStyle/>
          <a:p>
            <a:endParaRPr lang="pl-PL" altLang="pl-PL" dirty="0"/>
          </a:p>
        </p:txBody>
      </p:sp>
      <p:sp>
        <p:nvSpPr>
          <p:cNvPr id="4" name="Rectangle 7">
            <a:extLst>
              <a:ext uri="{FF2B5EF4-FFF2-40B4-BE49-F238E27FC236}">
                <a16:creationId xmlns:a16="http://schemas.microsoft.com/office/drawing/2014/main" id="{C24C535D-BE73-4FC0-843F-204B399B5575}"/>
              </a:ext>
            </a:extLst>
          </p:cNvPr>
          <p:cNvSpPr>
            <a:spLocks noGrp="1" noChangeArrowheads="1"/>
          </p:cNvSpPr>
          <p:nvPr>
            <p:ph type="sldNum" sz="quarter" idx="12"/>
          </p:nvPr>
        </p:nvSpPr>
        <p:spPr/>
        <p:txBody>
          <a:bodyPr/>
          <a:lstStyle/>
          <a:p>
            <a:fld id="{E305D449-2A2B-45A2-BF95-CE475ECF3403}" type="slidenum">
              <a:rPr lang="pl-PL" altLang="en-US"/>
              <a:pPr/>
              <a:t>1</a:t>
            </a:fld>
            <a:endParaRPr lang="pl-PL"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091A394A-F65E-425F-A345-635494DA22AC}"/>
              </a:ext>
            </a:extLst>
          </p:cNvPr>
          <p:cNvSpPr>
            <a:spLocks noGrp="1"/>
          </p:cNvSpPr>
          <p:nvPr>
            <p:ph type="sldNum" sz="quarter" idx="12"/>
          </p:nvPr>
        </p:nvSpPr>
        <p:spPr/>
        <p:txBody>
          <a:bodyPr/>
          <a:lstStyle/>
          <a:p>
            <a:fld id="{F2892DE8-194C-469A-A004-5E39C865D165}" type="slidenum">
              <a:rPr lang="pl-PL" altLang="en-US" smtClean="0"/>
              <a:pPr/>
              <a:t>10</a:t>
            </a:fld>
            <a:endParaRPr lang="pl-PL" altLang="en-US"/>
          </a:p>
        </p:txBody>
      </p:sp>
      <p:pic>
        <p:nvPicPr>
          <p:cNvPr id="4" name="Obraz 3">
            <a:extLst>
              <a:ext uri="{FF2B5EF4-FFF2-40B4-BE49-F238E27FC236}">
                <a16:creationId xmlns:a16="http://schemas.microsoft.com/office/drawing/2014/main" id="{B20C890D-B9A6-486D-9CE9-D259D193E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785812"/>
            <a:ext cx="7048500" cy="5286375"/>
          </a:xfrm>
          <a:prstGeom prst="rect">
            <a:avLst/>
          </a:prstGeom>
        </p:spPr>
      </p:pic>
    </p:spTree>
    <p:extLst>
      <p:ext uri="{BB962C8B-B14F-4D97-AF65-F5344CB8AC3E}">
        <p14:creationId xmlns:p14="http://schemas.microsoft.com/office/powerpoint/2010/main" val="152927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85C32D5D-DB8D-4FED-9089-C7EB8DA2DF45}"/>
              </a:ext>
            </a:extLst>
          </p:cNvPr>
          <p:cNvSpPr>
            <a:spLocks noGrp="1"/>
          </p:cNvSpPr>
          <p:nvPr>
            <p:ph type="sldNum" sz="quarter" idx="12"/>
          </p:nvPr>
        </p:nvSpPr>
        <p:spPr/>
        <p:txBody>
          <a:bodyPr/>
          <a:lstStyle/>
          <a:p>
            <a:fld id="{59052487-872F-4E04-956B-3464F7FDA92E}" type="slidenum">
              <a:rPr lang="pl-PL" altLang="en-US"/>
              <a:pPr/>
              <a:t>11</a:t>
            </a:fld>
            <a:endParaRPr lang="pl-PL" altLang="en-US"/>
          </a:p>
        </p:txBody>
      </p:sp>
      <p:sp>
        <p:nvSpPr>
          <p:cNvPr id="28676" name="Rectangle 4">
            <a:extLst>
              <a:ext uri="{FF2B5EF4-FFF2-40B4-BE49-F238E27FC236}">
                <a16:creationId xmlns:a16="http://schemas.microsoft.com/office/drawing/2014/main" id="{8C9CBDD4-253C-4A76-B5D8-EA63FDF98B14}"/>
              </a:ext>
            </a:extLst>
          </p:cNvPr>
          <p:cNvSpPr>
            <a:spLocks noChangeArrowheads="1"/>
          </p:cNvSpPr>
          <p:nvPr/>
        </p:nvSpPr>
        <p:spPr bwMode="auto">
          <a:xfrm>
            <a:off x="900113" y="620713"/>
            <a:ext cx="6335712"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Kolory</a:t>
            </a:r>
          </a:p>
          <a:p>
            <a:endParaRPr lang="pl-PL" altLang="pl-PL" sz="2800" b="1">
              <a:solidFill>
                <a:srgbClr val="0A1B9A"/>
              </a:solidFill>
            </a:endParaRPr>
          </a:p>
          <a:p>
            <a:r>
              <a:rPr lang="pl-PL" altLang="pl-PL" sz="2400"/>
              <a:t>Kolory w jakich obraz wyświetlany jest na</a:t>
            </a:r>
          </a:p>
          <a:p>
            <a:r>
              <a:rPr lang="pl-PL" altLang="pl-PL" sz="2400"/>
              <a:t>ekranie monitora podawane są w bitach:</a:t>
            </a:r>
          </a:p>
          <a:p>
            <a:r>
              <a:rPr lang="pl-PL" altLang="pl-PL" sz="2400"/>
              <a:t>● 8 - bitów = maks.256 kolorów</a:t>
            </a:r>
          </a:p>
          <a:p>
            <a:r>
              <a:rPr lang="pl-PL" altLang="pl-PL" sz="2400"/>
              <a:t>(minimum dla multimediów)</a:t>
            </a:r>
          </a:p>
          <a:p>
            <a:r>
              <a:rPr lang="pl-PL" altLang="pl-PL" sz="2400"/>
              <a:t>● 16 - bitów = maks. 65 536 kolorów</a:t>
            </a:r>
          </a:p>
          <a:p>
            <a:r>
              <a:rPr lang="pl-PL" altLang="pl-PL" sz="2400"/>
              <a:t>(HighColor, jakość wideo)</a:t>
            </a:r>
          </a:p>
          <a:p>
            <a:r>
              <a:rPr lang="pl-PL" altLang="pl-PL" sz="2400"/>
              <a:t>● 24 - bity = maks. 16 777 216 mln kolorów</a:t>
            </a:r>
          </a:p>
          <a:p>
            <a:r>
              <a:rPr lang="pl-PL" altLang="pl-PL" sz="2400"/>
              <a:t>(TrueColor, jakość fotograficzna)</a:t>
            </a:r>
          </a:p>
          <a:p>
            <a:r>
              <a:rPr lang="pl-PL" altLang="pl-PL" sz="2400"/>
              <a:t>● 32 - bity = maks. 16 777 216 mln kolorów</a:t>
            </a:r>
          </a:p>
          <a:p>
            <a:r>
              <a:rPr lang="pl-PL" altLang="pl-PL" sz="2400"/>
              <a:t>(TrueColor, szybszy dostęp do pamięci)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35BC5047-0447-4C44-BB55-9AAC7185C2AD}"/>
              </a:ext>
            </a:extLst>
          </p:cNvPr>
          <p:cNvSpPr>
            <a:spLocks noGrp="1"/>
          </p:cNvSpPr>
          <p:nvPr>
            <p:ph type="sldNum" sz="quarter" idx="12"/>
          </p:nvPr>
        </p:nvSpPr>
        <p:spPr/>
        <p:txBody>
          <a:bodyPr/>
          <a:lstStyle/>
          <a:p>
            <a:fld id="{15A1437B-2E80-4468-9419-3494AAD57A7D}" type="slidenum">
              <a:rPr lang="pl-PL" altLang="en-US"/>
              <a:pPr/>
              <a:t>12</a:t>
            </a:fld>
            <a:endParaRPr lang="pl-PL" altLang="en-US"/>
          </a:p>
        </p:txBody>
      </p:sp>
      <p:pic>
        <p:nvPicPr>
          <p:cNvPr id="26628" name="Picture 4">
            <a:extLst>
              <a:ext uri="{FF2B5EF4-FFF2-40B4-BE49-F238E27FC236}">
                <a16:creationId xmlns:a16="http://schemas.microsoft.com/office/drawing/2014/main" id="{F62F0A65-6083-4FC9-92ED-434D2D62A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42888"/>
            <a:ext cx="9547225" cy="73850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E2D1214-433F-4FE8-B7E9-DA0409AE8F2C}"/>
              </a:ext>
            </a:extLst>
          </p:cNvPr>
          <p:cNvSpPr>
            <a:spLocks noGrp="1"/>
          </p:cNvSpPr>
          <p:nvPr>
            <p:ph type="sldNum" sz="quarter" idx="12"/>
          </p:nvPr>
        </p:nvSpPr>
        <p:spPr/>
        <p:txBody>
          <a:bodyPr/>
          <a:lstStyle/>
          <a:p>
            <a:fld id="{9A41EA4A-F5EC-49D8-B774-139FF3A078B9}" type="slidenum">
              <a:rPr lang="pl-PL" altLang="en-US"/>
              <a:pPr/>
              <a:t>13</a:t>
            </a:fld>
            <a:endParaRPr lang="pl-PL" altLang="en-US"/>
          </a:p>
        </p:txBody>
      </p:sp>
      <p:sp>
        <p:nvSpPr>
          <p:cNvPr id="30724" name="Rectangle 4">
            <a:extLst>
              <a:ext uri="{FF2B5EF4-FFF2-40B4-BE49-F238E27FC236}">
                <a16:creationId xmlns:a16="http://schemas.microsoft.com/office/drawing/2014/main" id="{6E508FF0-2A9C-4DB2-86DF-8FB927D56857}"/>
              </a:ext>
            </a:extLst>
          </p:cNvPr>
          <p:cNvSpPr>
            <a:spLocks noChangeArrowheads="1"/>
          </p:cNvSpPr>
          <p:nvPr/>
        </p:nvSpPr>
        <p:spPr bwMode="auto">
          <a:xfrm>
            <a:off x="827088" y="333375"/>
            <a:ext cx="6696075"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Plamka</a:t>
            </a:r>
          </a:p>
          <a:p>
            <a:r>
              <a:rPr lang="pl-PL" altLang="pl-PL" sz="2400">
                <a:solidFill>
                  <a:srgbClr val="0A1B9A"/>
                </a:solidFill>
              </a:rPr>
              <a:t>●</a:t>
            </a:r>
            <a:r>
              <a:rPr lang="pl-PL" altLang="pl-PL" sz="2400"/>
              <a:t> jej wielkość decyduje o rozmiarach</a:t>
            </a:r>
          </a:p>
          <a:p>
            <a:r>
              <a:rPr lang="pl-PL" altLang="pl-PL" sz="2400"/>
              <a:t>najmniejszych detali jakie monitor jest w stanie</a:t>
            </a:r>
          </a:p>
          <a:p>
            <a:r>
              <a:rPr lang="pl-PL" altLang="pl-PL" sz="2400"/>
              <a:t>wyświetlić</a:t>
            </a:r>
          </a:p>
          <a:p>
            <a:r>
              <a:rPr lang="pl-PL" altLang="pl-PL" sz="2400">
                <a:solidFill>
                  <a:srgbClr val="0A1B9A"/>
                </a:solidFill>
              </a:rPr>
              <a:t>●</a:t>
            </a:r>
            <a:r>
              <a:rPr lang="pl-PL" altLang="pl-PL" sz="2400"/>
              <a:t> im mniejsza plamka tym tym dokładniejszy</a:t>
            </a:r>
          </a:p>
          <a:p>
            <a:r>
              <a:rPr lang="pl-PL" altLang="pl-PL" sz="2400"/>
              <a:t>obraz</a:t>
            </a:r>
          </a:p>
          <a:p>
            <a:r>
              <a:rPr lang="pl-PL" altLang="pl-PL" sz="2400">
                <a:solidFill>
                  <a:srgbClr val="0A1B9A"/>
                </a:solidFill>
              </a:rPr>
              <a:t>●</a:t>
            </a:r>
            <a:r>
              <a:rPr lang="pl-PL" altLang="pl-PL" sz="2400"/>
              <a:t> średnia wielkość plamki rośnie wraz z</a:t>
            </a:r>
          </a:p>
          <a:p>
            <a:r>
              <a:rPr lang="pl-PL" altLang="pl-PL" sz="2400"/>
              <a:t>przekątną ekranu ( 0,28 mm - 21 calowe;</a:t>
            </a:r>
          </a:p>
          <a:p>
            <a:r>
              <a:rPr lang="pl-PL" altLang="pl-PL" sz="2400"/>
              <a:t>0,25 mm - 15 calowe)</a:t>
            </a:r>
          </a:p>
          <a:p>
            <a:r>
              <a:rPr lang="pl-PL" altLang="pl-PL" sz="2400"/>
              <a:t> </a:t>
            </a:r>
            <a:r>
              <a:rPr lang="pl-PL" altLang="pl-PL" sz="2400" b="1"/>
              <a:t>Uwaga </a:t>
            </a:r>
            <a:r>
              <a:rPr lang="pl-PL" altLang="pl-PL" sz="2400"/>
              <a:t>określenie wielkość plamki jest nieco</a:t>
            </a:r>
          </a:p>
          <a:p>
            <a:r>
              <a:rPr lang="pl-PL" altLang="pl-PL" sz="2400"/>
              <a:t>myląca gdyż tak naprawdę chodzi nie jej</a:t>
            </a:r>
          </a:p>
          <a:p>
            <a:r>
              <a:rPr lang="pl-PL" altLang="pl-PL" sz="2400"/>
              <a:t>wielkość, a odległości między plamkami</a:t>
            </a:r>
          </a:p>
          <a:p>
            <a:r>
              <a:rPr lang="pl-PL" altLang="pl-PL" sz="2400"/>
              <a:t>luminescencyjnymi tego samego koloru</a:t>
            </a:r>
          </a:p>
        </p:txBody>
      </p:sp>
      <p:sp>
        <p:nvSpPr>
          <p:cNvPr id="30725" name="Rectangle 5">
            <a:extLst>
              <a:ext uri="{FF2B5EF4-FFF2-40B4-BE49-F238E27FC236}">
                <a16:creationId xmlns:a16="http://schemas.microsoft.com/office/drawing/2014/main" id="{3E01FBE7-D424-4421-9CCA-54286793A341}"/>
              </a:ext>
            </a:extLst>
          </p:cNvPr>
          <p:cNvSpPr>
            <a:spLocks noChangeArrowheads="1"/>
          </p:cNvSpPr>
          <p:nvPr/>
        </p:nvSpPr>
        <p:spPr bwMode="auto">
          <a:xfrm>
            <a:off x="1476375" y="5229225"/>
            <a:ext cx="66246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a:t>Czas reakcji piksela</a:t>
            </a:r>
          </a:p>
          <a:p>
            <a:r>
              <a:rPr lang="pl-PL" altLang="pl-PL"/>
              <a:t>Liczony jest w tysięcznych częściach sekundy (milisekundach). Im niższy tym lepiej dla jakości obrazu, gdyż przy zbyt wysokim czasie reakcji może występować smużenie obrazu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a:extLst>
              <a:ext uri="{FF2B5EF4-FFF2-40B4-BE49-F238E27FC236}">
                <a16:creationId xmlns:a16="http://schemas.microsoft.com/office/drawing/2014/main" id="{DB4C4DBD-E88F-4526-9273-088C4F4183A8}"/>
              </a:ext>
            </a:extLst>
          </p:cNvPr>
          <p:cNvSpPr>
            <a:spLocks noGrp="1"/>
          </p:cNvSpPr>
          <p:nvPr>
            <p:ph type="sldNum" sz="quarter" idx="12"/>
          </p:nvPr>
        </p:nvSpPr>
        <p:spPr/>
        <p:txBody>
          <a:bodyPr/>
          <a:lstStyle/>
          <a:p>
            <a:fld id="{A56B16BC-8E2B-42F7-B1B9-03F24D7FF389}" type="slidenum">
              <a:rPr lang="pl-PL" altLang="en-US"/>
              <a:pPr/>
              <a:t>14</a:t>
            </a:fld>
            <a:endParaRPr lang="pl-PL" altLang="en-US"/>
          </a:p>
        </p:txBody>
      </p:sp>
      <p:sp>
        <p:nvSpPr>
          <p:cNvPr id="32772" name="Rectangle 4">
            <a:extLst>
              <a:ext uri="{FF2B5EF4-FFF2-40B4-BE49-F238E27FC236}">
                <a16:creationId xmlns:a16="http://schemas.microsoft.com/office/drawing/2014/main" id="{56F0E877-964B-4CEE-9FC4-01094B509719}"/>
              </a:ext>
            </a:extLst>
          </p:cNvPr>
          <p:cNvSpPr>
            <a:spLocks noChangeArrowheads="1"/>
          </p:cNvSpPr>
          <p:nvPr/>
        </p:nvSpPr>
        <p:spPr bwMode="auto">
          <a:xfrm>
            <a:off x="611188" y="476250"/>
            <a:ext cx="45720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3200" b="1">
                <a:solidFill>
                  <a:srgbClr val="0A1B9A"/>
                </a:solidFill>
              </a:rPr>
              <a:t>Plamka</a:t>
            </a:r>
          </a:p>
          <a:p>
            <a:r>
              <a:rPr lang="pl-PL" altLang="pl-PL" sz="2400"/>
              <a:t>● Dla maski plamkowej (perforowanej)</a:t>
            </a:r>
          </a:p>
          <a:p>
            <a:r>
              <a:rPr lang="pl-PL" altLang="pl-PL" sz="2400"/>
              <a:t>jest to ukośna odległość pomiędzy</a:t>
            </a:r>
          </a:p>
          <a:p>
            <a:r>
              <a:rPr lang="pl-PL" altLang="pl-PL" sz="2400"/>
              <a:t>dwoma punktami luminoforu (pikselami ) tego</a:t>
            </a:r>
          </a:p>
          <a:p>
            <a:r>
              <a:rPr lang="pl-PL" altLang="pl-PL" sz="2400"/>
              <a:t>samego koloru i jest wyrażana w [mm]</a:t>
            </a:r>
          </a:p>
          <a:p>
            <a:r>
              <a:rPr lang="pl-PL" altLang="pl-PL" sz="2400"/>
              <a:t>● Dla maski szczelinowej jest to</a:t>
            </a:r>
          </a:p>
          <a:p>
            <a:r>
              <a:rPr lang="pl-PL" altLang="pl-PL" sz="2400"/>
              <a:t>odległość pomiędzy dwoma</a:t>
            </a:r>
          </a:p>
          <a:p>
            <a:r>
              <a:rPr lang="pl-PL" altLang="pl-PL" sz="2400"/>
              <a:t>paskami luminoforu,</a:t>
            </a:r>
          </a:p>
          <a:p>
            <a:r>
              <a:rPr lang="pl-PL" altLang="pl-PL" sz="2400"/>
              <a:t>wyrażana w [mm]</a:t>
            </a:r>
          </a:p>
        </p:txBody>
      </p:sp>
      <p:pic>
        <p:nvPicPr>
          <p:cNvPr id="32773" name="Picture 5">
            <a:extLst>
              <a:ext uri="{FF2B5EF4-FFF2-40B4-BE49-F238E27FC236}">
                <a16:creationId xmlns:a16="http://schemas.microsoft.com/office/drawing/2014/main" id="{6C259555-DAA0-4897-895E-BC4D53C7E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08050"/>
            <a:ext cx="25304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a:extLst>
              <a:ext uri="{FF2B5EF4-FFF2-40B4-BE49-F238E27FC236}">
                <a16:creationId xmlns:a16="http://schemas.microsoft.com/office/drawing/2014/main" id="{276E8B8B-1E5F-465F-BE6D-6F49D540A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500438"/>
            <a:ext cx="2530475"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9057F9F-FDC6-4F3A-AA57-7B11ED069FD8}"/>
              </a:ext>
            </a:extLst>
          </p:cNvPr>
          <p:cNvSpPr>
            <a:spLocks noGrp="1"/>
          </p:cNvSpPr>
          <p:nvPr>
            <p:ph type="sldNum" sz="quarter" idx="12"/>
          </p:nvPr>
        </p:nvSpPr>
        <p:spPr/>
        <p:txBody>
          <a:bodyPr/>
          <a:lstStyle/>
          <a:p>
            <a:fld id="{40A80C7D-E69C-43FC-9DF2-0DE326CF8E82}" type="slidenum">
              <a:rPr lang="pl-PL" altLang="en-US"/>
              <a:pPr/>
              <a:t>15</a:t>
            </a:fld>
            <a:endParaRPr lang="pl-PL" altLang="en-US"/>
          </a:p>
        </p:txBody>
      </p:sp>
      <p:sp>
        <p:nvSpPr>
          <p:cNvPr id="65540" name="Rectangle 4">
            <a:extLst>
              <a:ext uri="{FF2B5EF4-FFF2-40B4-BE49-F238E27FC236}">
                <a16:creationId xmlns:a16="http://schemas.microsoft.com/office/drawing/2014/main" id="{BE304C04-7832-4EE0-9B1C-484B35960F01}"/>
              </a:ext>
            </a:extLst>
          </p:cNvPr>
          <p:cNvSpPr>
            <a:spLocks noChangeArrowheads="1"/>
          </p:cNvSpPr>
          <p:nvPr/>
        </p:nvSpPr>
        <p:spPr bwMode="auto">
          <a:xfrm>
            <a:off x="323850" y="1014413"/>
            <a:ext cx="7272338"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l-PL" altLang="pl-PL" sz="2800">
                <a:solidFill>
                  <a:srgbClr val="0A1B9A"/>
                </a:solidFill>
              </a:rPr>
              <a:t>Rozdzielczość </a:t>
            </a:r>
            <a:r>
              <a:rPr lang="pl-PL" altLang="pl-PL"/>
              <a:t>- jest to ilość piksli w pionie i w poziomie. Im wyższa rozdzielczość tym obraz jest ostrzejszy i większy jest to jednak uwarunkowane również możliwościami zainstalowanej w komputerze karty graficznej (jej pamięć i szybkość) która bezpośrednio decyduje o jakości wyświetlanego obrazu.</a:t>
            </a:r>
            <a:br>
              <a:rPr lang="pl-PL" altLang="pl-PL"/>
            </a:br>
            <a:r>
              <a:rPr lang="pl-PL" altLang="pl-PL"/>
              <a:t>VGA 640 x 480,SVGA 800 x 600, 1024 x 764, 1280 x 1024, 1600 x 1200, 1920 x 1614...</a:t>
            </a:r>
            <a:br>
              <a:rPr lang="pl-PL" altLang="pl-PL"/>
            </a:br>
            <a:endParaRPr lang="pl-PL" altLang="pl-PL"/>
          </a:p>
        </p:txBody>
      </p:sp>
      <p:sp>
        <p:nvSpPr>
          <p:cNvPr id="65541" name="Rectangle 5">
            <a:extLst>
              <a:ext uri="{FF2B5EF4-FFF2-40B4-BE49-F238E27FC236}">
                <a16:creationId xmlns:a16="http://schemas.microsoft.com/office/drawing/2014/main" id="{C47105D2-F984-4777-A776-32C83884B32F}"/>
              </a:ext>
            </a:extLst>
          </p:cNvPr>
          <p:cNvSpPr>
            <a:spLocks noChangeArrowheads="1"/>
          </p:cNvSpPr>
          <p:nvPr/>
        </p:nvSpPr>
        <p:spPr bwMode="auto">
          <a:xfrm>
            <a:off x="395288" y="3060700"/>
            <a:ext cx="8326437"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l-PL" altLang="pl-PL" sz="2800">
                <a:solidFill>
                  <a:srgbClr val="0A1B9A"/>
                </a:solidFill>
              </a:rPr>
              <a:t>Częstotliwość odświeżania</a:t>
            </a:r>
            <a:r>
              <a:rPr lang="pl-PL" altLang="pl-PL"/>
              <a:t> - im wyższa tym lepsza, co objawia się mniejszym mruganiem obrazu, rozsądny poziom to 75 Hz lub 85 Hz (norma VESA "flicker free"). Przy tej samej karcie graficznej częstotliwość odświeżania jest wprost proporcjonalna do rozdzielczości, czyli im większa rozdzielczość tym mniejsza częstotliwość odświeżania dlatego dopasowanie odpowiedniej karty graficznej do możliwości monitora jest bardzo ważne.</a:t>
            </a:r>
            <a:br>
              <a:rPr lang="pl-PL" altLang="pl-PL"/>
            </a:br>
            <a:r>
              <a:rPr lang="pl-PL" altLang="pl-PL" sz="2800">
                <a:solidFill>
                  <a:srgbClr val="0A1B9A"/>
                </a:solidFill>
              </a:rPr>
              <a:t>Pasmo</a:t>
            </a:r>
            <a:r>
              <a:rPr lang="pl-PL" altLang="pl-PL"/>
              <a:t> - zwykle 110 ~ 200 MHz, im większe tym lepiej. Maksymalna częstotliwość sygnału wejściowego akceptowaną przez monitor, równa iloczynowi częstotliwości odchylenia poziomego, maksymalnej rozdzielczości w poziomie oraz częstotliwości odświeżania ekranu.</a:t>
            </a:r>
            <a:br>
              <a:rPr lang="pl-PL" altLang="pl-PL"/>
            </a:br>
            <a:endParaRPr lang="pl-PL" alt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353945B3-5F85-4F9F-8BBE-B5DD9B6B079C}"/>
              </a:ext>
            </a:extLst>
          </p:cNvPr>
          <p:cNvSpPr>
            <a:spLocks noGrp="1" noChangeArrowheads="1"/>
          </p:cNvSpPr>
          <p:nvPr>
            <p:ph type="title"/>
          </p:nvPr>
        </p:nvSpPr>
        <p:spPr/>
        <p:txBody>
          <a:bodyPr/>
          <a:lstStyle/>
          <a:p>
            <a:r>
              <a:rPr lang="pl-PL" altLang="pl-PL"/>
              <a:t>Jak liczymy przekątną ekranu?</a:t>
            </a:r>
          </a:p>
        </p:txBody>
      </p:sp>
      <p:sp>
        <p:nvSpPr>
          <p:cNvPr id="60421" name="Rectangle 5">
            <a:extLst>
              <a:ext uri="{FF2B5EF4-FFF2-40B4-BE49-F238E27FC236}">
                <a16:creationId xmlns:a16="http://schemas.microsoft.com/office/drawing/2014/main" id="{E4AD4460-CDEF-49A6-9A47-76E0F59F5855}"/>
              </a:ext>
            </a:extLst>
          </p:cNvPr>
          <p:cNvSpPr>
            <a:spLocks noGrp="1" noChangeArrowheads="1"/>
          </p:cNvSpPr>
          <p:nvPr>
            <p:ph idx="1"/>
          </p:nvPr>
        </p:nvSpPr>
        <p:spPr/>
        <p:txBody>
          <a:bodyPr/>
          <a:lstStyle/>
          <a:p>
            <a:r>
              <a:rPr lang="pl-PL" altLang="pl-PL"/>
              <a:t>Przekątna ekranu -rozmiar ekranu wyrażony w calach (1 cal = 2,54 cm)</a:t>
            </a:r>
          </a:p>
          <a:p>
            <a:pPr>
              <a:buFont typeface="Wingdings" panose="05000000000000000000" pitchFamily="2" charset="2"/>
              <a:buNone/>
            </a:pPr>
            <a:endParaRPr lang="pl-PL" altLang="pl-PL"/>
          </a:p>
        </p:txBody>
      </p:sp>
      <p:sp>
        <p:nvSpPr>
          <p:cNvPr id="5" name="Symbol zastępczy numeru slajdu 5">
            <a:extLst>
              <a:ext uri="{FF2B5EF4-FFF2-40B4-BE49-F238E27FC236}">
                <a16:creationId xmlns:a16="http://schemas.microsoft.com/office/drawing/2014/main" id="{C6FE4566-17A6-447F-BE17-1D27B43A47B5}"/>
              </a:ext>
            </a:extLst>
          </p:cNvPr>
          <p:cNvSpPr>
            <a:spLocks noGrp="1"/>
          </p:cNvSpPr>
          <p:nvPr>
            <p:ph type="sldNum" sz="quarter" idx="12"/>
          </p:nvPr>
        </p:nvSpPr>
        <p:spPr/>
        <p:txBody>
          <a:bodyPr/>
          <a:lstStyle/>
          <a:p>
            <a:fld id="{16C9E330-6F1C-435E-9DA6-8B7887C5FF4F}" type="slidenum">
              <a:rPr lang="pl-PL" altLang="en-US"/>
              <a:pPr/>
              <a:t>16</a:t>
            </a:fld>
            <a:endParaRPr lang="pl-PL" altLang="en-US"/>
          </a:p>
        </p:txBody>
      </p:sp>
      <p:pic>
        <p:nvPicPr>
          <p:cNvPr id="60422" name="Picture 6">
            <a:extLst>
              <a:ext uri="{FF2B5EF4-FFF2-40B4-BE49-F238E27FC236}">
                <a16:creationId xmlns:a16="http://schemas.microsoft.com/office/drawing/2014/main" id="{FEF3A648-7B46-4187-BAB4-35757C875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924175"/>
            <a:ext cx="898842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FAAA2D-08E8-4F04-944F-F86CDF127265}"/>
              </a:ext>
            </a:extLst>
          </p:cNvPr>
          <p:cNvSpPr>
            <a:spLocks noGrp="1"/>
          </p:cNvSpPr>
          <p:nvPr>
            <p:ph type="title"/>
          </p:nvPr>
        </p:nvSpPr>
        <p:spPr/>
        <p:txBody>
          <a:bodyPr/>
          <a:lstStyle/>
          <a:p>
            <a:endParaRPr lang="pl-PL"/>
          </a:p>
        </p:txBody>
      </p:sp>
      <p:pic>
        <p:nvPicPr>
          <p:cNvPr id="6" name="Symbol zastępczy zawartości 5">
            <a:extLst>
              <a:ext uri="{FF2B5EF4-FFF2-40B4-BE49-F238E27FC236}">
                <a16:creationId xmlns:a16="http://schemas.microsoft.com/office/drawing/2014/main" id="{69124596-9A37-4447-B44C-1CEA86C5B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850" y="536471"/>
            <a:ext cx="7042150" cy="5772255"/>
          </a:xfrm>
        </p:spPr>
      </p:pic>
      <p:sp>
        <p:nvSpPr>
          <p:cNvPr id="4" name="Symbol zastępczy numeru slajdu 3">
            <a:extLst>
              <a:ext uri="{FF2B5EF4-FFF2-40B4-BE49-F238E27FC236}">
                <a16:creationId xmlns:a16="http://schemas.microsoft.com/office/drawing/2014/main" id="{E3800A38-70D5-4DE7-9B94-C6EFFB992C33}"/>
              </a:ext>
            </a:extLst>
          </p:cNvPr>
          <p:cNvSpPr>
            <a:spLocks noGrp="1"/>
          </p:cNvSpPr>
          <p:nvPr>
            <p:ph type="sldNum" sz="quarter" idx="12"/>
          </p:nvPr>
        </p:nvSpPr>
        <p:spPr/>
        <p:txBody>
          <a:bodyPr/>
          <a:lstStyle/>
          <a:p>
            <a:fld id="{759BDAA7-2DF4-4D7A-98D2-D4DDCEAE6F72}" type="slidenum">
              <a:rPr lang="pl-PL" altLang="en-US" smtClean="0"/>
              <a:pPr/>
              <a:t>2</a:t>
            </a:fld>
            <a:endParaRPr lang="pl-PL" altLang="en-US"/>
          </a:p>
        </p:txBody>
      </p:sp>
    </p:spTree>
    <p:extLst>
      <p:ext uri="{BB962C8B-B14F-4D97-AF65-F5344CB8AC3E}">
        <p14:creationId xmlns:p14="http://schemas.microsoft.com/office/powerpoint/2010/main" val="62410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3">
            <a:extLst>
              <a:ext uri="{FF2B5EF4-FFF2-40B4-BE49-F238E27FC236}">
                <a16:creationId xmlns:a16="http://schemas.microsoft.com/office/drawing/2014/main" id="{CD841AB1-4D39-4493-A4D7-13034A5DE843}"/>
              </a:ext>
            </a:extLst>
          </p:cNvPr>
          <p:cNvSpPr>
            <a:spLocks noGrp="1"/>
          </p:cNvSpPr>
          <p:nvPr>
            <p:ph type="sldNum" sz="quarter" idx="12"/>
          </p:nvPr>
        </p:nvSpPr>
        <p:spPr/>
        <p:txBody>
          <a:bodyPr/>
          <a:lstStyle/>
          <a:p>
            <a:fld id="{7187DE5C-2BEA-40AC-A765-43918EC9EDF2}" type="slidenum">
              <a:rPr lang="pl-PL" altLang="en-US"/>
              <a:pPr/>
              <a:t>3</a:t>
            </a:fld>
            <a:endParaRPr lang="pl-PL" altLang="en-US"/>
          </a:p>
        </p:txBody>
      </p:sp>
      <p:pic>
        <p:nvPicPr>
          <p:cNvPr id="13319" name="Picture 7">
            <a:extLst>
              <a:ext uri="{FF2B5EF4-FFF2-40B4-BE49-F238E27FC236}">
                <a16:creationId xmlns:a16="http://schemas.microsoft.com/office/drawing/2014/main" id="{47D6F108-516E-4070-965B-7308F6912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773238"/>
            <a:ext cx="361791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a:extLst>
              <a:ext uri="{FF2B5EF4-FFF2-40B4-BE49-F238E27FC236}">
                <a16:creationId xmlns:a16="http://schemas.microsoft.com/office/drawing/2014/main" id="{4DEDDD39-2B97-4239-9477-505A3E3A2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00213"/>
            <a:ext cx="518477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Text Box 9">
            <a:extLst>
              <a:ext uri="{FF2B5EF4-FFF2-40B4-BE49-F238E27FC236}">
                <a16:creationId xmlns:a16="http://schemas.microsoft.com/office/drawing/2014/main" id="{1A651B47-A519-4502-AAAD-0B24D56320E6}"/>
              </a:ext>
            </a:extLst>
          </p:cNvPr>
          <p:cNvSpPr txBox="1">
            <a:spLocks noChangeArrowheads="1"/>
          </p:cNvSpPr>
          <p:nvPr/>
        </p:nvSpPr>
        <p:spPr bwMode="auto">
          <a:xfrm>
            <a:off x="971550" y="549275"/>
            <a:ext cx="6913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altLang="pl-PL" sz="4000" b="1">
                <a:solidFill>
                  <a:srgbClr val="0A1B9A"/>
                </a:solidFill>
              </a:rPr>
              <a:t>Budowa CRT</a:t>
            </a:r>
            <a:r>
              <a:rPr lang="pl-PL" altLang="pl-PL" sz="40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2DF64846-9F54-4AD5-BD38-F3E51687B950}"/>
              </a:ext>
            </a:extLst>
          </p:cNvPr>
          <p:cNvSpPr>
            <a:spLocks noGrp="1"/>
          </p:cNvSpPr>
          <p:nvPr>
            <p:ph type="sldNum" sz="quarter" idx="12"/>
          </p:nvPr>
        </p:nvSpPr>
        <p:spPr/>
        <p:txBody>
          <a:bodyPr/>
          <a:lstStyle/>
          <a:p>
            <a:fld id="{517FA167-6E91-4627-9F00-0E67840D50D1}" type="slidenum">
              <a:rPr lang="pl-PL" altLang="en-US"/>
              <a:pPr/>
              <a:t>4</a:t>
            </a:fld>
            <a:endParaRPr lang="pl-PL" altLang="en-US"/>
          </a:p>
        </p:txBody>
      </p:sp>
      <p:sp>
        <p:nvSpPr>
          <p:cNvPr id="16388" name="Rectangle 4">
            <a:extLst>
              <a:ext uri="{FF2B5EF4-FFF2-40B4-BE49-F238E27FC236}">
                <a16:creationId xmlns:a16="http://schemas.microsoft.com/office/drawing/2014/main" id="{A61A9DFD-D3D9-4222-984E-D74045E6C4ED}"/>
              </a:ext>
            </a:extLst>
          </p:cNvPr>
          <p:cNvSpPr>
            <a:spLocks noChangeArrowheads="1"/>
          </p:cNvSpPr>
          <p:nvPr/>
        </p:nvSpPr>
        <p:spPr bwMode="auto">
          <a:xfrm>
            <a:off x="468313" y="404813"/>
            <a:ext cx="7775575"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3600" b="1">
                <a:solidFill>
                  <a:srgbClr val="0A1B9A"/>
                </a:solidFill>
              </a:rPr>
              <a:t>Zasada działania monitora CRT</a:t>
            </a:r>
          </a:p>
          <a:p>
            <a:endParaRPr lang="pl-PL" altLang="pl-PL" sz="3600" b="1">
              <a:solidFill>
                <a:srgbClr val="0A1B9A"/>
              </a:solidFill>
            </a:endParaRPr>
          </a:p>
          <a:p>
            <a:r>
              <a:rPr lang="pl-PL" altLang="pl-PL" sz="2800"/>
              <a:t>● zawiera lampę katodową</a:t>
            </a:r>
          </a:p>
          <a:p>
            <a:r>
              <a:rPr lang="pl-PL" altLang="pl-PL" sz="2800"/>
              <a:t>● część przednia lampy katodowej od</a:t>
            </a:r>
          </a:p>
          <a:p>
            <a:r>
              <a:rPr lang="pl-PL" altLang="pl-PL" sz="2800"/>
              <a:t>wewnątrz pokryta jest luminoforem</a:t>
            </a:r>
          </a:p>
          <a:p>
            <a:r>
              <a:rPr lang="pl-PL" altLang="pl-PL" sz="2800"/>
              <a:t>● W przeciwległej do ekranu wąskiej rurze</a:t>
            </a:r>
          </a:p>
          <a:p>
            <a:r>
              <a:rPr lang="pl-PL" altLang="pl-PL" sz="2800"/>
              <a:t>lampy znajduje się katoda- źródło elektronów, które po wyjściu z niej są przyśpieszane przez napięcie 10 - 25 kV</a:t>
            </a:r>
          </a:p>
          <a:p>
            <a:r>
              <a:rPr lang="pl-PL" altLang="pl-PL" sz="2800"/>
              <a:t>● Wiązka elektronów jest kontrolowana przez</a:t>
            </a:r>
          </a:p>
          <a:p>
            <a:r>
              <a:rPr lang="pl-PL" altLang="pl-PL" sz="2800"/>
              <a:t>sygnały pochodzące z układów</a:t>
            </a:r>
          </a:p>
          <a:p>
            <a:r>
              <a:rPr lang="pl-PL" altLang="pl-PL" sz="2800"/>
              <a:t>przetwarzania danych komputera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0B70A697-0932-42BC-8D89-D30009E3DA2C}"/>
              </a:ext>
            </a:extLst>
          </p:cNvPr>
          <p:cNvSpPr>
            <a:spLocks noGrp="1"/>
          </p:cNvSpPr>
          <p:nvPr>
            <p:ph type="sldNum" sz="quarter" idx="12"/>
          </p:nvPr>
        </p:nvSpPr>
        <p:spPr/>
        <p:txBody>
          <a:bodyPr/>
          <a:lstStyle/>
          <a:p>
            <a:fld id="{335AE52B-AB0B-4DFC-BB5D-615F9D5EA1FD}" type="slidenum">
              <a:rPr lang="pl-PL" altLang="en-US"/>
              <a:pPr/>
              <a:t>5</a:t>
            </a:fld>
            <a:endParaRPr lang="pl-PL" altLang="en-US"/>
          </a:p>
        </p:txBody>
      </p:sp>
      <p:sp>
        <p:nvSpPr>
          <p:cNvPr id="20484" name="Rectangle 4">
            <a:extLst>
              <a:ext uri="{FF2B5EF4-FFF2-40B4-BE49-F238E27FC236}">
                <a16:creationId xmlns:a16="http://schemas.microsoft.com/office/drawing/2014/main" id="{43418637-EB0C-4F9E-8A20-6B5F4388B1EA}"/>
              </a:ext>
            </a:extLst>
          </p:cNvPr>
          <p:cNvSpPr>
            <a:spLocks noChangeArrowheads="1"/>
          </p:cNvSpPr>
          <p:nvPr/>
        </p:nvSpPr>
        <p:spPr bwMode="auto">
          <a:xfrm>
            <a:off x="323850" y="333375"/>
            <a:ext cx="4572000"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Zasada działania monitora CRT</a:t>
            </a:r>
            <a:r>
              <a:rPr lang="pl-PL" altLang="pl-PL" b="1"/>
              <a:t> </a:t>
            </a:r>
          </a:p>
          <a:p>
            <a:r>
              <a:rPr lang="pl-PL" altLang="pl-PL"/>
              <a:t> </a:t>
            </a:r>
            <a:r>
              <a:rPr lang="pl-PL" altLang="pl-PL" sz="2400"/>
              <a:t>Na wąskiej rurze</a:t>
            </a:r>
          </a:p>
          <a:p>
            <a:r>
              <a:rPr lang="pl-PL" altLang="pl-PL" sz="2400"/>
              <a:t>lampy znajdują się</a:t>
            </a:r>
          </a:p>
          <a:p>
            <a:r>
              <a:rPr lang="pl-PL" altLang="pl-PL" sz="2400"/>
              <a:t>ustawione</a:t>
            </a:r>
          </a:p>
          <a:p>
            <a:r>
              <a:rPr lang="pl-PL" altLang="pl-PL" sz="2400"/>
              <a:t>prostopadle</a:t>
            </a:r>
          </a:p>
          <a:p>
            <a:r>
              <a:rPr lang="pl-PL" altLang="pl-PL" sz="2400"/>
              <a:t>względem siebie</a:t>
            </a:r>
          </a:p>
          <a:p>
            <a:r>
              <a:rPr lang="pl-PL" altLang="pl-PL" sz="2400"/>
              <a:t>cewki, których pola</a:t>
            </a:r>
          </a:p>
          <a:p>
            <a:r>
              <a:rPr lang="pl-PL" altLang="pl-PL" sz="2400"/>
              <a:t>magnetyczne</a:t>
            </a:r>
          </a:p>
          <a:p>
            <a:r>
              <a:rPr lang="pl-PL" altLang="pl-PL" sz="2400"/>
              <a:t>odpowiedniej</a:t>
            </a:r>
          </a:p>
          <a:p>
            <a:r>
              <a:rPr lang="pl-PL" altLang="pl-PL" sz="2400"/>
              <a:t>częstotliwości</a:t>
            </a:r>
          </a:p>
          <a:p>
            <a:r>
              <a:rPr lang="pl-PL" altLang="pl-PL" sz="2400"/>
              <a:t>przesuwają wiązkę</a:t>
            </a:r>
          </a:p>
          <a:p>
            <a:r>
              <a:rPr lang="pl-PL" altLang="pl-PL" sz="2400"/>
              <a:t>elektronów na</a:t>
            </a:r>
          </a:p>
          <a:p>
            <a:r>
              <a:rPr lang="pl-PL" altLang="pl-PL" sz="2400"/>
              <a:t>ekranie pionowo</a:t>
            </a:r>
          </a:p>
          <a:p>
            <a:r>
              <a:rPr lang="pl-PL" altLang="pl-PL" sz="2400"/>
              <a:t>i poziomo</a:t>
            </a:r>
          </a:p>
        </p:txBody>
      </p:sp>
      <p:pic>
        <p:nvPicPr>
          <p:cNvPr id="20485" name="Picture 5">
            <a:extLst>
              <a:ext uri="{FF2B5EF4-FFF2-40B4-BE49-F238E27FC236}">
                <a16:creationId xmlns:a16="http://schemas.microsoft.com/office/drawing/2014/main" id="{4D945FBA-C70D-4CA0-81A6-C825EC906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1844675"/>
            <a:ext cx="598805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8AA7D174-4078-4DAE-8D47-1724DCF2D0E5}"/>
              </a:ext>
            </a:extLst>
          </p:cNvPr>
          <p:cNvSpPr>
            <a:spLocks noGrp="1"/>
          </p:cNvSpPr>
          <p:nvPr>
            <p:ph type="sldNum" sz="quarter" idx="12"/>
          </p:nvPr>
        </p:nvSpPr>
        <p:spPr/>
        <p:txBody>
          <a:bodyPr/>
          <a:lstStyle/>
          <a:p>
            <a:fld id="{75672503-837A-4891-88FB-CC7C615CEBA3}" type="slidenum">
              <a:rPr lang="pl-PL" altLang="en-US"/>
              <a:pPr/>
              <a:t>6</a:t>
            </a:fld>
            <a:endParaRPr lang="pl-PL" altLang="en-US"/>
          </a:p>
        </p:txBody>
      </p:sp>
      <p:sp>
        <p:nvSpPr>
          <p:cNvPr id="22532" name="Rectangle 4">
            <a:extLst>
              <a:ext uri="{FF2B5EF4-FFF2-40B4-BE49-F238E27FC236}">
                <a16:creationId xmlns:a16="http://schemas.microsoft.com/office/drawing/2014/main" id="{2F511A5C-78C3-48F1-AEFF-2F2B635E09AB}"/>
              </a:ext>
            </a:extLst>
          </p:cNvPr>
          <p:cNvSpPr>
            <a:spLocks noChangeArrowheads="1"/>
          </p:cNvSpPr>
          <p:nvPr/>
        </p:nvSpPr>
        <p:spPr bwMode="auto">
          <a:xfrm>
            <a:off x="395288" y="404813"/>
            <a:ext cx="45720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Zasada działania monitora CRT</a:t>
            </a:r>
          </a:p>
          <a:p>
            <a:r>
              <a:rPr lang="pl-PL" altLang="pl-PL" sz="2400"/>
              <a:t>● Wiązka elektronów</a:t>
            </a:r>
          </a:p>
          <a:p>
            <a:r>
              <a:rPr lang="pl-PL" altLang="pl-PL" sz="2400"/>
              <a:t>przesuwa się w</a:t>
            </a:r>
          </a:p>
          <a:p>
            <a:r>
              <a:rPr lang="pl-PL" altLang="pl-PL" sz="2400"/>
              <a:t>serii kolejnych linii</a:t>
            </a:r>
          </a:p>
          <a:p>
            <a:r>
              <a:rPr lang="pl-PL" altLang="pl-PL" sz="2400"/>
              <a:t>poziomych od góry</a:t>
            </a:r>
          </a:p>
          <a:p>
            <a:r>
              <a:rPr lang="pl-PL" altLang="pl-PL" sz="2400"/>
              <a:t>ekranu w dół na</a:t>
            </a:r>
          </a:p>
          <a:p>
            <a:r>
              <a:rPr lang="pl-PL" altLang="pl-PL" sz="2400"/>
              <a:t>kształt zapełniania</a:t>
            </a:r>
          </a:p>
          <a:p>
            <a:r>
              <a:rPr lang="pl-PL" altLang="pl-PL" sz="2400"/>
              <a:t>kartki papieru</a:t>
            </a:r>
          </a:p>
          <a:p>
            <a:r>
              <a:rPr lang="pl-PL" altLang="pl-PL" sz="2400"/>
              <a:t>podczas pisania</a:t>
            </a:r>
          </a:p>
          <a:p>
            <a:r>
              <a:rPr lang="pl-PL" altLang="pl-PL" sz="2400"/>
              <a:t>na maszynie</a:t>
            </a:r>
          </a:p>
          <a:p>
            <a:r>
              <a:rPr lang="pl-PL" altLang="pl-PL" sz="2400"/>
              <a:t>(skaningowanie)</a:t>
            </a:r>
          </a:p>
        </p:txBody>
      </p:sp>
      <p:pic>
        <p:nvPicPr>
          <p:cNvPr id="22533" name="Picture 5">
            <a:extLst>
              <a:ext uri="{FF2B5EF4-FFF2-40B4-BE49-F238E27FC236}">
                <a16:creationId xmlns:a16="http://schemas.microsoft.com/office/drawing/2014/main" id="{88286FE1-7FC3-4A7B-A1A9-EE0C22DB5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125538"/>
            <a:ext cx="4462463"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8DEBC7D5-3B0F-4FF2-A983-8F129BC09015}"/>
              </a:ext>
            </a:extLst>
          </p:cNvPr>
          <p:cNvSpPr>
            <a:spLocks noGrp="1"/>
          </p:cNvSpPr>
          <p:nvPr>
            <p:ph type="sldNum" sz="quarter" idx="12"/>
          </p:nvPr>
        </p:nvSpPr>
        <p:spPr/>
        <p:txBody>
          <a:bodyPr/>
          <a:lstStyle/>
          <a:p>
            <a:fld id="{B9699917-0C73-4884-B61B-6DC984671637}" type="slidenum">
              <a:rPr lang="pl-PL" altLang="en-US"/>
              <a:pPr/>
              <a:t>7</a:t>
            </a:fld>
            <a:endParaRPr lang="pl-PL" altLang="en-US"/>
          </a:p>
        </p:txBody>
      </p:sp>
      <p:sp>
        <p:nvSpPr>
          <p:cNvPr id="36868" name="Rectangle 4">
            <a:extLst>
              <a:ext uri="{FF2B5EF4-FFF2-40B4-BE49-F238E27FC236}">
                <a16:creationId xmlns:a16="http://schemas.microsoft.com/office/drawing/2014/main" id="{532C3F5B-FFC3-4B7D-8CAB-0B89824DE4FA}"/>
              </a:ext>
            </a:extLst>
          </p:cNvPr>
          <p:cNvSpPr>
            <a:spLocks noChangeArrowheads="1"/>
          </p:cNvSpPr>
          <p:nvPr/>
        </p:nvSpPr>
        <p:spPr bwMode="auto">
          <a:xfrm>
            <a:off x="827088" y="333375"/>
            <a:ext cx="6840537"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800" b="1">
                <a:solidFill>
                  <a:srgbClr val="0A1B9A"/>
                </a:solidFill>
              </a:rPr>
              <a:t>Częstotliwość</a:t>
            </a:r>
          </a:p>
          <a:p>
            <a:endParaRPr lang="pl-PL" altLang="pl-PL" sz="2800" b="1">
              <a:solidFill>
                <a:srgbClr val="0A1B9A"/>
              </a:solidFill>
            </a:endParaRPr>
          </a:p>
          <a:p>
            <a:r>
              <a:rPr lang="pl-PL" altLang="pl-PL" sz="2000"/>
              <a:t>● </a:t>
            </a:r>
            <a:r>
              <a:rPr lang="pl-PL" altLang="pl-PL" sz="2000" b="1"/>
              <a:t>Częstotliwość pozioma </a:t>
            </a:r>
            <a:r>
              <a:rPr lang="pl-PL" altLang="pl-PL" sz="2000"/>
              <a:t>(hsync) - współczynnik</a:t>
            </a:r>
          </a:p>
          <a:p>
            <a:r>
              <a:rPr lang="pl-PL" altLang="pl-PL" sz="2000"/>
              <a:t>odświeżania poziomego (częstotliwość liniowa).</a:t>
            </a:r>
          </a:p>
          <a:p>
            <a:r>
              <a:rPr lang="pl-PL" altLang="pl-PL" sz="2000"/>
              <a:t>Jest to liczba linii, które mogą być wyświetlone</a:t>
            </a:r>
          </a:p>
          <a:p>
            <a:r>
              <a:rPr lang="pl-PL" altLang="pl-PL" sz="2000"/>
              <a:t>poziomo na ekranie w czasie jednej sekundy. Dla</a:t>
            </a:r>
          </a:p>
          <a:p>
            <a:r>
              <a:rPr lang="pl-PL" altLang="pl-PL" sz="2000"/>
              <a:t>monitorów komputerowych wartości tej wielkości są</a:t>
            </a:r>
          </a:p>
          <a:p>
            <a:r>
              <a:rPr lang="pl-PL" altLang="pl-PL" sz="2000"/>
              <a:t>w zakresie 30-120 kHz</a:t>
            </a:r>
          </a:p>
          <a:p>
            <a:endParaRPr lang="pl-PL" altLang="pl-PL" sz="2000"/>
          </a:p>
          <a:p>
            <a:r>
              <a:rPr lang="pl-PL" altLang="pl-PL" sz="2000"/>
              <a:t>● </a:t>
            </a:r>
            <a:r>
              <a:rPr lang="pl-PL" altLang="pl-PL" sz="2000" b="1"/>
              <a:t>Częstotliwość pionowa </a:t>
            </a:r>
            <a:r>
              <a:rPr lang="pl-PL" altLang="pl-PL" sz="2000"/>
              <a:t>(vsync) = </a:t>
            </a:r>
            <a:r>
              <a:rPr lang="pl-PL" altLang="pl-PL" sz="2000" b="1"/>
              <a:t>częstotliwość</a:t>
            </a:r>
          </a:p>
          <a:p>
            <a:r>
              <a:rPr lang="pl-PL" altLang="pl-PL" sz="2000" b="1"/>
              <a:t>odświeżania obrazu</a:t>
            </a:r>
            <a:r>
              <a:rPr lang="pl-PL" altLang="pl-PL" sz="2000"/>
              <a:t>. Jest to liczba wyrażająca ile</a:t>
            </a:r>
          </a:p>
          <a:p>
            <a:r>
              <a:rPr lang="pl-PL" altLang="pl-PL" sz="2000"/>
              <a:t>razy w ciągu sekundy obraz jest wyświetlany na</a:t>
            </a:r>
          </a:p>
          <a:p>
            <a:r>
              <a:rPr lang="pl-PL" altLang="pl-PL" sz="2000"/>
              <a:t>ekranie. Zależnie od rozdzielczości ekranu wartości</a:t>
            </a:r>
          </a:p>
          <a:p>
            <a:r>
              <a:rPr lang="pl-PL" altLang="pl-PL" sz="2000"/>
              <a:t>tej wielkości mieszczą się w zakresie 60-160 Hz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6967CA88-FDD8-45D9-91A7-5205A208F942}"/>
              </a:ext>
            </a:extLst>
          </p:cNvPr>
          <p:cNvSpPr>
            <a:spLocks noGrp="1"/>
          </p:cNvSpPr>
          <p:nvPr>
            <p:ph type="sldNum" sz="quarter" idx="12"/>
          </p:nvPr>
        </p:nvSpPr>
        <p:spPr/>
        <p:txBody>
          <a:bodyPr/>
          <a:lstStyle/>
          <a:p>
            <a:fld id="{98A22AC5-5EB3-4D1E-BCA0-BFA2236D1AC1}" type="slidenum">
              <a:rPr lang="pl-PL" altLang="en-US"/>
              <a:pPr/>
              <a:t>8</a:t>
            </a:fld>
            <a:endParaRPr lang="pl-PL" altLang="en-US"/>
          </a:p>
        </p:txBody>
      </p:sp>
      <p:pic>
        <p:nvPicPr>
          <p:cNvPr id="18437" name="Picture 5" descr="Schemat działania monitora">
            <a:extLst>
              <a:ext uri="{FF2B5EF4-FFF2-40B4-BE49-F238E27FC236}">
                <a16:creationId xmlns:a16="http://schemas.microsoft.com/office/drawing/2014/main" id="{ECB3E7E8-F775-478E-B77E-BEB912F6C649}"/>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258888" y="1196975"/>
            <a:ext cx="6192837" cy="352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3">
            <a:extLst>
              <a:ext uri="{FF2B5EF4-FFF2-40B4-BE49-F238E27FC236}">
                <a16:creationId xmlns:a16="http://schemas.microsoft.com/office/drawing/2014/main" id="{A4D05F6A-2B9B-4ACC-A551-BF2C31873373}"/>
              </a:ext>
            </a:extLst>
          </p:cNvPr>
          <p:cNvSpPr>
            <a:spLocks noGrp="1"/>
          </p:cNvSpPr>
          <p:nvPr>
            <p:ph type="sldNum" sz="quarter" idx="12"/>
          </p:nvPr>
        </p:nvSpPr>
        <p:spPr/>
        <p:txBody>
          <a:bodyPr/>
          <a:lstStyle/>
          <a:p>
            <a:fld id="{AA1D1703-611D-4E36-9677-193269F3BB3E}" type="slidenum">
              <a:rPr lang="pl-PL" altLang="en-US"/>
              <a:pPr/>
              <a:t>9</a:t>
            </a:fld>
            <a:endParaRPr lang="pl-PL" altLang="en-US"/>
          </a:p>
        </p:txBody>
      </p:sp>
      <p:pic>
        <p:nvPicPr>
          <p:cNvPr id="24580" name="Picture 4">
            <a:extLst>
              <a:ext uri="{FF2B5EF4-FFF2-40B4-BE49-F238E27FC236}">
                <a16:creationId xmlns:a16="http://schemas.microsoft.com/office/drawing/2014/main" id="{149E6CD1-0A04-4393-9C78-46BD53B3D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33375"/>
            <a:ext cx="5405438" cy="60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520</TotalTime>
  <Words>659</Words>
  <Application>Microsoft Office PowerPoint</Application>
  <PresentationFormat>Pokaz na ekranie (4:3)</PresentationFormat>
  <Paragraphs>121</Paragraphs>
  <Slides>16</Slides>
  <Notes>14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16</vt:i4>
      </vt:variant>
    </vt:vector>
  </HeadingPairs>
  <TitlesOfParts>
    <vt:vector size="23" baseType="lpstr">
      <vt:lpstr>Arial</vt:lpstr>
      <vt:lpstr>Calibri</vt:lpstr>
      <vt:lpstr>Tw Cen MT</vt:lpstr>
      <vt:lpstr>Tw Cen MT Condensed</vt:lpstr>
      <vt:lpstr>Wingdings</vt:lpstr>
      <vt:lpstr>Wingdings 3</vt:lpstr>
      <vt:lpstr>Integralny</vt:lpstr>
      <vt:lpstr>Monitory CRT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Jak liczymy przekątną ekranu?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Angelika</dc:creator>
  <cp:lastModifiedBy>Damian Radzik</cp:lastModifiedBy>
  <cp:revision>14</cp:revision>
  <dcterms:created xsi:type="dcterms:W3CDTF">2008-12-15T21:07:14Z</dcterms:created>
  <dcterms:modified xsi:type="dcterms:W3CDTF">2021-06-12T07:47:30Z</dcterms:modified>
</cp:coreProperties>
</file>