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71" r:id="rId5"/>
    <p:sldId id="258" r:id="rId6"/>
    <p:sldId id="259" r:id="rId7"/>
    <p:sldId id="269" r:id="rId8"/>
    <p:sldId id="260" r:id="rId9"/>
    <p:sldId id="268" r:id="rId10"/>
    <p:sldId id="261" r:id="rId11"/>
    <p:sldId id="270" r:id="rId12"/>
    <p:sldId id="263" r:id="rId13"/>
    <p:sldId id="264" r:id="rId14"/>
    <p:sldId id="265"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FFF2247B-1FD3-4C0D-977F-52E8D23CAA0C}" type="datetimeFigureOut">
              <a:rPr lang="pl-PL" smtClean="0"/>
              <a:t>04.01.2018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1048B12-6686-458F-AB6D-CDFFBC2FF58E}"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2028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FFF2247B-1FD3-4C0D-977F-52E8D23CAA0C}" type="datetimeFigureOut">
              <a:rPr lang="pl-PL" smtClean="0"/>
              <a:t>04.01.2018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1048B12-6686-458F-AB6D-CDFFBC2FF58E}" type="slidenum">
              <a:rPr lang="pl-PL" smtClean="0"/>
              <a:t>‹#›</a:t>
            </a:fld>
            <a:endParaRPr lang="pl-PL"/>
          </a:p>
        </p:txBody>
      </p:sp>
    </p:spTree>
    <p:extLst>
      <p:ext uri="{BB962C8B-B14F-4D97-AF65-F5344CB8AC3E}">
        <p14:creationId xmlns:p14="http://schemas.microsoft.com/office/powerpoint/2010/main" val="2882659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FFF2247B-1FD3-4C0D-977F-52E8D23CAA0C}" type="datetimeFigureOut">
              <a:rPr lang="pl-PL" smtClean="0"/>
              <a:t>04.01.2018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1048B12-6686-458F-AB6D-CDFFBC2FF58E}"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507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FFF2247B-1FD3-4C0D-977F-52E8D23CAA0C}" type="datetimeFigureOut">
              <a:rPr lang="pl-PL" smtClean="0"/>
              <a:t>04.01.2018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1048B12-6686-458F-AB6D-CDFFBC2FF58E}" type="slidenum">
              <a:rPr lang="pl-PL" smtClean="0"/>
              <a:t>‹#›</a:t>
            </a:fld>
            <a:endParaRPr lang="pl-PL"/>
          </a:p>
        </p:txBody>
      </p:sp>
    </p:spTree>
    <p:extLst>
      <p:ext uri="{BB962C8B-B14F-4D97-AF65-F5344CB8AC3E}">
        <p14:creationId xmlns:p14="http://schemas.microsoft.com/office/powerpoint/2010/main" val="1366897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FFF2247B-1FD3-4C0D-977F-52E8D23CAA0C}" type="datetimeFigureOut">
              <a:rPr lang="pl-PL" smtClean="0"/>
              <a:t>04.01.2018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1048B12-6686-458F-AB6D-CDFFBC2FF58E}"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2732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FFF2247B-1FD3-4C0D-977F-52E8D23CAA0C}" type="datetimeFigureOut">
              <a:rPr lang="pl-PL" smtClean="0"/>
              <a:t>04.01.2018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1048B12-6686-458F-AB6D-CDFFBC2FF58E}" type="slidenum">
              <a:rPr lang="pl-PL" smtClean="0"/>
              <a:t>‹#›</a:t>
            </a:fld>
            <a:endParaRPr lang="pl-PL"/>
          </a:p>
        </p:txBody>
      </p:sp>
    </p:spTree>
    <p:extLst>
      <p:ext uri="{BB962C8B-B14F-4D97-AF65-F5344CB8AC3E}">
        <p14:creationId xmlns:p14="http://schemas.microsoft.com/office/powerpoint/2010/main" val="947416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FFF2247B-1FD3-4C0D-977F-52E8D23CAA0C}" type="datetimeFigureOut">
              <a:rPr lang="pl-PL" smtClean="0"/>
              <a:t>04.01.2018</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C1048B12-6686-458F-AB6D-CDFFBC2FF58E}" type="slidenum">
              <a:rPr lang="pl-PL" smtClean="0"/>
              <a:t>‹#›</a:t>
            </a:fld>
            <a:endParaRPr lang="pl-PL"/>
          </a:p>
        </p:txBody>
      </p:sp>
    </p:spTree>
    <p:extLst>
      <p:ext uri="{BB962C8B-B14F-4D97-AF65-F5344CB8AC3E}">
        <p14:creationId xmlns:p14="http://schemas.microsoft.com/office/powerpoint/2010/main" val="1525815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FFF2247B-1FD3-4C0D-977F-52E8D23CAA0C}" type="datetimeFigureOut">
              <a:rPr lang="pl-PL" smtClean="0"/>
              <a:t>04.01.2018</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C1048B12-6686-458F-AB6D-CDFFBC2FF58E}" type="slidenum">
              <a:rPr lang="pl-PL" smtClean="0"/>
              <a:t>‹#›</a:t>
            </a:fld>
            <a:endParaRPr lang="pl-PL"/>
          </a:p>
        </p:txBody>
      </p:sp>
    </p:spTree>
    <p:extLst>
      <p:ext uri="{BB962C8B-B14F-4D97-AF65-F5344CB8AC3E}">
        <p14:creationId xmlns:p14="http://schemas.microsoft.com/office/powerpoint/2010/main" val="57710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2247B-1FD3-4C0D-977F-52E8D23CAA0C}" type="datetimeFigureOut">
              <a:rPr lang="pl-PL" smtClean="0"/>
              <a:t>04.01.2018</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C1048B12-6686-458F-AB6D-CDFFBC2FF58E}" type="slidenum">
              <a:rPr lang="pl-PL" smtClean="0"/>
              <a:t>‹#›</a:t>
            </a:fld>
            <a:endParaRPr lang="pl-PL"/>
          </a:p>
        </p:txBody>
      </p:sp>
    </p:spTree>
    <p:extLst>
      <p:ext uri="{BB962C8B-B14F-4D97-AF65-F5344CB8AC3E}">
        <p14:creationId xmlns:p14="http://schemas.microsoft.com/office/powerpoint/2010/main" val="1109087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FFF2247B-1FD3-4C0D-977F-52E8D23CAA0C}" type="datetimeFigureOut">
              <a:rPr lang="pl-PL" smtClean="0"/>
              <a:t>04.01.2018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1048B12-6686-458F-AB6D-CDFFBC2FF58E}" type="slidenum">
              <a:rPr lang="pl-PL" smtClean="0"/>
              <a:t>‹#›</a:t>
            </a:fld>
            <a:endParaRPr lang="pl-PL"/>
          </a:p>
        </p:txBody>
      </p:sp>
    </p:spTree>
    <p:extLst>
      <p:ext uri="{BB962C8B-B14F-4D97-AF65-F5344CB8AC3E}">
        <p14:creationId xmlns:p14="http://schemas.microsoft.com/office/powerpoint/2010/main" val="27906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FFF2247B-1FD3-4C0D-977F-52E8D23CAA0C}" type="datetimeFigureOut">
              <a:rPr lang="pl-PL" smtClean="0"/>
              <a:t>04.01.2018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1048B12-6686-458F-AB6D-CDFFBC2FF58E}"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9708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FF2247B-1FD3-4C0D-977F-52E8D23CAA0C}" type="datetimeFigureOut">
              <a:rPr lang="pl-PL" smtClean="0"/>
              <a:t>04.01.2018</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1048B12-6686-458F-AB6D-CDFFBC2FF58E}"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69716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48FAE4-342C-4FD9-8DA1-2E2CC86D4A1F}"/>
              </a:ext>
            </a:extLst>
          </p:cNvPr>
          <p:cNvSpPr>
            <a:spLocks noGrp="1"/>
          </p:cNvSpPr>
          <p:nvPr>
            <p:ph type="ctrTitle"/>
          </p:nvPr>
        </p:nvSpPr>
        <p:spPr/>
        <p:txBody>
          <a:bodyPr/>
          <a:lstStyle/>
          <a:p>
            <a:r>
              <a:rPr lang="pl-PL" dirty="0"/>
              <a:t>Projektory</a:t>
            </a:r>
          </a:p>
        </p:txBody>
      </p:sp>
      <p:sp>
        <p:nvSpPr>
          <p:cNvPr id="3" name="Podtytuł 2">
            <a:extLst>
              <a:ext uri="{FF2B5EF4-FFF2-40B4-BE49-F238E27FC236}">
                <a16:creationId xmlns:a16="http://schemas.microsoft.com/office/drawing/2014/main" id="{C8CB52DB-DFB9-4BC8-8EAB-BE961BBC0935}"/>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2687425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5772C0E-B6A7-4C70-ADE1-17ED7DC8D05A}"/>
              </a:ext>
            </a:extLst>
          </p:cNvPr>
          <p:cNvSpPr>
            <a:spLocks noGrp="1"/>
          </p:cNvSpPr>
          <p:nvPr>
            <p:ph type="title"/>
          </p:nvPr>
        </p:nvSpPr>
        <p:spPr/>
        <p:txBody>
          <a:bodyPr/>
          <a:lstStyle/>
          <a:p>
            <a:r>
              <a:rPr lang="pl-PL" dirty="0"/>
              <a:t>LASER&amp;LED</a:t>
            </a:r>
          </a:p>
        </p:txBody>
      </p:sp>
      <p:sp>
        <p:nvSpPr>
          <p:cNvPr id="3" name="Symbol zastępczy zawartości 2">
            <a:extLst>
              <a:ext uri="{FF2B5EF4-FFF2-40B4-BE49-F238E27FC236}">
                <a16:creationId xmlns:a16="http://schemas.microsoft.com/office/drawing/2014/main" id="{2A5F5EEC-6FF8-4243-A9AC-7F1636464A41}"/>
              </a:ext>
            </a:extLst>
          </p:cNvPr>
          <p:cNvSpPr>
            <a:spLocks noGrp="1"/>
          </p:cNvSpPr>
          <p:nvPr>
            <p:ph idx="1"/>
          </p:nvPr>
        </p:nvSpPr>
        <p:spPr/>
        <p:txBody>
          <a:bodyPr>
            <a:normAutofit/>
          </a:bodyPr>
          <a:lstStyle/>
          <a:p>
            <a:pPr marL="0" indent="0">
              <a:buNone/>
            </a:pPr>
            <a:r>
              <a:rPr lang="pl-PL" dirty="0"/>
              <a:t>Wykorzystują one źródło światła w postaci laserowo-diodowych lamp hybrydowych </a:t>
            </a:r>
            <a:r>
              <a:rPr lang="pl-PL" dirty="0" err="1"/>
              <a:t>Laser&amp;LED</a:t>
            </a:r>
            <a:r>
              <a:rPr lang="pl-PL" dirty="0"/>
              <a:t>. Lampy te są pierwszym na świecie ekologicznym, bezrtęciowym źródłem światła o wysokiej jasności sięgającej 4000 ANSI lumenów. Żywotność oferowanego przez Casio rozwiązania wynosi w przybliżeniu 20 000 godzin. Dla porównania standardowe lampy projekcyjne należy wymieniać co 2000-4000 godzin. Wiąże się to nie tylko z dodatkowymi kosztami samej lampy, ale również z kosztami ich utylizacji.</a:t>
            </a:r>
          </a:p>
        </p:txBody>
      </p:sp>
    </p:spTree>
    <p:extLst>
      <p:ext uri="{BB962C8B-B14F-4D97-AF65-F5344CB8AC3E}">
        <p14:creationId xmlns:p14="http://schemas.microsoft.com/office/powerpoint/2010/main" val="3904437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67F86E4-9E82-4B41-8CDA-C58ED0E5417B}"/>
              </a:ext>
            </a:extLst>
          </p:cNvPr>
          <p:cNvSpPr>
            <a:spLocks noGrp="1"/>
          </p:cNvSpPr>
          <p:nvPr>
            <p:ph type="title"/>
          </p:nvPr>
        </p:nvSpPr>
        <p:spPr/>
        <p:txBody>
          <a:bodyPr/>
          <a:lstStyle/>
          <a:p>
            <a:r>
              <a:rPr lang="pl-PL" dirty="0"/>
              <a:t>Laser</a:t>
            </a:r>
          </a:p>
        </p:txBody>
      </p:sp>
      <p:pic>
        <p:nvPicPr>
          <p:cNvPr id="4" name="Symbol zastępczy zawartości 3">
            <a:extLst>
              <a:ext uri="{FF2B5EF4-FFF2-40B4-BE49-F238E27FC236}">
                <a16:creationId xmlns:a16="http://schemas.microsoft.com/office/drawing/2014/main" id="{A7F9CE13-F3D2-4DEF-9252-4644B362F473}"/>
              </a:ext>
            </a:extLst>
          </p:cNvPr>
          <p:cNvPicPr>
            <a:picLocks noGrp="1" noChangeAspect="1"/>
          </p:cNvPicPr>
          <p:nvPr>
            <p:ph idx="1"/>
          </p:nvPr>
        </p:nvPicPr>
        <p:blipFill>
          <a:blip r:embed="rId2"/>
          <a:stretch>
            <a:fillRect/>
          </a:stretch>
        </p:blipFill>
        <p:spPr>
          <a:xfrm>
            <a:off x="3155582" y="2286000"/>
            <a:ext cx="5456973" cy="4022725"/>
          </a:xfrm>
          <a:prstGeom prst="rect">
            <a:avLst/>
          </a:prstGeom>
        </p:spPr>
      </p:pic>
    </p:spTree>
    <p:extLst>
      <p:ext uri="{BB962C8B-B14F-4D97-AF65-F5344CB8AC3E}">
        <p14:creationId xmlns:p14="http://schemas.microsoft.com/office/powerpoint/2010/main" val="1879108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0C6AE984-37B7-491F-9761-3437D509772B}"/>
              </a:ext>
            </a:extLst>
          </p:cNvPr>
          <p:cNvSpPr>
            <a:spLocks noGrp="1"/>
          </p:cNvSpPr>
          <p:nvPr>
            <p:ph type="title"/>
          </p:nvPr>
        </p:nvSpPr>
        <p:spPr/>
        <p:txBody>
          <a:bodyPr/>
          <a:lstStyle/>
          <a:p>
            <a:r>
              <a:rPr lang="pl-PL" dirty="0"/>
              <a:t>Parametry techniczne</a:t>
            </a:r>
          </a:p>
        </p:txBody>
      </p:sp>
      <p:sp>
        <p:nvSpPr>
          <p:cNvPr id="7" name="Symbol zastępczy tekstu 6">
            <a:extLst>
              <a:ext uri="{FF2B5EF4-FFF2-40B4-BE49-F238E27FC236}">
                <a16:creationId xmlns:a16="http://schemas.microsoft.com/office/drawing/2014/main" id="{32A9C6AA-BEF8-463F-B336-E8B34D762EC2}"/>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467204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45A8E33-6AD4-45A5-8B8B-AC95929D756E}"/>
              </a:ext>
            </a:extLst>
          </p:cNvPr>
          <p:cNvSpPr>
            <a:spLocks noGrp="1"/>
          </p:cNvSpPr>
          <p:nvPr>
            <p:ph type="title"/>
          </p:nvPr>
        </p:nvSpPr>
        <p:spPr/>
        <p:txBody>
          <a:bodyPr/>
          <a:lstStyle/>
          <a:p>
            <a:r>
              <a:rPr lang="pl-PL" dirty="0"/>
              <a:t>Jasność</a:t>
            </a:r>
          </a:p>
        </p:txBody>
      </p:sp>
      <p:sp>
        <p:nvSpPr>
          <p:cNvPr id="3" name="Symbol zastępczy zawartości 2">
            <a:extLst>
              <a:ext uri="{FF2B5EF4-FFF2-40B4-BE49-F238E27FC236}">
                <a16:creationId xmlns:a16="http://schemas.microsoft.com/office/drawing/2014/main" id="{4C0400EF-5E87-4F1D-A3B8-2F4CFFFEA7A6}"/>
              </a:ext>
            </a:extLst>
          </p:cNvPr>
          <p:cNvSpPr>
            <a:spLocks noGrp="1"/>
          </p:cNvSpPr>
          <p:nvPr>
            <p:ph idx="1"/>
          </p:nvPr>
        </p:nvSpPr>
        <p:spPr/>
        <p:txBody>
          <a:bodyPr>
            <a:normAutofit/>
          </a:bodyPr>
          <a:lstStyle/>
          <a:p>
            <a:pPr marL="0" indent="0">
              <a:buNone/>
            </a:pPr>
            <a:r>
              <a:rPr lang="pl-PL" dirty="0"/>
              <a:t>Inaczej nazywana „siłą światła” (czasami używa się także określenia luminancja). Jest to jeden z najważniejszych parametrów projektora, ponieważ to on głównie decyduje o jego zastosowaniu (im większa sala oraz im więcej światła zewnętrznego znajduje się w pomieszczeniu, tym większa jest potrzebna jasność). American </a:t>
            </a:r>
            <a:r>
              <a:rPr lang="pl-PL" dirty="0" err="1"/>
              <a:t>National</a:t>
            </a:r>
            <a:r>
              <a:rPr lang="pl-PL" dirty="0"/>
              <a:t> </a:t>
            </a:r>
            <a:r>
              <a:rPr lang="pl-PL" dirty="0" err="1"/>
              <a:t>Standards</a:t>
            </a:r>
            <a:r>
              <a:rPr lang="pl-PL" dirty="0"/>
              <a:t> </a:t>
            </a:r>
            <a:r>
              <a:rPr lang="pl-PL" dirty="0" err="1"/>
              <a:t>Institute</a:t>
            </a:r>
            <a:r>
              <a:rPr lang="pl-PL" dirty="0"/>
              <a:t> usystematyzował metodę mierzenia lumenów w specyfikacji ANSI i podawana jest ona w ANSI lumenach. Dzięki temu klienci mają możliwość łatwiejszego i obiektywnego porównywania jasności poszczególnych modeli pochodzących od różnych producentów. Metoda ta polega na tym, iż jasność mierzy się w 9 punktach na obrazie - wartość średnia z tych pomiarów jest podawana jako nominalna jasność danego urządzenia.</a:t>
            </a:r>
          </a:p>
        </p:txBody>
      </p:sp>
    </p:spTree>
    <p:extLst>
      <p:ext uri="{BB962C8B-B14F-4D97-AF65-F5344CB8AC3E}">
        <p14:creationId xmlns:p14="http://schemas.microsoft.com/office/powerpoint/2010/main" val="1262823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194F6F3-ACF5-4BAA-AC6B-4F810043D9C1}"/>
              </a:ext>
            </a:extLst>
          </p:cNvPr>
          <p:cNvSpPr>
            <a:spLocks noGrp="1"/>
          </p:cNvSpPr>
          <p:nvPr>
            <p:ph type="title"/>
          </p:nvPr>
        </p:nvSpPr>
        <p:spPr/>
        <p:txBody>
          <a:bodyPr/>
          <a:lstStyle/>
          <a:p>
            <a:r>
              <a:rPr lang="pl-PL" dirty="0"/>
              <a:t>Kontrast</a:t>
            </a:r>
          </a:p>
        </p:txBody>
      </p:sp>
      <p:sp>
        <p:nvSpPr>
          <p:cNvPr id="3" name="Symbol zastępczy zawartości 2">
            <a:extLst>
              <a:ext uri="{FF2B5EF4-FFF2-40B4-BE49-F238E27FC236}">
                <a16:creationId xmlns:a16="http://schemas.microsoft.com/office/drawing/2014/main" id="{47C9F12C-536C-4FBB-AFF9-453AD313CD57}"/>
              </a:ext>
            </a:extLst>
          </p:cNvPr>
          <p:cNvSpPr>
            <a:spLocks noGrp="1"/>
          </p:cNvSpPr>
          <p:nvPr>
            <p:ph idx="1"/>
          </p:nvPr>
        </p:nvSpPr>
        <p:spPr/>
        <p:txBody>
          <a:bodyPr>
            <a:normAutofit lnSpcReduction="10000"/>
          </a:bodyPr>
          <a:lstStyle/>
          <a:p>
            <a:pPr marL="0" indent="0">
              <a:buNone/>
            </a:pPr>
            <a:r>
              <a:rPr lang="pl-PL" dirty="0"/>
              <a:t>Stosunek pomiędzy bielą a czernią. Im większy jest współczynnik kontrastu, tym większa jest zdolność projektora do wyświetlania subtelnych odcieni kolorów, jak i mniejsza wrażliwość na silne światło otoczenia. W przemyśle produkcyjnym projektorów stosuje się 2 metody:</a:t>
            </a:r>
          </a:p>
          <a:p>
            <a:pPr marL="0" indent="0">
              <a:buNone/>
            </a:pPr>
            <a:endParaRPr lang="pl-PL" dirty="0"/>
          </a:p>
          <a:p>
            <a:pPr marL="0" indent="0">
              <a:buNone/>
            </a:pPr>
            <a:r>
              <a:rPr lang="pl-PL" dirty="0"/>
              <a:t>1) W metodzie pomiaru Full On/Off mierzy się współczynnik pomiędzy jasnością światła generowanego w przypadku obrazu całkowicie białego (Full On) oraz jasnością światła generowanego w przypadku obrazu całkowicie czarnego (Full Off).</a:t>
            </a:r>
          </a:p>
          <a:p>
            <a:pPr marL="0" indent="0">
              <a:buNone/>
            </a:pPr>
            <a:r>
              <a:rPr lang="pl-PL" dirty="0"/>
              <a:t>2)  W metodzie pomiaru ANSI korzysta się ze wzoru szachownicy zbudowanej z 16 naprzemiennie ułożonych białych i czarnych prostokątów. Średnia jasność światła z białych prostokątów jest dzielona przez średnią jasność światła z czarnych prostokątów; w ten sposób uzyskuje się współczynnik kontrastu ANSI.</a:t>
            </a:r>
          </a:p>
        </p:txBody>
      </p:sp>
    </p:spTree>
    <p:extLst>
      <p:ext uri="{BB962C8B-B14F-4D97-AF65-F5344CB8AC3E}">
        <p14:creationId xmlns:p14="http://schemas.microsoft.com/office/powerpoint/2010/main" val="1877379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8E3192-C33B-41C3-9AD8-860D0E33E270}"/>
              </a:ext>
            </a:extLst>
          </p:cNvPr>
          <p:cNvSpPr>
            <a:spLocks noGrp="1"/>
          </p:cNvSpPr>
          <p:nvPr>
            <p:ph type="title"/>
          </p:nvPr>
        </p:nvSpPr>
        <p:spPr/>
        <p:txBody>
          <a:bodyPr/>
          <a:lstStyle/>
          <a:p>
            <a:r>
              <a:rPr lang="pl-PL" dirty="0"/>
              <a:t>Rozdzielczość obsługiwana/optyczna</a:t>
            </a:r>
          </a:p>
        </p:txBody>
      </p:sp>
      <p:sp>
        <p:nvSpPr>
          <p:cNvPr id="3" name="Symbol zastępczy zawartości 2">
            <a:extLst>
              <a:ext uri="{FF2B5EF4-FFF2-40B4-BE49-F238E27FC236}">
                <a16:creationId xmlns:a16="http://schemas.microsoft.com/office/drawing/2014/main" id="{A08A2FC2-F328-4140-9712-5A49BF7AEA7F}"/>
              </a:ext>
            </a:extLst>
          </p:cNvPr>
          <p:cNvSpPr>
            <a:spLocks noGrp="1"/>
          </p:cNvSpPr>
          <p:nvPr>
            <p:ph idx="1"/>
          </p:nvPr>
        </p:nvSpPr>
        <p:spPr/>
        <p:txBody>
          <a:bodyPr/>
          <a:lstStyle/>
          <a:p>
            <a:pPr marL="0" indent="0">
              <a:buNone/>
            </a:pPr>
            <a:r>
              <a:rPr lang="pl-PL" dirty="0"/>
              <a:t>Rozdzielczość obsługiwana jest to maksymalna ilość pikseli które projektor jest w stanie </a:t>
            </a:r>
            <a:r>
              <a:rPr lang="pl-PL" dirty="0" err="1"/>
              <a:t>zeskalować</a:t>
            </a:r>
            <a:r>
              <a:rPr lang="pl-PL" dirty="0"/>
              <a:t> do rozdzielczości obsługiwanej przez układ optyczny (rozdzielczość optyczna). Należy zwracać uwagę zwłaszcza na rozdzielczość optyczną ponieważ może się okazać że projektor obsługuje rozdzielczość </a:t>
            </a:r>
            <a:r>
              <a:rPr lang="pl-PL" dirty="0" err="1"/>
              <a:t>FullHD</a:t>
            </a:r>
            <a:r>
              <a:rPr lang="pl-PL" dirty="0"/>
              <a:t> a </a:t>
            </a:r>
            <a:r>
              <a:rPr lang="pl-PL" dirty="0" err="1"/>
              <a:t>jgo</a:t>
            </a:r>
            <a:r>
              <a:rPr lang="pl-PL" dirty="0"/>
              <a:t> prawdziwa rozdzielczość to 320x200.</a:t>
            </a:r>
          </a:p>
        </p:txBody>
      </p:sp>
    </p:spTree>
    <p:extLst>
      <p:ext uri="{BB962C8B-B14F-4D97-AF65-F5344CB8AC3E}">
        <p14:creationId xmlns:p14="http://schemas.microsoft.com/office/powerpoint/2010/main" val="1084681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E7906B-E9D0-424F-B832-960D179E7197}"/>
              </a:ext>
            </a:extLst>
          </p:cNvPr>
          <p:cNvSpPr>
            <a:spLocks noGrp="1"/>
          </p:cNvSpPr>
          <p:nvPr>
            <p:ph type="title"/>
          </p:nvPr>
        </p:nvSpPr>
        <p:spPr/>
        <p:txBody>
          <a:bodyPr/>
          <a:lstStyle/>
          <a:p>
            <a:r>
              <a:rPr lang="pl-PL" dirty="0"/>
              <a:t>Projektor</a:t>
            </a:r>
          </a:p>
        </p:txBody>
      </p:sp>
      <p:sp>
        <p:nvSpPr>
          <p:cNvPr id="3" name="Symbol zastępczy zawartości 2">
            <a:extLst>
              <a:ext uri="{FF2B5EF4-FFF2-40B4-BE49-F238E27FC236}">
                <a16:creationId xmlns:a16="http://schemas.microsoft.com/office/drawing/2014/main" id="{58419BF6-2E7E-46AB-ADA9-4525D87A0D5D}"/>
              </a:ext>
            </a:extLst>
          </p:cNvPr>
          <p:cNvSpPr>
            <a:spLocks noGrp="1"/>
          </p:cNvSpPr>
          <p:nvPr>
            <p:ph idx="1"/>
          </p:nvPr>
        </p:nvSpPr>
        <p:spPr/>
        <p:txBody>
          <a:bodyPr/>
          <a:lstStyle/>
          <a:p>
            <a:pPr marL="0" indent="0">
              <a:buNone/>
            </a:pPr>
            <a:r>
              <a:rPr lang="pl-PL" dirty="0"/>
              <a:t>Projektor multimedialny jest urządzeniem, które wyświetla obraz na ekranie bazując na dostarczonym sygnale wideo. Źródłem sygnału najczęściej jest komputer, odtwarzacz DVD lub zestawi kina domowego.</a:t>
            </a:r>
          </a:p>
          <a:p>
            <a:pPr marL="0" indent="0">
              <a:buNone/>
            </a:pPr>
            <a:endParaRPr lang="pl-PL" dirty="0"/>
          </a:p>
          <a:p>
            <a:pPr marL="0" indent="0">
              <a:buNone/>
            </a:pPr>
            <a:r>
              <a:rPr lang="pl-PL" dirty="0"/>
              <a:t>Projektor składa się ze źródła światła będącego diodą LED (czasem wspomaganej specjalnym laserem) lub lampą wyładowczą oraz układu optycznego. Dodatkowo projektory wyposaża się m.in. w zestaw złącz czy głośniki.</a:t>
            </a:r>
          </a:p>
        </p:txBody>
      </p:sp>
    </p:spTree>
    <p:extLst>
      <p:ext uri="{BB962C8B-B14F-4D97-AF65-F5344CB8AC3E}">
        <p14:creationId xmlns:p14="http://schemas.microsoft.com/office/powerpoint/2010/main" val="3515196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31EA41-BC15-4D97-ADC1-2E2A962A0038}"/>
              </a:ext>
            </a:extLst>
          </p:cNvPr>
          <p:cNvSpPr>
            <a:spLocks noGrp="1"/>
          </p:cNvSpPr>
          <p:nvPr>
            <p:ph type="title"/>
          </p:nvPr>
        </p:nvSpPr>
        <p:spPr/>
        <p:txBody>
          <a:bodyPr/>
          <a:lstStyle/>
          <a:p>
            <a:r>
              <a:rPr lang="pl-PL" dirty="0"/>
              <a:t>Podział </a:t>
            </a:r>
          </a:p>
        </p:txBody>
      </p:sp>
      <p:sp>
        <p:nvSpPr>
          <p:cNvPr id="3" name="Symbol zastępczy zawartości 2">
            <a:extLst>
              <a:ext uri="{FF2B5EF4-FFF2-40B4-BE49-F238E27FC236}">
                <a16:creationId xmlns:a16="http://schemas.microsoft.com/office/drawing/2014/main" id="{84BC3C38-10AF-4E01-ADF1-92D9C18CF6EF}"/>
              </a:ext>
            </a:extLst>
          </p:cNvPr>
          <p:cNvSpPr>
            <a:spLocks noGrp="1"/>
          </p:cNvSpPr>
          <p:nvPr>
            <p:ph idx="1"/>
          </p:nvPr>
        </p:nvSpPr>
        <p:spPr/>
        <p:txBody>
          <a:bodyPr>
            <a:normAutofit fontScale="77500" lnSpcReduction="20000"/>
          </a:bodyPr>
          <a:lstStyle/>
          <a:p>
            <a:pPr marL="0" indent="0">
              <a:buNone/>
            </a:pPr>
            <a:r>
              <a:rPr lang="pl-PL" dirty="0"/>
              <a:t>Podział ze względu na tradycyjne podłoże przedmiotu</a:t>
            </a:r>
          </a:p>
          <a:p>
            <a:r>
              <a:rPr lang="pl-PL" dirty="0"/>
              <a:t>episkop, w którym podłoże jest nieprzezroczyste – wyświetlany obraz powstaje dzięki odbiciu promieni światła od przedmiotu, którym może być np. rysunek na papierze;</a:t>
            </a:r>
          </a:p>
          <a:p>
            <a:r>
              <a:rPr lang="pl-PL" dirty="0"/>
              <a:t>diaskop, w którym podłoże jest przezroczyste – wyświetlany obraz tworzą promienie światła przechodzące przez przedmiot, np.:</a:t>
            </a:r>
          </a:p>
          <a:p>
            <a:pPr lvl="1"/>
            <a:r>
              <a:rPr lang="pl-PL" dirty="0"/>
              <a:t>lampa </a:t>
            </a:r>
            <a:r>
              <a:rPr lang="pl-PL" dirty="0" err="1"/>
              <a:t>kolorofonowa</a:t>
            </a:r>
            <a:endParaRPr lang="pl-PL" dirty="0"/>
          </a:p>
          <a:p>
            <a:pPr lvl="1"/>
            <a:r>
              <a:rPr lang="pl-PL" dirty="0"/>
              <a:t>rzutnik pisma (przedmiotem jest rysunek lub wydruk na folii),</a:t>
            </a:r>
          </a:p>
          <a:p>
            <a:pPr lvl="1"/>
            <a:r>
              <a:rPr lang="pl-PL" dirty="0"/>
              <a:t>rzutnik przeźroczy</a:t>
            </a:r>
          </a:p>
          <a:p>
            <a:r>
              <a:rPr lang="pl-PL" dirty="0"/>
              <a:t>epidiaskop; urządzenie ma dwa tryby pracy – łączy cechy diaskopu i episkopu</a:t>
            </a:r>
          </a:p>
          <a:p>
            <a:pPr marL="0" indent="0">
              <a:buNone/>
            </a:pPr>
            <a:r>
              <a:rPr lang="pl-PL" dirty="0"/>
              <a:t>Podział ze względu na użytkowe podłoże przedmiotu</a:t>
            </a:r>
          </a:p>
          <a:p>
            <a:r>
              <a:rPr lang="pl-PL" dirty="0"/>
              <a:t>projektor filmowy; przedmiot na błonie filmowej</a:t>
            </a:r>
          </a:p>
          <a:p>
            <a:r>
              <a:rPr lang="pl-PL" dirty="0"/>
              <a:t>projektor telewizyjny; przedmiot obrazu telewizyjnego</a:t>
            </a:r>
          </a:p>
          <a:p>
            <a:r>
              <a:rPr lang="pl-PL" dirty="0"/>
              <a:t>projektor komputerowy; przedmiot na matrycy sterowanej komputerowo, urządzenie na jeden z dwu trybów pracy (odbijanie lub przenikanie światła), np. raster pikselowy na matrycy z ciekłych kryształów.</a:t>
            </a:r>
          </a:p>
        </p:txBody>
      </p:sp>
    </p:spTree>
    <p:extLst>
      <p:ext uri="{BB962C8B-B14F-4D97-AF65-F5344CB8AC3E}">
        <p14:creationId xmlns:p14="http://schemas.microsoft.com/office/powerpoint/2010/main" val="2625127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B5F1CE-C2C4-405B-A39A-EAF16F4812B4}"/>
              </a:ext>
            </a:extLst>
          </p:cNvPr>
          <p:cNvSpPr>
            <a:spLocks noGrp="1"/>
          </p:cNvSpPr>
          <p:nvPr>
            <p:ph type="title"/>
          </p:nvPr>
        </p:nvSpPr>
        <p:spPr/>
        <p:txBody>
          <a:bodyPr/>
          <a:lstStyle/>
          <a:p>
            <a:r>
              <a:rPr lang="pl-PL" dirty="0"/>
              <a:t>IMAX szpula</a:t>
            </a:r>
          </a:p>
        </p:txBody>
      </p:sp>
      <p:pic>
        <p:nvPicPr>
          <p:cNvPr id="1026" name="Picture 2" descr="http://www.leaderpost.com/entertainment/cms/binary/11497844.jpg?size=sw620x65">
            <a:extLst>
              <a:ext uri="{FF2B5EF4-FFF2-40B4-BE49-F238E27FC236}">
                <a16:creationId xmlns:a16="http://schemas.microsoft.com/office/drawing/2014/main" id="{1088192A-BE21-47EB-BE43-3591E2CCF38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31319" y="2335212"/>
            <a:ext cx="5905500" cy="3924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3440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10C3E3D-B4A4-4EA8-B3C9-DE426F4D163C}"/>
              </a:ext>
            </a:extLst>
          </p:cNvPr>
          <p:cNvSpPr>
            <a:spLocks noGrp="1"/>
          </p:cNvSpPr>
          <p:nvPr>
            <p:ph type="title"/>
          </p:nvPr>
        </p:nvSpPr>
        <p:spPr/>
        <p:txBody>
          <a:bodyPr/>
          <a:lstStyle/>
          <a:p>
            <a:r>
              <a:rPr lang="pl-PL" dirty="0"/>
              <a:t>Rodzaje</a:t>
            </a:r>
          </a:p>
        </p:txBody>
      </p:sp>
      <p:sp>
        <p:nvSpPr>
          <p:cNvPr id="3" name="Symbol zastępczy zawartości 2">
            <a:extLst>
              <a:ext uri="{FF2B5EF4-FFF2-40B4-BE49-F238E27FC236}">
                <a16:creationId xmlns:a16="http://schemas.microsoft.com/office/drawing/2014/main" id="{A6CFE2C4-FAE9-4827-861A-1C2645AE9A31}"/>
              </a:ext>
            </a:extLst>
          </p:cNvPr>
          <p:cNvSpPr>
            <a:spLocks noGrp="1"/>
          </p:cNvSpPr>
          <p:nvPr>
            <p:ph idx="1"/>
          </p:nvPr>
        </p:nvSpPr>
        <p:spPr/>
        <p:txBody>
          <a:bodyPr/>
          <a:lstStyle/>
          <a:p>
            <a:pPr marL="0" indent="0">
              <a:buNone/>
            </a:pPr>
            <a:r>
              <a:rPr lang="pl-PL" dirty="0"/>
              <a:t>Kluczowym elementem w każdym projektorze jest układ odpowiedzialny za generowanie obrazu i to według tej części nastąpił główny podział obecnych na rynku projektorów.</a:t>
            </a:r>
          </a:p>
          <a:p>
            <a:pPr marL="0" indent="0">
              <a:buNone/>
            </a:pPr>
            <a:r>
              <a:rPr lang="pl-PL" dirty="0"/>
              <a:t>Obecnie wiodącą rolę obejmują technologie </a:t>
            </a:r>
            <a:r>
              <a:rPr lang="pl-PL" b="1" dirty="0"/>
              <a:t>DLP, LCD, Laser</a:t>
            </a:r>
            <a:r>
              <a:rPr lang="pl-PL" dirty="0"/>
              <a:t>, na których oparta jest konstrukcja zdecydowanej większości projektorów.</a:t>
            </a:r>
          </a:p>
          <a:p>
            <a:pPr marL="0" indent="0">
              <a:buNone/>
            </a:pPr>
            <a:endParaRPr lang="pl-PL" dirty="0"/>
          </a:p>
        </p:txBody>
      </p:sp>
    </p:spTree>
    <p:extLst>
      <p:ext uri="{BB962C8B-B14F-4D97-AF65-F5344CB8AC3E}">
        <p14:creationId xmlns:p14="http://schemas.microsoft.com/office/powerpoint/2010/main" val="1382303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523C4AA-6F0A-4022-A444-4931EF4D4760}"/>
              </a:ext>
            </a:extLst>
          </p:cNvPr>
          <p:cNvSpPr>
            <a:spLocks noGrp="1"/>
          </p:cNvSpPr>
          <p:nvPr>
            <p:ph type="title"/>
          </p:nvPr>
        </p:nvSpPr>
        <p:spPr/>
        <p:txBody>
          <a:bodyPr/>
          <a:lstStyle/>
          <a:p>
            <a:r>
              <a:rPr lang="pl-PL" dirty="0"/>
              <a:t>DLP</a:t>
            </a:r>
          </a:p>
        </p:txBody>
      </p:sp>
      <p:sp>
        <p:nvSpPr>
          <p:cNvPr id="3" name="Symbol zastępczy zawartości 2">
            <a:extLst>
              <a:ext uri="{FF2B5EF4-FFF2-40B4-BE49-F238E27FC236}">
                <a16:creationId xmlns:a16="http://schemas.microsoft.com/office/drawing/2014/main" id="{95C15DD4-9902-4994-909C-9304D2B0B3BD}"/>
              </a:ext>
            </a:extLst>
          </p:cNvPr>
          <p:cNvSpPr>
            <a:spLocks noGrp="1"/>
          </p:cNvSpPr>
          <p:nvPr>
            <p:ph idx="1"/>
          </p:nvPr>
        </p:nvSpPr>
        <p:spPr/>
        <p:txBody>
          <a:bodyPr/>
          <a:lstStyle/>
          <a:p>
            <a:pPr marL="0" indent="0">
              <a:buNone/>
            </a:pPr>
            <a:r>
              <a:rPr lang="pl-PL" b="1" dirty="0"/>
              <a:t>Tradycyjne projektory działają w oparciu o technologię DLP. </a:t>
            </a:r>
            <a:r>
              <a:rPr lang="pl-PL" dirty="0"/>
              <a:t>Do obróbki cyfrowej światła służy specjalny mikroprocesor. Układ DLP składa się z milionów mikroskopijnych luster (jedno na każdy piksel), które kierując promień światła, przechodzący następnie przez kolorowy układ optyczny (koło obrotowe), tworzą właściwy </a:t>
            </a:r>
            <a:r>
              <a:rPr lang="pl-PL" dirty="0" err="1"/>
              <a:t>obraz.Źródłem</a:t>
            </a:r>
            <a:r>
              <a:rPr lang="pl-PL" dirty="0"/>
              <a:t> światła w projektorach DLP jest bardzo silna lampa (moc ok. 200-300 W), która jest odpowiedzialna za tworzenie jasnego obrazu. Ze względu na swoje właściwości lampa bardzo mocno się nagrzewa przez powstaje konieczność mocnego schładzania wnętrza projektora oraz wymiany lampy co 2000 – 8000 godz. (w zależności od modelu).  </a:t>
            </a:r>
          </a:p>
        </p:txBody>
      </p:sp>
    </p:spTree>
    <p:extLst>
      <p:ext uri="{BB962C8B-B14F-4D97-AF65-F5344CB8AC3E}">
        <p14:creationId xmlns:p14="http://schemas.microsoft.com/office/powerpoint/2010/main" val="874519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C47BD57-98F8-421E-A4DA-193078547905}"/>
              </a:ext>
            </a:extLst>
          </p:cNvPr>
          <p:cNvSpPr>
            <a:spLocks noGrp="1"/>
          </p:cNvSpPr>
          <p:nvPr>
            <p:ph type="title"/>
          </p:nvPr>
        </p:nvSpPr>
        <p:spPr/>
        <p:txBody>
          <a:bodyPr/>
          <a:lstStyle/>
          <a:p>
            <a:r>
              <a:rPr lang="pl-PL" dirty="0"/>
              <a:t>DLP</a:t>
            </a:r>
          </a:p>
        </p:txBody>
      </p:sp>
      <p:pic>
        <p:nvPicPr>
          <p:cNvPr id="4" name="Symbol zastępczy zawartości 3">
            <a:extLst>
              <a:ext uri="{FF2B5EF4-FFF2-40B4-BE49-F238E27FC236}">
                <a16:creationId xmlns:a16="http://schemas.microsoft.com/office/drawing/2014/main" id="{5EC68FFD-A3A5-4149-9A3A-A13B28943AD1}"/>
              </a:ext>
            </a:extLst>
          </p:cNvPr>
          <p:cNvPicPr>
            <a:picLocks noGrp="1" noChangeAspect="1"/>
          </p:cNvPicPr>
          <p:nvPr>
            <p:ph idx="1"/>
          </p:nvPr>
        </p:nvPicPr>
        <p:blipFill>
          <a:blip r:embed="rId2"/>
          <a:stretch>
            <a:fillRect/>
          </a:stretch>
        </p:blipFill>
        <p:spPr>
          <a:xfrm>
            <a:off x="3431381" y="2530475"/>
            <a:ext cx="4905375" cy="3533775"/>
          </a:xfrm>
          <a:prstGeom prst="rect">
            <a:avLst/>
          </a:prstGeom>
        </p:spPr>
      </p:pic>
    </p:spTree>
    <p:extLst>
      <p:ext uri="{BB962C8B-B14F-4D97-AF65-F5344CB8AC3E}">
        <p14:creationId xmlns:p14="http://schemas.microsoft.com/office/powerpoint/2010/main" val="2160143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594EDA-4744-462B-B78C-4871F609EB8A}"/>
              </a:ext>
            </a:extLst>
          </p:cNvPr>
          <p:cNvSpPr>
            <a:spLocks noGrp="1"/>
          </p:cNvSpPr>
          <p:nvPr>
            <p:ph type="title"/>
          </p:nvPr>
        </p:nvSpPr>
        <p:spPr/>
        <p:txBody>
          <a:bodyPr/>
          <a:lstStyle/>
          <a:p>
            <a:r>
              <a:rPr lang="pl-PL" dirty="0"/>
              <a:t>LCD</a:t>
            </a:r>
          </a:p>
        </p:txBody>
      </p:sp>
      <p:sp>
        <p:nvSpPr>
          <p:cNvPr id="3" name="Symbol zastępczy zawartości 2">
            <a:extLst>
              <a:ext uri="{FF2B5EF4-FFF2-40B4-BE49-F238E27FC236}">
                <a16:creationId xmlns:a16="http://schemas.microsoft.com/office/drawing/2014/main" id="{1876C84F-42A8-4971-B6BE-B553D209AFE0}"/>
              </a:ext>
            </a:extLst>
          </p:cNvPr>
          <p:cNvSpPr>
            <a:spLocks noGrp="1"/>
          </p:cNvSpPr>
          <p:nvPr>
            <p:ph idx="1"/>
          </p:nvPr>
        </p:nvSpPr>
        <p:spPr/>
        <p:txBody>
          <a:bodyPr/>
          <a:lstStyle/>
          <a:p>
            <a:pPr marL="0" indent="0">
              <a:buNone/>
            </a:pPr>
            <a:r>
              <a:rPr lang="pl-PL" b="1" dirty="0"/>
              <a:t>Projektory LCD </a:t>
            </a:r>
            <a:r>
              <a:rPr lang="pl-PL" dirty="0"/>
              <a:t>to stosunkowo młode rozwiązanie. Obraz w większości przypadków generowany jest za pomocą trzech ciekłokrystalicznych matryc LCD odpowiadających za podstawowe kolory – czerwony, zielony i niebieski. W momencie gdy światło przechodzi przez matryce pojedyncze piksele mogą być otwarte aby przepuścić światło, lub zamknięte aby je zablokować. Dzięki temu następuje dopasowanie jasności obrazu generowanego na ekranie.</a:t>
            </a:r>
          </a:p>
        </p:txBody>
      </p:sp>
    </p:spTree>
    <p:extLst>
      <p:ext uri="{BB962C8B-B14F-4D97-AF65-F5344CB8AC3E}">
        <p14:creationId xmlns:p14="http://schemas.microsoft.com/office/powerpoint/2010/main" val="3024320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8D18355B-6339-4047-ADD4-F3BDC39E33D6}"/>
              </a:ext>
            </a:extLst>
          </p:cNvPr>
          <p:cNvSpPr>
            <a:spLocks noGrp="1"/>
          </p:cNvSpPr>
          <p:nvPr>
            <p:ph type="title"/>
          </p:nvPr>
        </p:nvSpPr>
        <p:spPr/>
        <p:txBody>
          <a:bodyPr/>
          <a:lstStyle/>
          <a:p>
            <a:r>
              <a:rPr lang="pl-PL" dirty="0"/>
              <a:t>LCD</a:t>
            </a:r>
          </a:p>
        </p:txBody>
      </p:sp>
      <p:pic>
        <p:nvPicPr>
          <p:cNvPr id="6" name="Symbol zastępczy zawartości 5">
            <a:extLst>
              <a:ext uri="{FF2B5EF4-FFF2-40B4-BE49-F238E27FC236}">
                <a16:creationId xmlns:a16="http://schemas.microsoft.com/office/drawing/2014/main" id="{4458E87E-66CE-48FA-BD3B-9887602838A8}"/>
              </a:ext>
            </a:extLst>
          </p:cNvPr>
          <p:cNvPicPr>
            <a:picLocks noGrp="1" noChangeAspect="1"/>
          </p:cNvPicPr>
          <p:nvPr>
            <p:ph idx="1"/>
          </p:nvPr>
        </p:nvPicPr>
        <p:blipFill>
          <a:blip r:embed="rId2"/>
          <a:stretch>
            <a:fillRect/>
          </a:stretch>
        </p:blipFill>
        <p:spPr>
          <a:xfrm>
            <a:off x="2964065" y="2286000"/>
            <a:ext cx="5840008" cy="4022725"/>
          </a:xfrm>
          <a:prstGeom prst="rect">
            <a:avLst/>
          </a:prstGeom>
        </p:spPr>
      </p:pic>
    </p:spTree>
    <p:extLst>
      <p:ext uri="{BB962C8B-B14F-4D97-AF65-F5344CB8AC3E}">
        <p14:creationId xmlns:p14="http://schemas.microsoft.com/office/powerpoint/2010/main" val="21149719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116</TotalTime>
  <Words>619</Words>
  <Application>Microsoft Office PowerPoint</Application>
  <PresentationFormat>Panoramiczny</PresentationFormat>
  <Paragraphs>40</Paragraphs>
  <Slides>15</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15</vt:i4>
      </vt:variant>
    </vt:vector>
  </HeadingPairs>
  <TitlesOfParts>
    <vt:vector size="20" baseType="lpstr">
      <vt:lpstr>Arial</vt:lpstr>
      <vt:lpstr>Tw Cen MT</vt:lpstr>
      <vt:lpstr>Tw Cen MT Condensed</vt:lpstr>
      <vt:lpstr>Wingdings 3</vt:lpstr>
      <vt:lpstr>Integralny</vt:lpstr>
      <vt:lpstr>Projektory</vt:lpstr>
      <vt:lpstr>Projektor</vt:lpstr>
      <vt:lpstr>Podział </vt:lpstr>
      <vt:lpstr>IMAX szpula</vt:lpstr>
      <vt:lpstr>Rodzaje</vt:lpstr>
      <vt:lpstr>DLP</vt:lpstr>
      <vt:lpstr>DLP</vt:lpstr>
      <vt:lpstr>LCD</vt:lpstr>
      <vt:lpstr>LCD</vt:lpstr>
      <vt:lpstr>LASER&amp;LED</vt:lpstr>
      <vt:lpstr>Laser</vt:lpstr>
      <vt:lpstr>Parametry techniczne</vt:lpstr>
      <vt:lpstr>Jasność</vt:lpstr>
      <vt:lpstr>Kontrast</vt:lpstr>
      <vt:lpstr>Rozdzielczość obsługiwana/optyczna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Projektory</dc:title>
  <dc:creator>Damian Radzik</dc:creator>
  <cp:lastModifiedBy>Damian Radzik</cp:lastModifiedBy>
  <cp:revision>4</cp:revision>
  <dcterms:created xsi:type="dcterms:W3CDTF">2018-01-02T09:56:09Z</dcterms:created>
  <dcterms:modified xsi:type="dcterms:W3CDTF">2018-01-04T11:34:58Z</dcterms:modified>
</cp:coreProperties>
</file>