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0" r:id="rId16"/>
    <p:sldId id="272" r:id="rId17"/>
    <p:sldId id="271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77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851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8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269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552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69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886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24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017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661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21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8AA765-194B-4119-B2AB-9B9C9A7189CA}" type="datetimeFigureOut">
              <a:rPr lang="pl-PL" smtClean="0"/>
              <a:t>08.02.2019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501F888-EFD9-48E1-A61B-FF8B2EA9401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98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26BB51-869E-4B3E-95EB-CA25B0D87C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LPT, COM, D-</a:t>
            </a:r>
            <a:r>
              <a:rPr lang="pl-PL" dirty="0" err="1"/>
              <a:t>sub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46CF5EF-C4DA-44F2-862B-E2AA6F781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Złącza przestarzałe</a:t>
            </a:r>
          </a:p>
        </p:txBody>
      </p:sp>
    </p:spTree>
    <p:extLst>
      <p:ext uri="{BB962C8B-B14F-4D97-AF65-F5344CB8AC3E}">
        <p14:creationId xmlns:p14="http://schemas.microsoft.com/office/powerpoint/2010/main" val="2987782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899188-F5B0-41C1-B4AF-33943FF7A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Half-duplex i </a:t>
            </a:r>
            <a:r>
              <a:rPr lang="pl-PL" dirty="0" err="1"/>
              <a:t>full</a:t>
            </a:r>
            <a:r>
              <a:rPr lang="pl-PL" dirty="0"/>
              <a:t>-duplex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397313-C4DE-483E-AF73-D29E53E7A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Modem </a:t>
            </a:r>
            <a:r>
              <a:rPr lang="pl-PL" dirty="0" err="1"/>
              <a:t>full</a:t>
            </a:r>
            <a:r>
              <a:rPr lang="pl-PL" dirty="0"/>
              <a:t>-duplex może jednocześnie odbierać i wysyłać, DTE współpracujący z takim modemem zwykle włącza na stałe sygnał RTS, aby uniknąć opóźnień na synchronizację modemów.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Modem half-duplex nie może robić obu tych rzeczy naraz – podanie RTS powoduje odczekanie na przerwę w sygnale nośnym (DCD) i wysłanie sygnału nośnego – po uzyskaniu stabilnego połączenia do wysyłania z modemem z drugiej strony modem podaje sygnał CTS; po zakończeniu wysyłania danych (ale nie wcześniej) DTE musi wyłączyć RTS, aby modem przestał wysyłać sygnał nośny i pozwolił, by modem z drugiej strony mógł rozpocząć wysyłanie.</a:t>
            </a:r>
          </a:p>
        </p:txBody>
      </p:sp>
    </p:spTree>
    <p:extLst>
      <p:ext uri="{BB962C8B-B14F-4D97-AF65-F5344CB8AC3E}">
        <p14:creationId xmlns:p14="http://schemas.microsoft.com/office/powerpoint/2010/main" val="461392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0B25B2-33A3-459C-B448-9D59948A5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LPT IEEE 1284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D416C5-06CD-4615-8886-9E1DA5E0E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Standard dla dwukierunkowego interfejsu komunikacyjnego używanego głównie w komputerach osobistych. IEEE 1284 jest wykorzystywany głównie do podłączenia urządzeń peryferyjnych: drukarki, skanery, plotery. Został opracowany w 1994 r. przez konsorcjum Network Printing Alliance jako standard zapewniający wsteczną kompatybilność z używanym od lat 70. jednokierunkowym portem Centronics. Zwany jest też portem LPT lub portem równoległym (błędne uproszczenie wynikające z faktu, iż zwykle jest jedynym portem równoległym wyprowadzonym na zewnątrz komputera PC).</a:t>
            </a:r>
          </a:p>
        </p:txBody>
      </p:sp>
    </p:spTree>
    <p:extLst>
      <p:ext uri="{BB962C8B-B14F-4D97-AF65-F5344CB8AC3E}">
        <p14:creationId xmlns:p14="http://schemas.microsoft.com/office/powerpoint/2010/main" val="2050214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0AF505-B4F7-4993-ACA7-313028E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098" name="Picture 2" descr="https://upload.wikimedia.org/wikipedia/commons/thumb/f/fa/Parallel_computer_printer_port.jpg/1280px-Parallel_computer_printer_port.jpg">
            <a:extLst>
              <a:ext uri="{FF2B5EF4-FFF2-40B4-BE49-F238E27FC236}">
                <a16:creationId xmlns:a16="http://schemas.microsoft.com/office/drawing/2014/main" id="{2249E390-1D9E-4309-8D98-3997A611BD0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2252" y="2286000"/>
            <a:ext cx="536363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014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4DDB5D-5C47-457F-B2F3-96F29C03B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9F72FD-2790-4A68-A8B2-A04336F03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Magistrala tego interfejsu składa się z: 8 linii danych, 4 linii sterujących i 5 linii statusu. Nie zawiera linii zasilających. </a:t>
            </a:r>
          </a:p>
          <a:p>
            <a:pPr marL="0" indent="0">
              <a:buNone/>
            </a:pPr>
            <a:r>
              <a:rPr lang="pl-PL" dirty="0"/>
              <a:t>Linie magistrali są dwukierunkowe (w standardzie Centronics jednokierunkowe), poziomy sygnałów na liniach odpowiadają poziomom TTL. Interfejs IEEE 1284 zapewnia transmisję na odległość do 5 metrów, jeśli przewody sygnałowe są skręcane z przewodami masy, w przeciwnym przypadku na odległość do 2 metrów. </a:t>
            </a:r>
          </a:p>
          <a:p>
            <a:pPr marL="0" indent="0">
              <a:buNone/>
            </a:pPr>
            <a:r>
              <a:rPr lang="pl-PL" dirty="0"/>
              <a:t>Transmisja danych odbywa się z potwierdzeniem, z maksymalną prędkością ok. 3 MB/s. IEEE 1284 nie oferuje funkcji hot plug, odłączenie przewodu od portu przy włączonym zasilaniu w niektórych przypadkach spowoduje uszkodzenie układu odpowiedzialnego za transmisję równoległą.</a:t>
            </a:r>
          </a:p>
        </p:txBody>
      </p:sp>
    </p:spTree>
    <p:extLst>
      <p:ext uri="{BB962C8B-B14F-4D97-AF65-F5344CB8AC3E}">
        <p14:creationId xmlns:p14="http://schemas.microsoft.com/office/powerpoint/2010/main" val="1009226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6A899D-E05E-4C0F-94F9-538B68A7F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Tryby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C1DD25-92A5-4084-93E6-230F5DE3B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SPP (ang. Standard </a:t>
            </a:r>
            <a:r>
              <a:rPr lang="pl-PL" dirty="0" err="1"/>
              <a:t>Parallel</a:t>
            </a:r>
            <a:r>
              <a:rPr lang="pl-PL" dirty="0"/>
              <a:t> Port, znany też pod nazwą Compatibility </a:t>
            </a:r>
            <a:r>
              <a:rPr lang="pl-PL" dirty="0" err="1"/>
              <a:t>Mode</a:t>
            </a:r>
            <a:r>
              <a:rPr lang="pl-PL" dirty="0"/>
              <a:t>) – tryb kompatybilności ze złączem Centronics z możliwością transmisji jednokierunkowej. Port zapewnia najniższy transfer (50 </a:t>
            </a:r>
            <a:r>
              <a:rPr lang="pl-PL" dirty="0" err="1"/>
              <a:t>kB</a:t>
            </a:r>
            <a:r>
              <a:rPr lang="pl-PL" dirty="0"/>
              <a:t>/s). Wadą jest obsługa poprzez przerwania, co jest utrudnione w systemach wielozadaniowych.</a:t>
            </a:r>
          </a:p>
          <a:p>
            <a:r>
              <a:rPr lang="pl-PL" dirty="0" err="1"/>
              <a:t>Nibble</a:t>
            </a:r>
            <a:r>
              <a:rPr lang="pl-PL" dirty="0"/>
              <a:t> </a:t>
            </a:r>
            <a:r>
              <a:rPr lang="pl-PL" dirty="0" err="1"/>
              <a:t>Mode</a:t>
            </a:r>
            <a:r>
              <a:rPr lang="pl-PL" dirty="0"/>
              <a:t> – tryb </a:t>
            </a:r>
            <a:r>
              <a:rPr lang="pl-PL" dirty="0" err="1"/>
              <a:t>półbajtowy</a:t>
            </a:r>
            <a:r>
              <a:rPr lang="pl-PL" dirty="0"/>
              <a:t> (czterobitowy), przy transmisji z urządzenia zewnętrznego po liniach statusu. Prędkość transmisji nie przekracza 50 </a:t>
            </a:r>
            <a:r>
              <a:rPr lang="pl-PL" dirty="0" err="1"/>
              <a:t>kb</a:t>
            </a:r>
            <a:r>
              <a:rPr lang="pl-PL" dirty="0"/>
              <a:t>/s. Odpowiednik portu Bi-</a:t>
            </a:r>
            <a:r>
              <a:rPr lang="pl-PL" dirty="0" err="1"/>
              <a:t>tronics</a:t>
            </a:r>
            <a:r>
              <a:rPr lang="pl-PL" dirty="0"/>
              <a:t> wprowadzonego przez Hewlett-Packard.</a:t>
            </a:r>
          </a:p>
          <a:p>
            <a:r>
              <a:rPr lang="pl-PL" dirty="0" err="1"/>
              <a:t>Byte</a:t>
            </a:r>
            <a:r>
              <a:rPr lang="pl-PL" dirty="0"/>
              <a:t> </a:t>
            </a:r>
            <a:r>
              <a:rPr lang="pl-PL" dirty="0" err="1"/>
              <a:t>Mode</a:t>
            </a:r>
            <a:r>
              <a:rPr lang="pl-PL" dirty="0"/>
              <a:t> – tryb bajtowy (ośmiobitowy), nazywany też Bi-</a:t>
            </a:r>
            <a:r>
              <a:rPr lang="pl-PL" dirty="0" err="1"/>
              <a:t>Directional</a:t>
            </a:r>
            <a:r>
              <a:rPr lang="pl-PL" dirty="0"/>
              <a:t>, choć praktycznie tylko SPP nie obsługuje transmisji dwukierunkowej. Działa w trybie half duplex przesyłając 8 bitów danych naraz w jednym lub w drugim kierunku, po tych samych liniach transmisyjnych.</a:t>
            </a:r>
          </a:p>
          <a:p>
            <a:r>
              <a:rPr lang="pl-PL" dirty="0"/>
              <a:t>EPP (ang. </a:t>
            </a:r>
            <a:r>
              <a:rPr lang="pl-PL" dirty="0" err="1"/>
              <a:t>Enhanced</a:t>
            </a:r>
            <a:r>
              <a:rPr lang="pl-PL" dirty="0"/>
              <a:t> </a:t>
            </a:r>
            <a:r>
              <a:rPr lang="pl-PL" dirty="0" err="1"/>
              <a:t>Parallel</a:t>
            </a:r>
            <a:r>
              <a:rPr lang="pl-PL" dirty="0"/>
              <a:t> Port) – najczęściej stosowany tryb. Brak tutaj kanału DMA. </a:t>
            </a:r>
            <a:r>
              <a:rPr lang="pl-PL" dirty="0" err="1"/>
              <a:t>Handshake</a:t>
            </a:r>
            <a:r>
              <a:rPr lang="pl-PL" dirty="0"/>
              <a:t> realizowany jest sprzętowo, co umożliwia działanie w systemie wielozadaniowym (po wywłaszczeniu procesu transmisja nadal trwa) oraz znacznie ułatwia pracę programistów.</a:t>
            </a:r>
          </a:p>
          <a:p>
            <a:r>
              <a:rPr lang="pl-PL" dirty="0"/>
              <a:t>ECP (ang. Extended </a:t>
            </a:r>
            <a:r>
              <a:rPr lang="pl-PL" dirty="0" err="1"/>
              <a:t>Capability</a:t>
            </a:r>
            <a:r>
              <a:rPr lang="pl-PL" dirty="0"/>
              <a:t> Port) – port używa DMA i oferuje najwyższe prędkości (do 3 MB/s). Wykorzystywane są bufory FIFO.</a:t>
            </a:r>
          </a:p>
        </p:txBody>
      </p:sp>
    </p:spTree>
    <p:extLst>
      <p:ext uri="{BB962C8B-B14F-4D97-AF65-F5344CB8AC3E}">
        <p14:creationId xmlns:p14="http://schemas.microsoft.com/office/powerpoint/2010/main" val="1145724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423F74-E28B-4389-8036-4307DBE0B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Złącza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9BFA23-EC0F-426C-945F-23FA7F8AC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Typ A: DB-25 25-pinowe do podłączenia hosta.</a:t>
            </a:r>
          </a:p>
          <a:p>
            <a:pPr marL="0" indent="0">
              <a:buNone/>
            </a:pPr>
            <a:r>
              <a:rPr lang="pl-PL" dirty="0"/>
              <a:t>Typ B: Micro Ribbon znane jako Centronics 36-pinowe do podłączenia urządzeń peryferyjnych.</a:t>
            </a:r>
          </a:p>
          <a:p>
            <a:pPr marL="0" indent="0">
              <a:buNone/>
            </a:pPr>
            <a:r>
              <a:rPr lang="pl-PL" dirty="0"/>
              <a:t>Typ C: Mini-Centronics 36-pinowe, który jest mniejszą alternatywą złącza typu B.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Zgodnie ze specyfikacją </a:t>
            </a:r>
            <a:r>
              <a:rPr lang="pl-PL" dirty="0" err="1"/>
              <a:t>Daisy</a:t>
            </a:r>
            <a:r>
              <a:rPr lang="pl-PL" dirty="0"/>
              <a:t> Chain standardu IEEE 1284 można podłączyć do 8 urządzeń do pojedynczego portu równoległego, tworząc swego rodzaju łańcuch. Wymogiem zastosowania łańcuchowania jest posiadanie przez urządzenia 2 portów równoległych – wejściowego i wyjściowego.</a:t>
            </a:r>
          </a:p>
        </p:txBody>
      </p:sp>
    </p:spTree>
    <p:extLst>
      <p:ext uri="{BB962C8B-B14F-4D97-AF65-F5344CB8AC3E}">
        <p14:creationId xmlns:p14="http://schemas.microsoft.com/office/powerpoint/2010/main" val="1432479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7611CA-574E-4E97-BD3A-F5761FF64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46" name="Picture 2" descr="Znalezione obrazy dla zapytania ieee 1284">
            <a:extLst>
              <a:ext uri="{FF2B5EF4-FFF2-40B4-BE49-F238E27FC236}">
                <a16:creationId xmlns:a16="http://schemas.microsoft.com/office/drawing/2014/main" id="{ED3B0C61-B266-4298-8E6F-358847D389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381" y="3135312"/>
            <a:ext cx="338137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914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43CA13-2246-429B-9530-DFDBD4F18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122" name="Picture 2" descr="https://upload.wikimedia.org/wikipedia/commons/thumb/e/e1/25_Pin_D-sub_pinout.svg/280px-25_Pin_D-sub_pinout.svg.png">
            <a:extLst>
              <a:ext uri="{FF2B5EF4-FFF2-40B4-BE49-F238E27FC236}">
                <a16:creationId xmlns:a16="http://schemas.microsoft.com/office/drawing/2014/main" id="{D1B68812-860A-4F98-8B20-393E974E88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0569" y="3344862"/>
            <a:ext cx="2667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019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5043F5-AA82-452C-8AE5-21462B5D7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C3C303-E631-47C4-9169-FB551A617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Najważniejszym zastosowaniem portu równoległego była komunikacja z urządzeniami wymagającymi </a:t>
            </a:r>
            <a:r>
              <a:rPr lang="pl-PL" dirty="0" err="1"/>
              <a:t>przesyłu</a:t>
            </a:r>
            <a:r>
              <a:rPr lang="pl-PL" dirty="0"/>
              <a:t> dużych ilości danych z komputera do urządzenia. Dzięki dużej prędkości transferu świetnie nadawał się do podłączania drukarek i skanerów oraz pamięci masowych. </a:t>
            </a:r>
          </a:p>
          <a:p>
            <a:pPr marL="0" indent="0">
              <a:buNone/>
            </a:pPr>
            <a:r>
              <a:rPr lang="pl-PL" dirty="0"/>
              <a:t>Istnieją adaptery tego portu pozwalające podłączyć drukarki mające tylko gniazdo USB. Problem może wystąpić tylko w warstwie programowej - programy muszą komunikować się w formacie akceptowanym przez drukarkę. Niestety wiele współczesnych drukarek nie akceptuje czystego ASCII.</a:t>
            </a:r>
          </a:p>
          <a:p>
            <a:pPr marL="0" indent="0">
              <a:buNone/>
            </a:pPr>
            <a:r>
              <a:rPr lang="pl-PL" dirty="0"/>
              <a:t>Łączenie komputerów za pomocą portu równoległego było popularne w latach dziewięćdziesiątych, gdy sprzęt sieciowy był drogi, program Norton Commander posiadał wbudowaną obsługę transferu plików poprzez port szeregowy i równoległy. </a:t>
            </a:r>
          </a:p>
        </p:txBody>
      </p:sp>
    </p:spTree>
    <p:extLst>
      <p:ext uri="{BB962C8B-B14F-4D97-AF65-F5344CB8AC3E}">
        <p14:creationId xmlns:p14="http://schemas.microsoft.com/office/powerpoint/2010/main" val="2744501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1B21F4-6635-4D4E-A573-216DC48A4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D-</a:t>
            </a:r>
            <a:r>
              <a:rPr lang="pl-PL" dirty="0" err="1"/>
              <a:t>sub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C0FE18-4B4D-422A-A164-B612BB884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D-</a:t>
            </a:r>
            <a:r>
              <a:rPr lang="pl-PL" dirty="0" err="1"/>
              <a:t>sub</a:t>
            </a:r>
            <a:r>
              <a:rPr lang="pl-PL" dirty="0"/>
              <a:t>, pełna nazwa D-</a:t>
            </a:r>
            <a:r>
              <a:rPr lang="pl-PL" dirty="0" err="1"/>
              <a:t>subminiature</a:t>
            </a:r>
            <a:r>
              <a:rPr lang="pl-PL" dirty="0"/>
              <a:t> – rodzina wtyków i gniazd wykorzystywanych w urządzeniach i zakończeniach przewodów dla potrzeb połączeń w transmisji sygnałów pomiędzy urządzeniami elektronicznymi. Standardowe złącza D-</a:t>
            </a:r>
            <a:r>
              <a:rPr lang="pl-PL" dirty="0" err="1"/>
              <a:t>sub</a:t>
            </a:r>
            <a:r>
              <a:rPr lang="pl-PL" dirty="0"/>
              <a:t> mają 9, 15, 25, 37, 50 lub 60 </a:t>
            </a:r>
            <a:r>
              <a:rPr lang="pl-PL" dirty="0" err="1"/>
              <a:t>pinów</a:t>
            </a:r>
            <a:r>
              <a:rPr lang="pl-PL" dirty="0"/>
              <a:t>. Standard D-</a:t>
            </a:r>
            <a:r>
              <a:rPr lang="pl-PL" dirty="0" err="1"/>
              <a:t>sub</a:t>
            </a:r>
            <a:r>
              <a:rPr lang="pl-PL" dirty="0"/>
              <a:t> jest określeniem sposobu fizycznej budowy złącza, a nie przeznaczeń komunikacyjnych.</a:t>
            </a:r>
          </a:p>
        </p:txBody>
      </p:sp>
    </p:spTree>
    <p:extLst>
      <p:ext uri="{BB962C8B-B14F-4D97-AF65-F5344CB8AC3E}">
        <p14:creationId xmlns:p14="http://schemas.microsoft.com/office/powerpoint/2010/main" val="340195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82A65A-A9FE-4F13-AB66-7DA9069E2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RS-232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D6BAAC-7045-48EA-87EF-A61872C48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Sposób połączenia urządzeń DTE tj. urządzeń końcowych danych (np. komputer) oraz urządzeń DCE, czyli urządzeń komunikacji danych (np. modem). </a:t>
            </a:r>
          </a:p>
          <a:p>
            <a:pPr marL="0" indent="0">
              <a:buNone/>
            </a:pPr>
            <a:r>
              <a:rPr lang="pl-PL" dirty="0"/>
              <a:t>Standard określa nazwy styków złącza oraz przypisane im sygnały a także specyfikację elektryczną obwodów wewnętrznych. Standard ten definiuje normy wtyczek i przewodów portów szeregowych typu COM. </a:t>
            </a:r>
          </a:p>
          <a:p>
            <a:pPr marL="0" indent="0">
              <a:buNone/>
            </a:pPr>
            <a:r>
              <a:rPr lang="pl-PL" dirty="0"/>
              <a:t>Standard RS-232 (ang. </a:t>
            </a:r>
            <a:r>
              <a:rPr lang="pl-PL" dirty="0" err="1"/>
              <a:t>Recommended</a:t>
            </a:r>
            <a:r>
              <a:rPr lang="pl-PL" dirty="0"/>
              <a:t> Standard) opracowano w 1962 roku na zlecenie amerykańskiego stowarzyszenia producentów urządzeń elektronicznych (</a:t>
            </a:r>
            <a:r>
              <a:rPr lang="pl-PL" dirty="0" err="1"/>
              <a:t>Electronic</a:t>
            </a:r>
            <a:r>
              <a:rPr lang="pl-PL" dirty="0"/>
              <a:t> </a:t>
            </a:r>
            <a:r>
              <a:rPr lang="pl-PL" dirty="0" err="1"/>
              <a:t>Industries</a:t>
            </a:r>
            <a:r>
              <a:rPr lang="pl-PL" dirty="0"/>
              <a:t> Alliance) w celu ujednolicenia parametrów sygnałów i konstrukcji urządzeń zdolnych do wymiany danych cyfrowych za pomocą sieci telefonicznej.</a:t>
            </a:r>
          </a:p>
        </p:txBody>
      </p:sp>
    </p:spTree>
    <p:extLst>
      <p:ext uri="{BB962C8B-B14F-4D97-AF65-F5344CB8AC3E}">
        <p14:creationId xmlns:p14="http://schemas.microsoft.com/office/powerpoint/2010/main" val="2352702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D5FDF0-6EC2-4CE7-BAC1-481ACCA6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C2A491-AC57-4A13-AB53-21984F205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Złącze DE-9 w komputerach PC służy jako złącze portu szeregowego RS-232 (COM), posłużyło też jako złącze portu w standardzie RS-422A.</a:t>
            </a:r>
          </a:p>
          <a:p>
            <a:endParaRPr lang="pl-PL" dirty="0"/>
          </a:p>
          <a:p>
            <a:r>
              <a:rPr lang="pl-PL" dirty="0"/>
              <a:t>Złącze DE-9M (wariant złącza DE-9 bez dwóch śrub mocujących) służyło do podłączenia dżojstików do mikrokomputerów i konsol. Po raz pierwszy zostało użyte w konsoli Atari 2600, a następnie znalazło szerokie zastosowanie, m.in w mikrokomputerach (rodzina 8-bitowych Atari, </a:t>
            </a:r>
            <a:r>
              <a:rPr lang="pl-PL" dirty="0" err="1"/>
              <a:t>Commodore</a:t>
            </a:r>
            <a:r>
              <a:rPr lang="pl-PL" dirty="0"/>
              <a:t> VIC-20, 64, 128, Amiga, </a:t>
            </a:r>
            <a:r>
              <a:rPr lang="pl-PL" dirty="0" err="1"/>
              <a:t>Amstrad</a:t>
            </a:r>
            <a:r>
              <a:rPr lang="pl-PL" dirty="0"/>
              <a:t> CPC, MSX, Sharp X68000), oraz konsolach (m.in. Sega Master System, Sega Genesis oraz Panasonic 3DO).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Złącze DA-15 w komputerach PC służy jako złącze "</a:t>
            </a:r>
            <a:r>
              <a:rPr lang="pl-PL" dirty="0" err="1"/>
              <a:t>GamePort</a:t>
            </a:r>
            <a:r>
              <a:rPr lang="pl-PL" dirty="0"/>
              <a:t>" (obecnie zastąpione przez USB)</a:t>
            </a:r>
          </a:p>
          <a:p>
            <a:endParaRPr lang="pl-PL" dirty="0"/>
          </a:p>
          <a:p>
            <a:r>
              <a:rPr lang="pl-PL" dirty="0"/>
              <a:t>Złącze DE-15F w komputerach PC służy jako złącze VGA, SVGA i XGA (obecnie wypierane przez DVI, HDMI oraz </a:t>
            </a:r>
            <a:r>
              <a:rPr lang="pl-PL" dirty="0" err="1"/>
              <a:t>DisplayPort</a:t>
            </a:r>
            <a:r>
              <a:rPr lang="pl-PL" dirty="0"/>
              <a:t>). Debiutowało w komputerach w 1986 roku.</a:t>
            </a:r>
          </a:p>
          <a:p>
            <a:endParaRPr lang="pl-PL" dirty="0"/>
          </a:p>
          <a:p>
            <a:r>
              <a:rPr lang="pl-PL" dirty="0"/>
              <a:t>Złącze DB-25 w komputerach PC służy jako złącze portu równoległego LPT (obecnie wypierane przez USB)</a:t>
            </a:r>
          </a:p>
        </p:txBody>
      </p:sp>
    </p:spTree>
    <p:extLst>
      <p:ext uri="{BB962C8B-B14F-4D97-AF65-F5344CB8AC3E}">
        <p14:creationId xmlns:p14="http://schemas.microsoft.com/office/powerpoint/2010/main" val="3174562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B249F6-E1D8-4F03-9C5C-04E7A898B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Złącza</a:t>
            </a:r>
          </a:p>
        </p:txBody>
      </p:sp>
      <p:pic>
        <p:nvPicPr>
          <p:cNvPr id="7170" name="Picture 2" descr="https://upload.wikimedia.org/wikipedia/commons/thumb/4/47/DSubminiatures.svg/378px-DSubminiatures.svg.png">
            <a:extLst>
              <a:ext uri="{FF2B5EF4-FFF2-40B4-BE49-F238E27FC236}">
                <a16:creationId xmlns:a16="http://schemas.microsoft.com/office/drawing/2014/main" id="{882F9AF8-70D3-4E1B-8D12-2FC9592A1F7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83844" y="2740025"/>
            <a:ext cx="3600450" cy="31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15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DDCD5C-5BB3-459F-A7B3-679B91197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Wtyczka</a:t>
            </a:r>
          </a:p>
        </p:txBody>
      </p:sp>
      <p:pic>
        <p:nvPicPr>
          <p:cNvPr id="3074" name="Picture 2" descr="Ilustracja">
            <a:extLst>
              <a:ext uri="{FF2B5EF4-FFF2-40B4-BE49-F238E27FC236}">
                <a16:creationId xmlns:a16="http://schemas.microsoft.com/office/drawing/2014/main" id="{F0E97E2E-A33D-4967-A345-DBFF5D55D1D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2252" y="2286000"/>
            <a:ext cx="536363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278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05D61-209A-4491-9B91-68B47D02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Architektura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A6C85A-CE3A-41AC-A006-9255D26AD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RS-232 jest magistralą komunikacyjną przeznaczoną do szeregowej transmisji danych. Najbardziej popularna wersja tego standardu, RS-232C pozwala na transfer na odległość nie przekraczającą 15 m z szybkością maksymalną 20 </a:t>
            </a:r>
            <a:r>
              <a:rPr lang="pl-PL" dirty="0" err="1"/>
              <a:t>kb</a:t>
            </a:r>
            <a:r>
              <a:rPr lang="pl-PL" dirty="0"/>
              <a:t>/s.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architekturze PC standardowo przewidziano istnienie 4 portów COM oznaczanych odpowiednio COM1 - COM4. Specjalizowane karty rozszerzeń pozwalały na podłączenie znacznie większej liczby portów RS-232, jednak nie były one standardowo obsługiwane przez MS-DOS i wymagały odpowiedniego oprogramowania.</a:t>
            </a:r>
          </a:p>
        </p:txBody>
      </p:sp>
    </p:spTree>
    <p:extLst>
      <p:ext uri="{BB962C8B-B14F-4D97-AF65-F5344CB8AC3E}">
        <p14:creationId xmlns:p14="http://schemas.microsoft.com/office/powerpoint/2010/main" val="56999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4B390D-02D1-4152-9406-37B822230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Specyfikacja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BF8F6C-CDE4-48BE-ACA0-C83F7787F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Specyfikacja napięcia definiuje "1" logiczną jako napięcie -3 V do -15 V, zaś "0" to napięcie +3 V do +15 V. Poziom napięcia wyjściowego natomiast może przyjmować wartości -12 V, -10 V, +10 V, +12 V, zaś napięcie na dowolnym styku nie może być większe niż +25 V i mniejsze niż -25 V. Zwarcie dwóch styków RS-232 nie powinien powodować jego uszkodzenia. W praktyce warunek ten nie zawsze jest przestrzegany.</a:t>
            </a:r>
          </a:p>
        </p:txBody>
      </p:sp>
    </p:spTree>
    <p:extLst>
      <p:ext uri="{BB962C8B-B14F-4D97-AF65-F5344CB8AC3E}">
        <p14:creationId xmlns:p14="http://schemas.microsoft.com/office/powerpoint/2010/main" val="84154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B2732E-D284-4194-AA37-1F2D7239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Wtyczka</a:t>
            </a:r>
          </a:p>
        </p:txBody>
      </p:sp>
      <p:pic>
        <p:nvPicPr>
          <p:cNvPr id="2050" name="Picture 2" descr="https://upload.wikimedia.org/wikipedia/commons/thumb/d/d8/DE-9_Male.svg/337px-DE-9_Male.svg.png">
            <a:extLst>
              <a:ext uri="{FF2B5EF4-FFF2-40B4-BE49-F238E27FC236}">
                <a16:creationId xmlns:a16="http://schemas.microsoft.com/office/drawing/2014/main" id="{8E94E623-072C-4A50-AF7A-3997C75948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79106" y="3582987"/>
            <a:ext cx="32099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2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BA21FD-773B-4426-BC97-49CE2BDB5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Złącza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825523-303E-44B2-838E-E167C6896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73063A7-DA0D-4894-8EDF-16455C074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483691"/>
              </p:ext>
            </p:extLst>
          </p:nvPr>
        </p:nvGraphicFramePr>
        <p:xfrm>
          <a:off x="2620974" y="1809878"/>
          <a:ext cx="6950052" cy="4379683"/>
        </p:xfrm>
        <a:graphic>
          <a:graphicData uri="http://schemas.openxmlformats.org/drawingml/2006/table">
            <a:tbl>
              <a:tblPr/>
              <a:tblGrid>
                <a:gridCol w="1158342">
                  <a:extLst>
                    <a:ext uri="{9D8B030D-6E8A-4147-A177-3AD203B41FA5}">
                      <a16:colId xmlns:a16="http://schemas.microsoft.com/office/drawing/2014/main" val="2356988643"/>
                    </a:ext>
                  </a:extLst>
                </a:gridCol>
                <a:gridCol w="1158342">
                  <a:extLst>
                    <a:ext uri="{9D8B030D-6E8A-4147-A177-3AD203B41FA5}">
                      <a16:colId xmlns:a16="http://schemas.microsoft.com/office/drawing/2014/main" val="2617999570"/>
                    </a:ext>
                  </a:extLst>
                </a:gridCol>
                <a:gridCol w="1158342">
                  <a:extLst>
                    <a:ext uri="{9D8B030D-6E8A-4147-A177-3AD203B41FA5}">
                      <a16:colId xmlns:a16="http://schemas.microsoft.com/office/drawing/2014/main" val="1645449752"/>
                    </a:ext>
                  </a:extLst>
                </a:gridCol>
                <a:gridCol w="1158342">
                  <a:extLst>
                    <a:ext uri="{9D8B030D-6E8A-4147-A177-3AD203B41FA5}">
                      <a16:colId xmlns:a16="http://schemas.microsoft.com/office/drawing/2014/main" val="3419607683"/>
                    </a:ext>
                  </a:extLst>
                </a:gridCol>
                <a:gridCol w="1158342">
                  <a:extLst>
                    <a:ext uri="{9D8B030D-6E8A-4147-A177-3AD203B41FA5}">
                      <a16:colId xmlns:a16="http://schemas.microsoft.com/office/drawing/2014/main" val="3764106785"/>
                    </a:ext>
                  </a:extLst>
                </a:gridCol>
                <a:gridCol w="1158342">
                  <a:extLst>
                    <a:ext uri="{9D8B030D-6E8A-4147-A177-3AD203B41FA5}">
                      <a16:colId xmlns:a16="http://schemas.microsoft.com/office/drawing/2014/main" val="829722052"/>
                    </a:ext>
                  </a:extLst>
                </a:gridCol>
              </a:tblGrid>
              <a:tr h="241741">
                <a:tc gridSpan="2"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Numer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Kierunek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Oznaczenie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Nazwa angielska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Nazwa polska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79656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9 pin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25 pin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787933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1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8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– &gt;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DCD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Data Carrier Detected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sygnał wykrycia nośnej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86697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2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3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– &gt;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RxD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Receive Data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odbiór danych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835505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3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2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&lt; –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TxD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Transmit Data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transmisja danych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09374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4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20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&lt; –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DTR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Data Terminal Ready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effectLst/>
                        </a:rPr>
                        <a:t>gotowość terminala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61281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5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7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–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GND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Signal Ground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masa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972812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6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6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– &gt;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DSR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Data Set Ready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effectLst/>
                        </a:rPr>
                        <a:t>gotowość "modemu"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3781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7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4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&lt; –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RTS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Request to Send Data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żądanie wysyłania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506958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8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5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– &gt;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CTS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Clear to Send Data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gotowość wysyłania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084860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9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22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DCE – &gt; DTE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RI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Ring Indicator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wskaźnik dzwonka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904829"/>
                  </a:ext>
                </a:extLst>
              </a:tr>
              <a:tr h="423047"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 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9-19; 21; 23-25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 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NC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>
                          <a:effectLst/>
                        </a:rPr>
                        <a:t> 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effectLst/>
                        </a:rPr>
                        <a:t>niewykorzystane</a:t>
                      </a:r>
                    </a:p>
                  </a:txBody>
                  <a:tcPr marL="60435" marR="60435" marT="30218" marB="30218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090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25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3ACA9-AC1A-44C7-AD35-B540FE59D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Transmisja asynchroniczna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C02620-7C87-419A-A137-8D823C37F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Stan nieaktywny linii odpowiada logicznej 1, każdy bajt jest przesyłany niezależnie, jest poprzedzony bitem START (stan 0), po którym są przesyłane bity danych od 0 do 7 (lub mniej: stosuje się bajt od 5 do 9 bitów), po nich opcjonalnie bit parzystości, na koniec bit STOP </a:t>
            </a:r>
          </a:p>
          <a:p>
            <a:pPr marL="0" indent="0">
              <a:buNone/>
            </a:pPr>
            <a:r>
              <a:rPr lang="pl-PL" dirty="0"/>
              <a:t>Bity mają jednakowy czas trwania określony przez stronę wysyłającą, strona odbierająca odmierza czas od zbocza 1→0 na początku bitu start i próbkuje stan w połowie długości bitu; wykrycie wartości '1' w połowie bitu START jest interpretowane jako "fałszywy start"; wykrycie wystąpienia '0' pół odstępu czasu po rozpoczęciu bitu STOP jest interpretowane jako "błąd ramki" (</a:t>
            </a:r>
            <a:r>
              <a:rPr lang="pl-PL" dirty="0" err="1"/>
              <a:t>framing</a:t>
            </a:r>
            <a:r>
              <a:rPr lang="pl-PL" dirty="0"/>
              <a:t> error).</a:t>
            </a:r>
          </a:p>
        </p:txBody>
      </p:sp>
    </p:spTree>
    <p:extLst>
      <p:ext uri="{BB962C8B-B14F-4D97-AF65-F5344CB8AC3E}">
        <p14:creationId xmlns:p14="http://schemas.microsoft.com/office/powerpoint/2010/main" val="3575793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2F2884-F03C-4CD3-B198-822D5AACD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Transmisja synchroniczna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B1E400-2FBD-48C8-882C-C18241A47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DCE (modem) podaje sygnały </a:t>
            </a:r>
            <a:r>
              <a:rPr lang="pl-PL" dirty="0" err="1"/>
              <a:t>TxC</a:t>
            </a:r>
            <a:r>
              <a:rPr lang="pl-PL" dirty="0"/>
              <a:t> i </a:t>
            </a:r>
            <a:r>
              <a:rPr lang="pl-PL" dirty="0" err="1"/>
              <a:t>RxC</a:t>
            </a:r>
            <a:r>
              <a:rPr lang="pl-PL" dirty="0"/>
              <a:t>, a DTE (terminal) wysyła (</a:t>
            </a:r>
            <a:r>
              <a:rPr lang="pl-PL" dirty="0" err="1"/>
              <a:t>TxD</a:t>
            </a:r>
            <a:r>
              <a:rPr lang="pl-PL" dirty="0"/>
              <a:t>) lub odbiera (</a:t>
            </a:r>
            <a:r>
              <a:rPr lang="pl-PL" dirty="0" err="1"/>
              <a:t>RxD</a:t>
            </a:r>
            <a:r>
              <a:rPr lang="pl-PL" dirty="0"/>
              <a:t>) kolejne bity danych; żeby ustalić przy odbieraniu, gdzie jest granica bajtów, dane są poprzedzone serią bajtów SYN (0x16 - DTE musi analizować je i wykryć, o ile bitów trzeba przesunąć dane, by uzyskać taką wartość), po których następuje znak rozpoczynający pakiet danych (np. SOH - 0x01) i kolejne bajty, bez możliwości "zaczekania„.</a:t>
            </a:r>
          </a:p>
          <a:p>
            <a:pPr marL="0" indent="0">
              <a:buNone/>
            </a:pPr>
            <a:r>
              <a:rPr lang="pl-PL" dirty="0"/>
              <a:t>Dane mają strukturę określającą ich przeznaczenie (np. dane do wyświetlenia, dane do wydrukowania, sterowanie terminalem – to, co w protokole TCP/IP określa "port"), i gdzie jest ich koniec; zwykle dla kontroli poprawności transmisji pakiet zawiera dodatkowe dane do jej sprawdzenia, czasem jest to różnica symetryczna wszystkich bajtów, częściej CRC; z powodu konieczności synchronizacji przesyłanie danych wyłącznie pakietami; liczba bitów pomiędzy pakietami nie musi być wielokrotnością bajta.</a:t>
            </a:r>
          </a:p>
        </p:txBody>
      </p:sp>
    </p:spTree>
    <p:extLst>
      <p:ext uri="{BB962C8B-B14F-4D97-AF65-F5344CB8AC3E}">
        <p14:creationId xmlns:p14="http://schemas.microsoft.com/office/powerpoint/2010/main" val="837596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</TotalTime>
  <Words>1609</Words>
  <Application>Microsoft Office PowerPoint</Application>
  <PresentationFormat>Panoramiczny</PresentationFormat>
  <Paragraphs>127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5" baseType="lpstr">
      <vt:lpstr>Tw Cen MT</vt:lpstr>
      <vt:lpstr>Tw Cen MT Condensed</vt:lpstr>
      <vt:lpstr>Wingdings 3</vt:lpstr>
      <vt:lpstr>Integralny</vt:lpstr>
      <vt:lpstr>LPT, COM, D-sub</vt:lpstr>
      <vt:lpstr>RS-232</vt:lpstr>
      <vt:lpstr>Wtyczka</vt:lpstr>
      <vt:lpstr>Architektura</vt:lpstr>
      <vt:lpstr>Specyfikacja</vt:lpstr>
      <vt:lpstr>Wtyczka</vt:lpstr>
      <vt:lpstr>Złącza</vt:lpstr>
      <vt:lpstr>Transmisja asynchroniczna </vt:lpstr>
      <vt:lpstr>Transmisja synchroniczna</vt:lpstr>
      <vt:lpstr>Half-duplex i full-duplex</vt:lpstr>
      <vt:lpstr>LPT IEEE 1284 </vt:lpstr>
      <vt:lpstr>Prezentacja programu PowerPoint</vt:lpstr>
      <vt:lpstr>Budowa</vt:lpstr>
      <vt:lpstr>Tryby pracy</vt:lpstr>
      <vt:lpstr>Złącza</vt:lpstr>
      <vt:lpstr>Prezentacja programu PowerPoint</vt:lpstr>
      <vt:lpstr>Prezentacja programu PowerPoint</vt:lpstr>
      <vt:lpstr>Zastosowania</vt:lpstr>
      <vt:lpstr>D-sub</vt:lpstr>
      <vt:lpstr>Zastosowania</vt:lpstr>
      <vt:lpstr>Złącza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LPT, COM</dc:title>
  <dc:creator>Damian Radzik</dc:creator>
  <cp:lastModifiedBy>Damian Radzik</cp:lastModifiedBy>
  <cp:revision>4</cp:revision>
  <dcterms:created xsi:type="dcterms:W3CDTF">2018-03-13T07:17:37Z</dcterms:created>
  <dcterms:modified xsi:type="dcterms:W3CDTF">2019-02-08T10:55:35Z</dcterms:modified>
</cp:coreProperties>
</file>