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71" r:id="rId4"/>
    <p:sldId id="275" r:id="rId5"/>
    <p:sldId id="258" r:id="rId6"/>
    <p:sldId id="268" r:id="rId7"/>
    <p:sldId id="269" r:id="rId8"/>
    <p:sldId id="273" r:id="rId9"/>
    <p:sldId id="259" r:id="rId10"/>
    <p:sldId id="260" r:id="rId11"/>
    <p:sldId id="272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70" r:id="rId20"/>
    <p:sldId id="27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58006461-0A91-4C39-AC14-08C1A293035D}"/>
    <pc:docChg chg="custSel addSld modSld">
      <pc:chgData name="Damian Radzik" userId="9b6437a5cc3fe03b" providerId="LiveId" clId="{58006461-0A91-4C39-AC14-08C1A293035D}" dt="2019-09-10T10:57:53.983" v="313" actId="313"/>
      <pc:docMkLst>
        <pc:docMk/>
      </pc:docMkLst>
      <pc:sldChg chg="modSp">
        <pc:chgData name="Damian Radzik" userId="9b6437a5cc3fe03b" providerId="LiveId" clId="{58006461-0A91-4C39-AC14-08C1A293035D}" dt="2019-09-09T05:30:24.974" v="280" actId="27636"/>
        <pc:sldMkLst>
          <pc:docMk/>
          <pc:sldMk cId="1446220301" sldId="256"/>
        </pc:sldMkLst>
        <pc:spChg chg="mod">
          <ac:chgData name="Damian Radzik" userId="9b6437a5cc3fe03b" providerId="LiveId" clId="{58006461-0A91-4C39-AC14-08C1A293035D}" dt="2019-09-09T05:30:24.974" v="280" actId="27636"/>
          <ac:spMkLst>
            <pc:docMk/>
            <pc:sldMk cId="1446220301" sldId="256"/>
            <ac:spMk id="2" creationId="{00000000-0000-0000-0000-000000000000}"/>
          </ac:spMkLst>
        </pc:spChg>
      </pc:sldChg>
      <pc:sldChg chg="modSp">
        <pc:chgData name="Damian Radzik" userId="9b6437a5cc3fe03b" providerId="LiveId" clId="{58006461-0A91-4C39-AC14-08C1A293035D}" dt="2019-09-09T05:25:48.851" v="138" actId="20577"/>
        <pc:sldMkLst>
          <pc:docMk/>
          <pc:sldMk cId="47278424" sldId="259"/>
        </pc:sldMkLst>
        <pc:spChg chg="mod">
          <ac:chgData name="Damian Radzik" userId="9b6437a5cc3fe03b" providerId="LiveId" clId="{58006461-0A91-4C39-AC14-08C1A293035D}" dt="2019-09-09T05:25:48.851" v="138" actId="20577"/>
          <ac:spMkLst>
            <pc:docMk/>
            <pc:sldMk cId="47278424" sldId="259"/>
            <ac:spMk id="3" creationId="{00000000-0000-0000-0000-000000000000}"/>
          </ac:spMkLst>
        </pc:spChg>
      </pc:sldChg>
      <pc:sldChg chg="modSp">
        <pc:chgData name="Damian Radzik" userId="9b6437a5cc3fe03b" providerId="LiveId" clId="{58006461-0A91-4C39-AC14-08C1A293035D}" dt="2019-09-09T05:30:25.020" v="282" actId="27636"/>
        <pc:sldMkLst>
          <pc:docMk/>
          <pc:sldMk cId="1270032686" sldId="260"/>
        </pc:sldMkLst>
        <pc:spChg chg="mod">
          <ac:chgData name="Damian Radzik" userId="9b6437a5cc3fe03b" providerId="LiveId" clId="{58006461-0A91-4C39-AC14-08C1A293035D}" dt="2019-09-09T05:30:25.020" v="282" actId="27636"/>
          <ac:spMkLst>
            <pc:docMk/>
            <pc:sldMk cId="1270032686" sldId="260"/>
            <ac:spMk id="2" creationId="{00000000-0000-0000-0000-000000000000}"/>
          </ac:spMkLst>
        </pc:spChg>
        <pc:spChg chg="mod">
          <ac:chgData name="Damian Radzik" userId="9b6437a5cc3fe03b" providerId="LiveId" clId="{58006461-0A91-4C39-AC14-08C1A293035D}" dt="2019-09-09T05:26:05.433" v="143" actId="20577"/>
          <ac:spMkLst>
            <pc:docMk/>
            <pc:sldMk cId="1270032686" sldId="260"/>
            <ac:spMk id="3" creationId="{00000000-0000-0000-0000-000000000000}"/>
          </ac:spMkLst>
        </pc:spChg>
      </pc:sldChg>
      <pc:sldChg chg="modSp">
        <pc:chgData name="Damian Radzik" userId="9b6437a5cc3fe03b" providerId="LiveId" clId="{58006461-0A91-4C39-AC14-08C1A293035D}" dt="2019-09-09T05:30:25.051" v="284" actId="27636"/>
        <pc:sldMkLst>
          <pc:docMk/>
          <pc:sldMk cId="3042814574" sldId="264"/>
        </pc:sldMkLst>
        <pc:spChg chg="mod">
          <ac:chgData name="Damian Radzik" userId="9b6437a5cc3fe03b" providerId="LiveId" clId="{58006461-0A91-4C39-AC14-08C1A293035D}" dt="2019-09-09T05:30:25.051" v="284" actId="27636"/>
          <ac:spMkLst>
            <pc:docMk/>
            <pc:sldMk cId="3042814574" sldId="264"/>
            <ac:spMk id="3" creationId="{00000000-0000-0000-0000-000000000000}"/>
          </ac:spMkLst>
        </pc:spChg>
      </pc:sldChg>
      <pc:sldChg chg="modSp">
        <pc:chgData name="Damian Radzik" userId="9b6437a5cc3fe03b" providerId="LiveId" clId="{58006461-0A91-4C39-AC14-08C1A293035D}" dt="2019-09-09T05:30:25.066" v="285" actId="27636"/>
        <pc:sldMkLst>
          <pc:docMk/>
          <pc:sldMk cId="3383826752" sldId="265"/>
        </pc:sldMkLst>
        <pc:spChg chg="mod">
          <ac:chgData name="Damian Radzik" userId="9b6437a5cc3fe03b" providerId="LiveId" clId="{58006461-0A91-4C39-AC14-08C1A293035D}" dt="2019-09-09T05:30:25.066" v="285" actId="27636"/>
          <ac:spMkLst>
            <pc:docMk/>
            <pc:sldMk cId="3383826752" sldId="265"/>
            <ac:spMk id="3" creationId="{00000000-0000-0000-0000-000000000000}"/>
          </ac:spMkLst>
        </pc:spChg>
      </pc:sldChg>
      <pc:sldChg chg="modSp">
        <pc:chgData name="Damian Radzik" userId="9b6437a5cc3fe03b" providerId="LiveId" clId="{58006461-0A91-4C39-AC14-08C1A293035D}" dt="2019-09-09T05:30:25.077" v="286" actId="27636"/>
        <pc:sldMkLst>
          <pc:docMk/>
          <pc:sldMk cId="560325104" sldId="266"/>
        </pc:sldMkLst>
        <pc:spChg chg="mod">
          <ac:chgData name="Damian Radzik" userId="9b6437a5cc3fe03b" providerId="LiveId" clId="{58006461-0A91-4C39-AC14-08C1A293035D}" dt="2019-09-09T05:30:25.077" v="286" actId="27636"/>
          <ac:spMkLst>
            <pc:docMk/>
            <pc:sldMk cId="560325104" sldId="266"/>
            <ac:spMk id="3" creationId="{00000000-0000-0000-0000-000000000000}"/>
          </ac:spMkLst>
        </pc:spChg>
      </pc:sldChg>
      <pc:sldChg chg="modSp">
        <pc:chgData name="Damian Radzik" userId="9b6437a5cc3fe03b" providerId="LiveId" clId="{58006461-0A91-4C39-AC14-08C1A293035D}" dt="2019-09-09T05:30:24.988" v="281" actId="27636"/>
        <pc:sldMkLst>
          <pc:docMk/>
          <pc:sldMk cId="352173233" sldId="268"/>
        </pc:sldMkLst>
        <pc:spChg chg="mod">
          <ac:chgData name="Damian Radzik" userId="9b6437a5cc3fe03b" providerId="LiveId" clId="{58006461-0A91-4C39-AC14-08C1A293035D}" dt="2019-09-09T05:30:24.988" v="281" actId="27636"/>
          <ac:spMkLst>
            <pc:docMk/>
            <pc:sldMk cId="352173233" sldId="268"/>
            <ac:spMk id="3" creationId="{00000000-0000-0000-0000-000000000000}"/>
          </ac:spMkLst>
        </pc:spChg>
      </pc:sldChg>
      <pc:sldChg chg="modSp">
        <pc:chgData name="Damian Radzik" userId="9b6437a5cc3fe03b" providerId="LiveId" clId="{58006461-0A91-4C39-AC14-08C1A293035D}" dt="2019-09-09T05:23:49.554" v="86"/>
        <pc:sldMkLst>
          <pc:docMk/>
          <pc:sldMk cId="129624100" sldId="269"/>
        </pc:sldMkLst>
        <pc:spChg chg="mod">
          <ac:chgData name="Damian Radzik" userId="9b6437a5cc3fe03b" providerId="LiveId" clId="{58006461-0A91-4C39-AC14-08C1A293035D}" dt="2019-09-09T05:23:49.554" v="86"/>
          <ac:spMkLst>
            <pc:docMk/>
            <pc:sldMk cId="129624100" sldId="269"/>
            <ac:spMk id="3" creationId="{00000000-0000-0000-0000-000000000000}"/>
          </ac:spMkLst>
        </pc:spChg>
      </pc:sldChg>
      <pc:sldChg chg="modSp">
        <pc:chgData name="Damian Radzik" userId="9b6437a5cc3fe03b" providerId="LiveId" clId="{58006461-0A91-4C39-AC14-08C1A293035D}" dt="2019-09-09T05:30:25.098" v="287" actId="27636"/>
        <pc:sldMkLst>
          <pc:docMk/>
          <pc:sldMk cId="3232475751" sldId="270"/>
        </pc:sldMkLst>
        <pc:spChg chg="mod">
          <ac:chgData name="Damian Radzik" userId="9b6437a5cc3fe03b" providerId="LiveId" clId="{58006461-0A91-4C39-AC14-08C1A293035D}" dt="2019-09-09T05:27:37.898" v="186" actId="20577"/>
          <ac:spMkLst>
            <pc:docMk/>
            <pc:sldMk cId="3232475751" sldId="270"/>
            <ac:spMk id="2" creationId="{00000000-0000-0000-0000-000000000000}"/>
          </ac:spMkLst>
        </pc:spChg>
        <pc:spChg chg="mod">
          <ac:chgData name="Damian Radzik" userId="9b6437a5cc3fe03b" providerId="LiveId" clId="{58006461-0A91-4C39-AC14-08C1A293035D}" dt="2019-09-09T05:30:25.098" v="287" actId="27636"/>
          <ac:spMkLst>
            <pc:docMk/>
            <pc:sldMk cId="3232475751" sldId="270"/>
            <ac:spMk id="3" creationId="{00000000-0000-0000-0000-000000000000}"/>
          </ac:spMkLst>
        </pc:spChg>
      </pc:sldChg>
      <pc:sldChg chg="modSp">
        <pc:chgData name="Damian Radzik" userId="9b6437a5cc3fe03b" providerId="LiveId" clId="{58006461-0A91-4C39-AC14-08C1A293035D}" dt="2019-09-09T05:30:25.035" v="283" actId="27636"/>
        <pc:sldMkLst>
          <pc:docMk/>
          <pc:sldMk cId="3273757710" sldId="272"/>
        </pc:sldMkLst>
        <pc:spChg chg="mod">
          <ac:chgData name="Damian Radzik" userId="9b6437a5cc3fe03b" providerId="LiveId" clId="{58006461-0A91-4C39-AC14-08C1A293035D}" dt="2019-09-09T05:30:25.035" v="283" actId="27636"/>
          <ac:spMkLst>
            <pc:docMk/>
            <pc:sldMk cId="3273757710" sldId="272"/>
            <ac:spMk id="3" creationId="{00000000-0000-0000-0000-000000000000}"/>
          </ac:spMkLst>
        </pc:spChg>
      </pc:sldChg>
      <pc:sldChg chg="modSp add">
        <pc:chgData name="Damian Radzik" userId="9b6437a5cc3fe03b" providerId="LiveId" clId="{58006461-0A91-4C39-AC14-08C1A293035D}" dt="2019-09-09T05:23:58.632" v="108"/>
        <pc:sldMkLst>
          <pc:docMk/>
          <pc:sldMk cId="1204299078" sldId="273"/>
        </pc:sldMkLst>
        <pc:spChg chg="mod">
          <ac:chgData name="Damian Radzik" userId="9b6437a5cc3fe03b" providerId="LiveId" clId="{58006461-0A91-4C39-AC14-08C1A293035D}" dt="2019-09-09T05:23:56.131" v="106" actId="20577"/>
          <ac:spMkLst>
            <pc:docMk/>
            <pc:sldMk cId="1204299078" sldId="273"/>
            <ac:spMk id="2" creationId="{6DFC3CB8-9E5A-4070-B57E-B9C039080F99}"/>
          </ac:spMkLst>
        </pc:spChg>
        <pc:spChg chg="mod">
          <ac:chgData name="Damian Radzik" userId="9b6437a5cc3fe03b" providerId="LiveId" clId="{58006461-0A91-4C39-AC14-08C1A293035D}" dt="2019-09-09T05:23:58.632" v="108"/>
          <ac:spMkLst>
            <pc:docMk/>
            <pc:sldMk cId="1204299078" sldId="273"/>
            <ac:spMk id="3" creationId="{58CC2D25-FD9F-4BA1-BE9C-7084ACC00DFD}"/>
          </ac:spMkLst>
        </pc:spChg>
      </pc:sldChg>
      <pc:sldChg chg="modSp add">
        <pc:chgData name="Damian Radzik" userId="9b6437a5cc3fe03b" providerId="LiveId" clId="{58006461-0A91-4C39-AC14-08C1A293035D}" dt="2019-09-09T05:30:24.918" v="279" actId="27636"/>
        <pc:sldMkLst>
          <pc:docMk/>
          <pc:sldMk cId="3764156314" sldId="274"/>
        </pc:sldMkLst>
        <pc:spChg chg="mod">
          <ac:chgData name="Damian Radzik" userId="9b6437a5cc3fe03b" providerId="LiveId" clId="{58006461-0A91-4C39-AC14-08C1A293035D}" dt="2019-09-09T05:27:48.491" v="195" actId="20577"/>
          <ac:spMkLst>
            <pc:docMk/>
            <pc:sldMk cId="3764156314" sldId="274"/>
            <ac:spMk id="2" creationId="{8C401A1E-6BC3-4448-B16C-83E2DA9303B3}"/>
          </ac:spMkLst>
        </pc:spChg>
        <pc:spChg chg="mod">
          <ac:chgData name="Damian Radzik" userId="9b6437a5cc3fe03b" providerId="LiveId" clId="{58006461-0A91-4C39-AC14-08C1A293035D}" dt="2019-09-09T05:30:24.918" v="279" actId="27636"/>
          <ac:spMkLst>
            <pc:docMk/>
            <pc:sldMk cId="3764156314" sldId="274"/>
            <ac:spMk id="3" creationId="{AD046ADA-B9C3-4CC7-8883-2FE2AF729722}"/>
          </ac:spMkLst>
        </pc:spChg>
      </pc:sldChg>
      <pc:sldChg chg="addSp delSp modSp add">
        <pc:chgData name="Damian Radzik" userId="9b6437a5cc3fe03b" providerId="LiveId" clId="{58006461-0A91-4C39-AC14-08C1A293035D}" dt="2019-09-10T10:57:53.983" v="313" actId="313"/>
        <pc:sldMkLst>
          <pc:docMk/>
          <pc:sldMk cId="883584896" sldId="275"/>
        </pc:sldMkLst>
        <pc:spChg chg="mod">
          <ac:chgData name="Damian Radzik" userId="9b6437a5cc3fe03b" providerId="LiveId" clId="{58006461-0A91-4C39-AC14-08C1A293035D}" dt="2019-09-10T10:57:53.983" v="313" actId="313"/>
          <ac:spMkLst>
            <pc:docMk/>
            <pc:sldMk cId="883584896" sldId="275"/>
            <ac:spMk id="2" creationId="{F8D2BEAD-356E-4D74-BE4C-EE7A9EB2CC5B}"/>
          </ac:spMkLst>
        </pc:spChg>
        <pc:spChg chg="del">
          <ac:chgData name="Damian Radzik" userId="9b6437a5cc3fe03b" providerId="LiveId" clId="{58006461-0A91-4C39-AC14-08C1A293035D}" dt="2019-09-10T10:57:42.869" v="289" actId="931"/>
          <ac:spMkLst>
            <pc:docMk/>
            <pc:sldMk cId="883584896" sldId="275"/>
            <ac:spMk id="3" creationId="{6DB9E695-5BE4-4835-BD2B-567047E1EC9E}"/>
          </ac:spMkLst>
        </pc:spChg>
        <pc:picChg chg="add mod">
          <ac:chgData name="Damian Radzik" userId="9b6437a5cc3fe03b" providerId="LiveId" clId="{58006461-0A91-4C39-AC14-08C1A293035D}" dt="2019-09-10T10:57:42.869" v="289" actId="931"/>
          <ac:picMkLst>
            <pc:docMk/>
            <pc:sldMk cId="883584896" sldId="275"/>
            <ac:picMk id="5" creationId="{BB60F999-9428-44E7-AF44-5C87DF66213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E624DC3-4088-4A85-98CC-7DFC2A15975F}" type="datetimeFigureOut">
              <a:rPr lang="pl-PL" smtClean="0"/>
              <a:t>10.09.2019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D3C54-C58C-4EB1-8959-50C0F75402BA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8353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24DC3-4088-4A85-98CC-7DFC2A15975F}" type="datetimeFigureOut">
              <a:rPr lang="pl-PL" smtClean="0"/>
              <a:t>10.09.2019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D3C54-C58C-4EB1-8959-50C0F75402B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4902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24DC3-4088-4A85-98CC-7DFC2A15975F}" type="datetimeFigureOut">
              <a:rPr lang="pl-PL" smtClean="0"/>
              <a:t>10.09.2019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D3C54-C58C-4EB1-8959-50C0F75402BA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6088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24DC3-4088-4A85-98CC-7DFC2A15975F}" type="datetimeFigureOut">
              <a:rPr lang="pl-PL" smtClean="0"/>
              <a:t>10.09.2019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D3C54-C58C-4EB1-8959-50C0F75402B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1764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24DC3-4088-4A85-98CC-7DFC2A15975F}" type="datetimeFigureOut">
              <a:rPr lang="pl-PL" smtClean="0"/>
              <a:t>10.09.2019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D3C54-C58C-4EB1-8959-50C0F75402BA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7668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24DC3-4088-4A85-98CC-7DFC2A15975F}" type="datetimeFigureOut">
              <a:rPr lang="pl-PL" smtClean="0"/>
              <a:t>10.09.2019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D3C54-C58C-4EB1-8959-50C0F75402B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6049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24DC3-4088-4A85-98CC-7DFC2A15975F}" type="datetimeFigureOut">
              <a:rPr lang="pl-PL" smtClean="0"/>
              <a:t>10.09.2019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D3C54-C58C-4EB1-8959-50C0F75402B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591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24DC3-4088-4A85-98CC-7DFC2A15975F}" type="datetimeFigureOut">
              <a:rPr lang="pl-PL" smtClean="0"/>
              <a:t>10.09.2019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D3C54-C58C-4EB1-8959-50C0F75402B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389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24DC3-4088-4A85-98CC-7DFC2A15975F}" type="datetimeFigureOut">
              <a:rPr lang="pl-PL" smtClean="0"/>
              <a:t>10.09.2019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D3C54-C58C-4EB1-8959-50C0F75402B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820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24DC3-4088-4A85-98CC-7DFC2A15975F}" type="datetimeFigureOut">
              <a:rPr lang="pl-PL" smtClean="0"/>
              <a:t>10.09.2019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D3C54-C58C-4EB1-8959-50C0F75402B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0754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24DC3-4088-4A85-98CC-7DFC2A15975F}" type="datetimeFigureOut">
              <a:rPr lang="pl-PL" smtClean="0"/>
              <a:t>10.09.2019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D3C54-C58C-4EB1-8959-50C0F75402BA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4244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E624DC3-4088-4A85-98CC-7DFC2A15975F}" type="datetimeFigureOut">
              <a:rPr lang="pl-PL" smtClean="0"/>
              <a:t>10.09.2019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D9D3C54-C58C-4EB1-8959-50C0F75402BA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9932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Procesor</a:t>
            </a:r>
            <a:br>
              <a:rPr lang="pl-PL" dirty="0"/>
            </a:b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parametry, budowa, właściwości</a:t>
            </a:r>
          </a:p>
        </p:txBody>
      </p:sp>
    </p:spTree>
    <p:extLst>
      <p:ext uri="{BB962C8B-B14F-4D97-AF65-F5344CB8AC3E}">
        <p14:creationId xmlns:p14="http://schemas.microsoft.com/office/powerpoint/2010/main" val="1446220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Wielordzeniowość i procesory pomocnicze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Projektanci procesorów próbują także innych metod zwiększania wydajności procesorów, na przykład </a:t>
            </a:r>
            <a:r>
              <a:rPr lang="pl-PL" dirty="0" err="1"/>
              <a:t>hyper-threading</a:t>
            </a:r>
            <a:r>
              <a:rPr lang="pl-PL" dirty="0"/>
              <a:t>, gdzie każdy rdzeń może się zachowywać jak dwa procesory logiczne, dzielące między siebie zasoby pamięci podręcznej i jednostek wykonawczych. </a:t>
            </a:r>
          </a:p>
          <a:p>
            <a:pPr marL="0" indent="0">
              <a:buNone/>
            </a:pPr>
            <a:r>
              <a:rPr lang="pl-PL" dirty="0"/>
              <a:t>Gdy jeden z konkurujących ze sobą procesów pozostawia niewykorzystane zasoby, proces przypisany do drugiego procesora logicznego może ich użyć, co w sprzyjających okolicznościach może prowadzić do sumarycznego wzrostu wydajności od kilku do kilkunastu procent.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70032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Wielozadaniowość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Proces - to jedno z najbardziej podstawowych pojęć w informatyce. Z definicji jest to po prostu egzemplarz wykonywanego programu. Należy odróżnić jednak proces od wątku – każdy proces posiada własną przestrzeń adresową, natomiast wątki posiadają wspólną sekcję danych.</a:t>
            </a:r>
          </a:p>
          <a:p>
            <a:pPr marL="0" indent="0">
              <a:buNone/>
            </a:pPr>
            <a:r>
              <a:rPr lang="pl-PL" dirty="0"/>
              <a:t>Wątek (ang. </a:t>
            </a:r>
            <a:r>
              <a:rPr lang="pl-PL" dirty="0" err="1"/>
              <a:t>thread</a:t>
            </a:r>
            <a:r>
              <a:rPr lang="pl-PL" dirty="0"/>
              <a:t>) - to jednostka wykonawcza w obrębie jednego procesu, będąca kolejnym ciągiem instrukcji wykonywanym w obrębie tych samych danych (w tej samej przestrzeni adresowej).</a:t>
            </a:r>
          </a:p>
          <a:p>
            <a:pPr marL="0" indent="0">
              <a:buNone/>
            </a:pPr>
            <a:r>
              <a:rPr lang="pl-PL" dirty="0"/>
              <a:t>W systemach wieloprocesorowych wątki mogą być wykonywane równocześnie (współbieżnie). Równoczesny dostęp do wspólnych danych grozi utratą spójności danych, i w konsekwencji błędem działania programu.</a:t>
            </a:r>
          </a:p>
          <a:p>
            <a:pPr marL="0" indent="0">
              <a:buNone/>
            </a:pPr>
            <a:r>
              <a:rPr lang="pl-PL" dirty="0"/>
              <a:t>Każdemu procesowi przydzielone zostają zasoby, takie jak:</a:t>
            </a:r>
          </a:p>
          <a:p>
            <a:r>
              <a:rPr lang="pl-PL" dirty="0"/>
              <a:t>procesor</a:t>
            </a:r>
          </a:p>
          <a:p>
            <a:r>
              <a:rPr lang="pl-PL" dirty="0"/>
              <a:t>pamięć</a:t>
            </a:r>
          </a:p>
          <a:p>
            <a:r>
              <a:rPr lang="pl-PL" dirty="0"/>
              <a:t>dostęp do urządzeń wejścia-wyjścia</a:t>
            </a:r>
          </a:p>
          <a:p>
            <a:r>
              <a:rPr lang="pl-PL" dirty="0"/>
              <a:t>pliki </a:t>
            </a:r>
          </a:p>
        </p:txBody>
      </p:sp>
    </p:spTree>
    <p:extLst>
      <p:ext uri="{BB962C8B-B14F-4D97-AF65-F5344CB8AC3E}">
        <p14:creationId xmlns:p14="http://schemas.microsoft.com/office/powerpoint/2010/main" val="3273757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Rozkazy procesora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283677"/>
            <a:ext cx="10515600" cy="48932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Do typowych rozkazów wykonywanych przez procesor należą:</a:t>
            </a:r>
          </a:p>
          <a:p>
            <a:r>
              <a:rPr lang="pl-PL" dirty="0"/>
              <a:t>kopiowanie danych (z pamięci do rejestru, z rejestru do pamięci, </a:t>
            </a:r>
            <a:br>
              <a:rPr lang="pl-PL" dirty="0"/>
            </a:br>
            <a:r>
              <a:rPr lang="pl-PL" dirty="0"/>
              <a:t>z pamięci do pamięci (niektóre procesory)</a:t>
            </a:r>
          </a:p>
          <a:p>
            <a:r>
              <a:rPr lang="pl-PL" dirty="0"/>
              <a:t>działania arytmetyczne (dodawanie, odejmowanie, porównywanie dwóch liczb, </a:t>
            </a:r>
            <a:br>
              <a:rPr lang="pl-PL" dirty="0"/>
            </a:br>
            <a:r>
              <a:rPr lang="pl-PL" dirty="0"/>
              <a:t>dodawanie i odejmowanie jedności, zmiana znaku liczby</a:t>
            </a:r>
          </a:p>
          <a:p>
            <a:r>
              <a:rPr lang="pl-PL" dirty="0"/>
              <a:t>działania na bitach (iloczyn logiczny – AND, suma logiczna – OR, </a:t>
            </a:r>
            <a:br>
              <a:rPr lang="pl-PL" dirty="0"/>
            </a:br>
            <a:r>
              <a:rPr lang="pl-PL" dirty="0"/>
              <a:t>suma modulo 2 (różnica symetryczna) – XOR, negacja – NOT, </a:t>
            </a:r>
            <a:br>
              <a:rPr lang="pl-PL" dirty="0"/>
            </a:br>
            <a:r>
              <a:rPr lang="pl-PL" dirty="0"/>
              <a:t>przesunięcie lub rotacja bitów w lewo lub w prawo</a:t>
            </a:r>
          </a:p>
          <a:p>
            <a:r>
              <a:rPr lang="pl-PL" dirty="0"/>
              <a:t>Skoki (bezwarunkowe, warunkowe)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03205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pl-PL" dirty="0"/>
            </a:br>
            <a:r>
              <a:rPr lang="pl-PL" dirty="0"/>
              <a:t>Architektura 64 bitowa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dirty="0"/>
              <a:t>W odniesieniu do możliwości adresowania pamięci, 64 bity określają liczbę możliwych do zaadresowania komórek (bajtów). Jest to kolejny postęp w stosunku do architektury 32-bitowej, gdzie występowało ograniczenie na fizycznie adresowalny obszar pamięci do 4 </a:t>
            </a:r>
            <a:r>
              <a:rPr lang="pl-PL" sz="2000" dirty="0" err="1"/>
              <a:t>GiB</a:t>
            </a:r>
            <a:r>
              <a:rPr lang="pl-PL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446454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pl-PL" dirty="0"/>
            </a:br>
            <a:r>
              <a:rPr lang="pl-PL" dirty="0"/>
              <a:t>Obudowy procesorowe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PGA (ang. Pin </a:t>
            </a:r>
            <a:r>
              <a:rPr lang="pl-PL" dirty="0" err="1"/>
              <a:t>Grid</a:t>
            </a:r>
            <a:r>
              <a:rPr lang="pl-PL" dirty="0"/>
              <a:t> </a:t>
            </a:r>
            <a:r>
              <a:rPr lang="pl-PL" dirty="0" err="1"/>
              <a:t>Array</a:t>
            </a:r>
            <a:r>
              <a:rPr lang="pl-PL" dirty="0"/>
              <a:t>) – bardzo popularny standard obudów procesorowych z nóżkami w kształcie symetrycznej siatki. Odmiany standardu PGA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LGA (ang. Land </a:t>
            </a:r>
            <a:r>
              <a:rPr lang="pl-PL" dirty="0" err="1"/>
              <a:t>Grid</a:t>
            </a:r>
            <a:r>
              <a:rPr lang="pl-PL" dirty="0"/>
              <a:t> </a:t>
            </a:r>
            <a:r>
              <a:rPr lang="pl-PL" dirty="0" err="1"/>
              <a:t>Array</a:t>
            </a:r>
            <a:r>
              <a:rPr lang="pl-PL" dirty="0"/>
              <a:t>) – typ obudowy, w którym nóżki zastąpiono specjalnymi pozłacanymi stykami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04020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pl-PL" dirty="0"/>
            </a:br>
            <a:r>
              <a:rPr lang="pl-PL" dirty="0"/>
              <a:t>Tryby pracy procesora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b="1" dirty="0"/>
              <a:t>Tryb rzeczywisty </a:t>
            </a:r>
            <a:r>
              <a:rPr lang="pl-PL" dirty="0"/>
              <a:t>– umożliwia uruchamianie w jednym czasie tylko jednej aplikacji, ponieważ nie ma możliwości ochrony danych zapisanych w pamięci RAM. Tryb sprawdzał się z systemem tekstowym DOS. Jego największa wada to - brak zabezpieczeń danych w pamięci objawiał się małą stabilnością i częstym zawieszaniem systemu</a:t>
            </a:r>
            <a:br>
              <a:rPr lang="pl-PL" dirty="0"/>
            </a:br>
            <a:br>
              <a:rPr lang="pl-PL" dirty="0"/>
            </a:br>
            <a:r>
              <a:rPr lang="pl-PL" b="1" dirty="0"/>
              <a:t>Tryb chroniony </a:t>
            </a:r>
            <a:r>
              <a:rPr lang="pl-PL" dirty="0"/>
              <a:t>– Tryb został wyposażony w specjalny mechanizm chroniący dane w pamięci RAM przed nadpisaniem przez inną aplikację.</a:t>
            </a:r>
            <a:br>
              <a:rPr lang="pl-PL" dirty="0"/>
            </a:br>
            <a:br>
              <a:rPr lang="pl-PL" dirty="0"/>
            </a:br>
            <a:r>
              <a:rPr lang="pl-PL" b="1" dirty="0"/>
              <a:t>Wirtualny tryb rzeczywisty</a:t>
            </a:r>
            <a:r>
              <a:rPr lang="pl-PL" dirty="0"/>
              <a:t> – powstał w celu uruchamiania aplikacji 16 bitowy na platformie 32 bitowej. Każdej aplikacji 16 bitowej tryb wirtualny przydziela prywatny obszar pamięci operacyjnej o rozmiarze 1 MB. Tryb pozwala na jednoczesne uruchomienie wielu aplikacji 16 bitowych na procesorze 32 bitowym bez niebezpieczeństwa zawieszenia systemu operacyjnego.</a:t>
            </a:r>
            <a:br>
              <a:rPr lang="pl-PL" dirty="0"/>
            </a:br>
            <a:br>
              <a:rPr lang="pl-PL" dirty="0"/>
            </a:br>
            <a:r>
              <a:rPr lang="pl-PL" b="1" dirty="0"/>
              <a:t>Tryb 64 bitowy</a:t>
            </a:r>
            <a:r>
              <a:rPr lang="pl-PL" dirty="0"/>
              <a:t> – umożliwia uruchamianie aplikacji 64 bitowych na platformie 64 bitowej.</a:t>
            </a:r>
            <a:br>
              <a:rPr lang="pl-PL" dirty="0"/>
            </a:br>
            <a:br>
              <a:rPr lang="pl-PL" b="1" dirty="0"/>
            </a:br>
            <a:r>
              <a:rPr lang="pl-PL" b="1" dirty="0"/>
              <a:t>Tryb zgodności </a:t>
            </a:r>
            <a:r>
              <a:rPr lang="pl-PL" dirty="0"/>
              <a:t>– umożliwia procesorom 64 bitowym obsługę aplikacji 32 i 16 bitowych.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428145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pl-PL" dirty="0"/>
            </a:br>
            <a:r>
              <a:rPr lang="pl-PL" dirty="0"/>
              <a:t>Wydajność procesora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b="1" dirty="0"/>
              <a:t>Wewnętrzna Architektura procesora</a:t>
            </a:r>
            <a:r>
              <a:rPr lang="pl-PL" dirty="0"/>
              <a:t> – są to szerokość magistrali, rejestrów i jednostek ALU oraz sposób współpracy procesora z pamięcią operacyjną i urządzeniami I/O. W procesorach wielordzeniowych ważny jest mechanizm zarządzania zadaniami rozdzielanymi między rdzenie.</a:t>
            </a:r>
            <a:br>
              <a:rPr lang="pl-PL" dirty="0"/>
            </a:br>
            <a:br>
              <a:rPr lang="pl-PL" dirty="0"/>
            </a:br>
            <a:r>
              <a:rPr lang="pl-PL" b="1" dirty="0"/>
              <a:t>Szybkość zegara pracy</a:t>
            </a:r>
            <a:r>
              <a:rPr lang="pl-PL" dirty="0"/>
              <a:t> – Im wyższa częstotliwość wyrażana w hercach </a:t>
            </a:r>
            <a:r>
              <a:rPr lang="pl-PL" dirty="0" err="1"/>
              <a:t>Hz</a:t>
            </a:r>
            <a:r>
              <a:rPr lang="pl-PL" dirty="0"/>
              <a:t>, megahercach MHz, gigahercach GHz, tym szybciej procesor może wykonywać operację</a:t>
            </a:r>
            <a:br>
              <a:rPr lang="pl-PL" dirty="0"/>
            </a:br>
            <a:br>
              <a:rPr lang="pl-PL" dirty="0"/>
            </a:br>
            <a:r>
              <a:rPr lang="pl-PL" b="1" dirty="0"/>
              <a:t>Wielkość pamięci Cache</a:t>
            </a:r>
            <a:r>
              <a:rPr lang="pl-PL" dirty="0"/>
              <a:t> – Najnowsze procesory mają po kilka MB pamięci podręcznej Cache. Podzielone są na trzy poziomy L1, L2, L3. Zwiększenie ilości pamięci Cache pozwala przyśpieszyć pracę procesora bez konieczności modyfikowania wewnętrznej struktury</a:t>
            </a:r>
          </a:p>
          <a:p>
            <a:pPr marL="0" indent="0">
              <a:buNone/>
            </a:pPr>
            <a:r>
              <a:rPr lang="pl-PL" b="1" dirty="0"/>
              <a:t>TDP (ang. </a:t>
            </a:r>
            <a:r>
              <a:rPr lang="pl-PL" b="1" dirty="0" err="1"/>
              <a:t>Thermal</a:t>
            </a:r>
            <a:r>
              <a:rPr lang="pl-PL" b="1" dirty="0"/>
              <a:t> Design Power) – </a:t>
            </a:r>
            <a:r>
              <a:rPr lang="pl-PL" dirty="0"/>
              <a:t>określa ilość wydzielanego ciepła przez procesor. Pomimo stosowania jednego terminu, nie da się porównać wartości podawanych przez różnych producentów gdyż w każdym przypadku jest nieco inaczej rozumiane.</a:t>
            </a:r>
            <a:br>
              <a:rPr lang="pl-PL" dirty="0"/>
            </a:br>
            <a:br>
              <a:rPr lang="pl-PL" dirty="0"/>
            </a:br>
            <a:r>
              <a:rPr lang="pl-PL" b="1" dirty="0"/>
              <a:t>Dodatkowe funkcje</a:t>
            </a:r>
            <a:r>
              <a:rPr lang="pl-PL" dirty="0"/>
              <a:t> – mają one za zadanie poprawiać możliwości CPU.</a:t>
            </a:r>
          </a:p>
        </p:txBody>
      </p:sp>
    </p:spTree>
    <p:extLst>
      <p:ext uri="{BB962C8B-B14F-4D97-AF65-F5344CB8AC3E}">
        <p14:creationId xmlns:p14="http://schemas.microsoft.com/office/powerpoint/2010/main" val="33838267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Pamięć cache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/>
              <a:t>Procesor ściśle współpracuje z pamięcią operacyjną, która znajduje się na płycie głównej i działa wolniej niż rdzeń procesora. W celu uniknięcia wolnych taktów procesora, przez które CPU czeka na dane z pamięci, wewnątrz rdzenia umieszcza się szybką pamięć podręczną – Cache</a:t>
            </a:r>
            <a:br>
              <a:rPr lang="pl-PL" dirty="0"/>
            </a:br>
            <a:br>
              <a:rPr lang="pl-PL" dirty="0"/>
            </a:br>
            <a:r>
              <a:rPr lang="pl-PL" dirty="0"/>
              <a:t>Procesory mogą mieć kilka poziomów Cache:</a:t>
            </a:r>
            <a:br>
              <a:rPr lang="pl-PL" dirty="0"/>
            </a:br>
            <a:br>
              <a:rPr lang="pl-PL" dirty="0"/>
            </a:br>
            <a:r>
              <a:rPr lang="pl-PL" b="1" dirty="0"/>
              <a:t>Level 1 (L1)</a:t>
            </a:r>
            <a:r>
              <a:rPr lang="pl-PL" dirty="0"/>
              <a:t> – pamięć Cache jest zintegrowana z rdzeniem procesora. W najnowszych </a:t>
            </a:r>
            <a:r>
              <a:rPr lang="pl-PL" dirty="0" err="1"/>
              <a:t>architekturach</a:t>
            </a:r>
            <a:r>
              <a:rPr lang="pl-PL" dirty="0"/>
              <a:t> umieszcza się kilkadziesiąt kilobajtów pamięci SRAM poziomu L1.</a:t>
            </a:r>
            <a:br>
              <a:rPr lang="pl-PL" dirty="0"/>
            </a:br>
            <a:br>
              <a:rPr lang="pl-PL" dirty="0"/>
            </a:br>
            <a:r>
              <a:rPr lang="pl-PL" b="1" dirty="0"/>
              <a:t>Level 2 (L2)</a:t>
            </a:r>
            <a:r>
              <a:rPr lang="pl-PL" dirty="0"/>
              <a:t> – Na początku montowany był na płycie głównej przez ograniczenia technologiczne. Jednak zaczął być montowany na specjalnych płytkach z procesorem, co umożliwiło pracę Cache z połową prędkości rdzenia procesora. Pod koniec XX w udało się zintegrować L2 z rdzeniem, co umożliwiło wymianę danych z pełną prędkością rdzenia.</a:t>
            </a:r>
            <a:br>
              <a:rPr lang="pl-PL" dirty="0"/>
            </a:br>
            <a:br>
              <a:rPr lang="pl-PL" dirty="0"/>
            </a:br>
            <a:r>
              <a:rPr lang="pl-PL" b="1" dirty="0"/>
              <a:t>Level 3 (L3)</a:t>
            </a:r>
            <a:r>
              <a:rPr lang="pl-PL" dirty="0"/>
              <a:t> – najczęściej montowany w procesorach do zastosowań serwerowych. Umieszczany na płycie głównej lub wewnątrz rdzenia procesora, zwiększa wydajność i trafność pobranych danych.</a:t>
            </a:r>
          </a:p>
          <a:p>
            <a:pPr marL="0" indent="0">
              <a:buNone/>
            </a:pPr>
            <a:br>
              <a:rPr lang="pl-PL" dirty="0"/>
            </a:br>
            <a:r>
              <a:rPr lang="pl-PL" dirty="0"/>
              <a:t>Im większy rozmiar pamięci podręcznej Cache, tym szybsza praca procesora podczas odczytu danych z RAM. Przy dużej ilości Cache, procesor komunikuje się tylko z Cache. </a:t>
            </a:r>
          </a:p>
        </p:txBody>
      </p:sp>
    </p:spTree>
    <p:extLst>
      <p:ext uri="{BB962C8B-B14F-4D97-AF65-F5344CB8AC3E}">
        <p14:creationId xmlns:p14="http://schemas.microsoft.com/office/powerpoint/2010/main" val="5603251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Dodatkowe funkcje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/>
              <a:t>MMX –opracowane przez firmę Intel dodatkowe instrukcje stałoprzecinkowe wspomagające mikroprocesor w przetwarzaniu operacji typu: rendering grafiki 3D, kompresja-dekompresja strumienia MPEG etc.</a:t>
            </a:r>
          </a:p>
          <a:p>
            <a:r>
              <a:rPr lang="pl-PL" dirty="0"/>
              <a:t>SSE, SSE2, SSE3, SSE4 – zestawy stało i zmiennoprzecinkowe. Instrukcje wpływają na przyśpieszenie takich operacji jak przetwarzanie grafiki 3D czy strumieniowe przetwarzanie dźwięku i obrazu</a:t>
            </a:r>
          </a:p>
          <a:p>
            <a:r>
              <a:rPr lang="pl-PL" dirty="0"/>
              <a:t>3DNow, </a:t>
            </a:r>
            <a:r>
              <a:rPr lang="pl-PL" dirty="0" err="1"/>
              <a:t>Enhanced</a:t>
            </a:r>
            <a:r>
              <a:rPr lang="pl-PL" dirty="0"/>
              <a:t> 3DNow!, 3DNow! Professional – opracowane dla procesorów K6 jako odpowiedź firmy AMD na rozszerzenia SSE.</a:t>
            </a:r>
          </a:p>
          <a:p>
            <a:r>
              <a:rPr lang="pl-PL" dirty="0" err="1"/>
              <a:t>Hyper-Threading</a:t>
            </a:r>
            <a:r>
              <a:rPr lang="pl-PL" dirty="0"/>
              <a:t> Technology – opracowana prze Intel, technologia umożliwiająca wykonywanie przez jeden procesor dwóch niezależnych strumieni kodów programu w tym samym czasie.</a:t>
            </a:r>
          </a:p>
          <a:p>
            <a:r>
              <a:rPr lang="pl-PL" dirty="0"/>
              <a:t>Przetwarzanie dwurdzeniowe – zapewnia prawdziwie równoległe wykonywanie operacji obliczeniowych przez dwa niezależne rdzenie pracujące z tą samą częstotliwością. Każdy rdzeń może wykonywać do czterech pełnych instrukcji jednocześnie.</a:t>
            </a:r>
          </a:p>
          <a:p>
            <a:r>
              <a:rPr lang="pl-PL" dirty="0" err="1"/>
              <a:t>Dynamic</a:t>
            </a:r>
            <a:r>
              <a:rPr lang="pl-PL" dirty="0"/>
              <a:t> </a:t>
            </a:r>
            <a:r>
              <a:rPr lang="pl-PL" dirty="0" err="1"/>
              <a:t>Execution</a:t>
            </a:r>
            <a:r>
              <a:rPr lang="pl-PL" dirty="0"/>
              <a:t> – wykonywanie większej liczby instrukcji w jednym cyklu zegara.</a:t>
            </a:r>
          </a:p>
          <a:p>
            <a:r>
              <a:rPr lang="pl-PL" dirty="0" err="1"/>
              <a:t>Thermal</a:t>
            </a:r>
            <a:r>
              <a:rPr lang="pl-PL" dirty="0"/>
              <a:t> </a:t>
            </a:r>
            <a:r>
              <a:rPr lang="pl-PL" dirty="0" err="1"/>
              <a:t>throttling</a:t>
            </a:r>
            <a:r>
              <a:rPr lang="pl-PL" dirty="0"/>
              <a:t> - specjalne zabezpieczenie, które dotyczy procesorów i grafiki w architekturze ARM System–on–Chip. Zabezpieczenie to obniża nominalne taktowanie procesora po to, żeby bateria, sam procesor lub inne podzespoły nie nagrzewały się nadmiernie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28840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Nazwy kodowe procesorów INTEL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43209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 err="1"/>
              <a:t>Core</a:t>
            </a:r>
            <a:r>
              <a:rPr lang="pl-PL" dirty="0"/>
              <a:t> -- nowa </a:t>
            </a:r>
            <a:r>
              <a:rPr lang="pl-PL" dirty="0" err="1"/>
              <a:t>mikroarchitektura</a:t>
            </a:r>
            <a:r>
              <a:rPr lang="pl-PL" dirty="0"/>
              <a:t> bazująca na P6; </a:t>
            </a:r>
            <a:r>
              <a:rPr lang="pl-PL" dirty="0" err="1"/>
              <a:t>Core</a:t>
            </a:r>
            <a:r>
              <a:rPr lang="pl-PL" dirty="0"/>
              <a:t> 2 i Xeon (technologia 65nm).</a:t>
            </a:r>
          </a:p>
          <a:p>
            <a:pPr marL="0" indent="0">
              <a:buNone/>
            </a:pPr>
            <a:r>
              <a:rPr lang="pl-PL" dirty="0"/>
              <a:t>Atom -- niski pobór mocy, do zastosowań w Ultra-Mobile PC, Smartfonach oraz przenośnych konsolach gier.</a:t>
            </a:r>
          </a:p>
          <a:p>
            <a:pPr marL="0" indent="0">
              <a:buNone/>
            </a:pPr>
            <a:r>
              <a:rPr lang="pl-PL" dirty="0"/>
              <a:t>Sandy Bridge -- premiera w styczniu 2011 roku, technologia 32nm. Poprzednia nazwa </a:t>
            </a:r>
            <a:r>
              <a:rPr lang="pl-PL" dirty="0" err="1"/>
              <a:t>Gesher</a:t>
            </a:r>
            <a:r>
              <a:rPr lang="pl-PL" dirty="0"/>
              <a:t> została zmieniona w 2007 roku.</a:t>
            </a:r>
          </a:p>
          <a:p>
            <a:pPr marL="0" indent="0">
              <a:buNone/>
            </a:pPr>
            <a:r>
              <a:rPr lang="pl-PL" dirty="0" err="1"/>
              <a:t>Ivy</a:t>
            </a:r>
            <a:r>
              <a:rPr lang="pl-PL" dirty="0"/>
              <a:t> Bridge -- 22nm odmiana Sandy Bridge; wprowadzone na rynek w kwietniu 2012 roku.</a:t>
            </a:r>
          </a:p>
          <a:p>
            <a:pPr marL="0" indent="0">
              <a:buNone/>
            </a:pPr>
            <a:r>
              <a:rPr lang="pl-PL" dirty="0" err="1"/>
              <a:t>Haswell</a:t>
            </a:r>
            <a:r>
              <a:rPr lang="pl-PL" dirty="0"/>
              <a:t> -- technologia 22nm; wprowadzone na rynek w czerwcu 2013 roku.</a:t>
            </a:r>
          </a:p>
          <a:p>
            <a:pPr marL="0" indent="0">
              <a:buNone/>
            </a:pPr>
            <a:r>
              <a:rPr lang="pl-PL" dirty="0" err="1"/>
              <a:t>Broadwell</a:t>
            </a:r>
            <a:r>
              <a:rPr lang="pl-PL" dirty="0"/>
              <a:t> -- 14nm odmiana </a:t>
            </a:r>
            <a:r>
              <a:rPr lang="pl-PL" dirty="0" err="1"/>
              <a:t>Haswell</a:t>
            </a:r>
            <a:r>
              <a:rPr lang="pl-PL" dirty="0"/>
              <a:t>.</a:t>
            </a:r>
          </a:p>
          <a:p>
            <a:pPr marL="0" indent="0">
              <a:buNone/>
            </a:pPr>
            <a:r>
              <a:rPr lang="pl-PL" dirty="0" err="1"/>
              <a:t>Skylake</a:t>
            </a:r>
            <a:r>
              <a:rPr lang="pl-PL" dirty="0"/>
              <a:t> -- technologia 14nm; wprowadzona w sierpniu 2015 roku.</a:t>
            </a:r>
          </a:p>
          <a:p>
            <a:pPr marL="0" indent="0">
              <a:buNone/>
            </a:pPr>
            <a:r>
              <a:rPr lang="pl-PL" dirty="0" err="1"/>
              <a:t>Kaby</a:t>
            </a:r>
            <a:r>
              <a:rPr lang="pl-PL" dirty="0"/>
              <a:t> Lake -- technologia 14nm. Wprowadzona w 2016 roku</a:t>
            </a:r>
          </a:p>
          <a:p>
            <a:pPr marL="0" indent="0">
              <a:buNone/>
            </a:pPr>
            <a:r>
              <a:rPr lang="pl-PL" dirty="0" err="1"/>
              <a:t>Coffee</a:t>
            </a:r>
            <a:r>
              <a:rPr lang="pl-PL" dirty="0"/>
              <a:t> Lake </a:t>
            </a:r>
          </a:p>
          <a:p>
            <a:pPr marL="0" indent="0">
              <a:buNone/>
            </a:pPr>
            <a:r>
              <a:rPr lang="pl-PL" dirty="0" err="1"/>
              <a:t>Cascade</a:t>
            </a:r>
            <a:r>
              <a:rPr lang="pl-PL" dirty="0"/>
              <a:t> Lake </a:t>
            </a:r>
          </a:p>
          <a:p>
            <a:pPr marL="0" indent="0">
              <a:buNone/>
            </a:pPr>
            <a:r>
              <a:rPr lang="pl-PL" dirty="0" err="1"/>
              <a:t>Cannonlake</a:t>
            </a:r>
            <a:r>
              <a:rPr lang="pl-PL" dirty="0"/>
              <a:t> –- przyszłe 10nm</a:t>
            </a:r>
          </a:p>
        </p:txBody>
      </p:sp>
    </p:spTree>
    <p:extLst>
      <p:ext uri="{BB962C8B-B14F-4D97-AF65-F5344CB8AC3E}">
        <p14:creationId xmlns:p14="http://schemas.microsoft.com/office/powerpoint/2010/main" val="3232475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pl-PL" sz="4000" dirty="0"/>
            </a:br>
            <a:r>
              <a:rPr lang="pl-PL" sz="4000" dirty="0"/>
              <a:t>Procesor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Procesor, CPU (ang. central </a:t>
            </a:r>
            <a:r>
              <a:rPr lang="pl-PL" dirty="0" err="1"/>
              <a:t>processing</a:t>
            </a:r>
            <a:r>
              <a:rPr lang="pl-PL" dirty="0"/>
              <a:t> unit), GPU (ang. </a:t>
            </a:r>
            <a:r>
              <a:rPr lang="pl-PL" dirty="0" err="1"/>
              <a:t>graphics</a:t>
            </a:r>
            <a:r>
              <a:rPr lang="pl-PL" dirty="0"/>
              <a:t> </a:t>
            </a:r>
            <a:r>
              <a:rPr lang="pl-PL" dirty="0" err="1"/>
              <a:t>processing</a:t>
            </a:r>
            <a:r>
              <a:rPr lang="pl-PL" dirty="0"/>
              <a:t> unit) – sekwencyjne urządzenie cyfrowe, które pobiera dane z pamięci, interpretuje je i wykonuje jako rozkazy. Wykonuje on ciąg prostych operacji wybranych ze zbioru operacji podstawowych określonych zazwyczaj przez producenta procesora jako lista rozkazów procesora.</a:t>
            </a:r>
          </a:p>
        </p:txBody>
      </p:sp>
    </p:spTree>
    <p:extLst>
      <p:ext uri="{BB962C8B-B14F-4D97-AF65-F5344CB8AC3E}">
        <p14:creationId xmlns:p14="http://schemas.microsoft.com/office/powerpoint/2010/main" val="28942644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401A1E-6BC3-4448-B16C-83E2DA930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Nazwy kodowe procesorów AMD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046ADA-B9C3-4CC7-8883-2FE2AF729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l-PL" dirty="0"/>
              <a:t>Sempron – rodzina niskobudżetowych procesorów produkowana od 2004 roku. </a:t>
            </a:r>
          </a:p>
          <a:p>
            <a:pPr marL="0" indent="0">
              <a:buNone/>
            </a:pPr>
            <a:r>
              <a:rPr lang="pl-PL" dirty="0" err="1"/>
              <a:t>Athlon</a:t>
            </a:r>
            <a:r>
              <a:rPr lang="pl-PL" dirty="0"/>
              <a:t> 64 – rodzina procesorów tworzona od 2003 roku </a:t>
            </a:r>
          </a:p>
          <a:p>
            <a:pPr marL="0" indent="0">
              <a:buNone/>
            </a:pPr>
            <a:r>
              <a:rPr lang="pl-PL" dirty="0" err="1"/>
              <a:t>Opteron</a:t>
            </a:r>
            <a:r>
              <a:rPr lang="pl-PL" dirty="0"/>
              <a:t> – rodzina procesorów przeznaczonych do serwerów i klastrów komputerowych</a:t>
            </a:r>
          </a:p>
          <a:p>
            <a:pPr marL="0" indent="0">
              <a:buNone/>
            </a:pPr>
            <a:r>
              <a:rPr lang="pl-PL" dirty="0" err="1"/>
              <a:t>Athlon</a:t>
            </a:r>
            <a:r>
              <a:rPr lang="pl-PL" dirty="0"/>
              <a:t> 64 X2 – pierwsza rodzina dwurdzeniowych procesorów AMD tworzona od 2005 roku. </a:t>
            </a:r>
          </a:p>
          <a:p>
            <a:pPr marL="0" indent="0">
              <a:buNone/>
            </a:pPr>
            <a:r>
              <a:rPr lang="pl-PL" dirty="0" err="1"/>
              <a:t>Athlon</a:t>
            </a:r>
            <a:r>
              <a:rPr lang="pl-PL" dirty="0"/>
              <a:t> 64 FX – rozwinięcie rodziny </a:t>
            </a:r>
            <a:r>
              <a:rPr lang="pl-PL" dirty="0" err="1"/>
              <a:t>Athlon</a:t>
            </a:r>
            <a:r>
              <a:rPr lang="pl-PL" dirty="0"/>
              <a:t> 64 z układami przeznaczonymi głównie dla graczy. </a:t>
            </a:r>
          </a:p>
          <a:p>
            <a:pPr marL="0" indent="0">
              <a:buNone/>
            </a:pPr>
            <a:r>
              <a:rPr lang="pl-PL" dirty="0"/>
              <a:t>Turion – rodzina procesorów przeznaczona dla komputerów przenośnych istniejąca od 2005 roku. </a:t>
            </a:r>
          </a:p>
          <a:p>
            <a:pPr marL="0" indent="0">
              <a:buNone/>
            </a:pPr>
            <a:r>
              <a:rPr lang="pl-PL" dirty="0" err="1"/>
              <a:t>Phenom</a:t>
            </a:r>
            <a:r>
              <a:rPr lang="pl-PL" dirty="0"/>
              <a:t> – rodzina wielordzeniowych procesorów należąca do serii K10 będąca następcą rodziny </a:t>
            </a:r>
            <a:r>
              <a:rPr lang="pl-PL" dirty="0" err="1"/>
              <a:t>Athlon</a:t>
            </a:r>
            <a:r>
              <a:rPr lang="pl-PL" dirty="0"/>
              <a:t> 64. Powstała w 2007 roku. </a:t>
            </a:r>
          </a:p>
          <a:p>
            <a:pPr marL="0" indent="0">
              <a:buNone/>
            </a:pPr>
            <a:r>
              <a:rPr lang="pl-PL" dirty="0" err="1"/>
              <a:t>Phenom</a:t>
            </a:r>
            <a:r>
              <a:rPr lang="pl-PL" dirty="0"/>
              <a:t> II – rodzina wielordzeniowych procesorów będąca następczynią rodziny </a:t>
            </a:r>
            <a:r>
              <a:rPr lang="pl-PL" dirty="0" err="1"/>
              <a:t>Phenom</a:t>
            </a:r>
            <a:r>
              <a:rPr lang="pl-PL" dirty="0"/>
              <a:t>. Istnieje od 2008 roku. </a:t>
            </a:r>
          </a:p>
          <a:p>
            <a:pPr marL="0" indent="0">
              <a:buNone/>
            </a:pPr>
            <a:r>
              <a:rPr lang="pl-PL" dirty="0" err="1"/>
              <a:t>Athlon</a:t>
            </a:r>
            <a:r>
              <a:rPr lang="pl-PL" dirty="0"/>
              <a:t> II – rodzina wielordzeniowych procesorów powstała w 2009 roku jako uzupełnienie rodziny </a:t>
            </a:r>
            <a:r>
              <a:rPr lang="pl-PL" dirty="0" err="1"/>
              <a:t>Phenom</a:t>
            </a:r>
            <a:r>
              <a:rPr lang="pl-PL" dirty="0"/>
              <a:t> II. </a:t>
            </a:r>
          </a:p>
          <a:p>
            <a:pPr marL="0" indent="0">
              <a:buNone/>
            </a:pPr>
            <a:r>
              <a:rPr lang="pl-PL" dirty="0" err="1"/>
              <a:t>Bobcat</a:t>
            </a:r>
            <a:r>
              <a:rPr lang="pl-PL" dirty="0"/>
              <a:t> – rodzina procesorów przeznaczona dla komputerów przenośnych powstała w 2011 roku. </a:t>
            </a:r>
          </a:p>
          <a:p>
            <a:pPr marL="0" indent="0">
              <a:buNone/>
            </a:pPr>
            <a:r>
              <a:rPr lang="pl-PL" dirty="0"/>
              <a:t>AMD FX – rodzina wielordzeniowych procesorów powstała w 2011 roku, znana również pod kodową nazwą </a:t>
            </a:r>
            <a:r>
              <a:rPr lang="pl-PL" dirty="0" err="1"/>
              <a:t>Bulldozer</a:t>
            </a:r>
            <a:r>
              <a:rPr lang="pl-PL" dirty="0"/>
              <a:t>. Była tworzona od podstaw, nie jest kontynuacją ani rozwinięciem żadnej z poprzednich rodzin. </a:t>
            </a:r>
          </a:p>
          <a:p>
            <a:pPr marL="0" indent="0">
              <a:buNone/>
            </a:pPr>
            <a:r>
              <a:rPr lang="pl-PL" dirty="0"/>
              <a:t>AMD RYZEN – Rodzina wielordzeniowych procesorów opartych na architekturze ZEN, pierwsze procesory zostały wydane w 2017 roku. </a:t>
            </a:r>
          </a:p>
        </p:txBody>
      </p:sp>
    </p:spTree>
    <p:extLst>
      <p:ext uri="{BB962C8B-B14F-4D97-AF65-F5344CB8AC3E}">
        <p14:creationId xmlns:p14="http://schemas.microsoft.com/office/powerpoint/2010/main" val="3764156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pl-PL" dirty="0"/>
            </a:br>
            <a:r>
              <a:rPr lang="pl-PL" dirty="0"/>
              <a:t>Schemat blokowy procesora</a:t>
            </a:r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46315" y="2286000"/>
            <a:ext cx="8275507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937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D2BEAD-356E-4D74-BE4C-EE7A9EB2C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Rentgen procesora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BB60F999-9428-44E7-AF44-5C87DF6621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4349" y="2286000"/>
            <a:ext cx="6399440" cy="4022725"/>
          </a:xfrm>
        </p:spPr>
      </p:pic>
    </p:spTree>
    <p:extLst>
      <p:ext uri="{BB962C8B-B14F-4D97-AF65-F5344CB8AC3E}">
        <p14:creationId xmlns:p14="http://schemas.microsoft.com/office/powerpoint/2010/main" val="883584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pl-PL" dirty="0"/>
            </a:br>
            <a:r>
              <a:rPr lang="pl-PL" dirty="0"/>
              <a:t>Budowa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funkcjonalnej strukturze procesora można wyróżnić:</a:t>
            </a:r>
          </a:p>
          <a:p>
            <a:r>
              <a:rPr lang="pl-PL" dirty="0"/>
              <a:t>zespół rejestrów do przechowywania danych i wyników. Rejestry mogą być ogólnego przeznaczenia lub mają specjalne przeznaczenie.</a:t>
            </a:r>
          </a:p>
          <a:p>
            <a:r>
              <a:rPr lang="pl-PL" dirty="0"/>
              <a:t>jednostkę arytmetyczną (arytmometr) do wykonywania operacji obliczeniowych na danych</a:t>
            </a:r>
          </a:p>
          <a:p>
            <a:r>
              <a:rPr lang="pl-PL" dirty="0"/>
              <a:t>układ sterujący przebiegiem wykonywania programu</a:t>
            </a:r>
          </a:p>
          <a:p>
            <a:r>
              <a:rPr lang="pl-PL" dirty="0"/>
              <a:t>inne układy, w które producent wyposaża procesor w celu usprawnienia jego pracy.</a:t>
            </a:r>
          </a:p>
        </p:txBody>
      </p:sp>
    </p:spTree>
    <p:extLst>
      <p:ext uri="{BB962C8B-B14F-4D97-AF65-F5344CB8AC3E}">
        <p14:creationId xmlns:p14="http://schemas.microsoft.com/office/powerpoint/2010/main" val="2656684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pl-PL" dirty="0"/>
            </a:br>
            <a:r>
              <a:rPr lang="pl-PL" dirty="0"/>
              <a:t>Architektura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Intel </a:t>
            </a:r>
            <a:r>
              <a:rPr lang="pl-PL" dirty="0" err="1"/>
              <a:t>QuickPath</a:t>
            </a:r>
            <a:r>
              <a:rPr lang="pl-PL" dirty="0"/>
              <a:t> </a:t>
            </a:r>
            <a:r>
              <a:rPr lang="pl-PL" dirty="0" err="1"/>
              <a:t>Interconnect</a:t>
            </a:r>
            <a:r>
              <a:rPr lang="pl-PL" dirty="0"/>
              <a:t> lub QPI – magistrala będącą odpowiednikiem łączy </a:t>
            </a:r>
            <a:r>
              <a:rPr lang="pl-PL" dirty="0" err="1"/>
              <a:t>HyperTransport</a:t>
            </a:r>
            <a:r>
              <a:rPr lang="pl-PL" dirty="0"/>
              <a:t> procesorów AMD i jest następcą FSB dla platform </a:t>
            </a:r>
            <a:r>
              <a:rPr lang="pl-PL" dirty="0" err="1"/>
              <a:t>Core</a:t>
            </a:r>
            <a:r>
              <a:rPr lang="pl-PL" dirty="0"/>
              <a:t>, </a:t>
            </a:r>
            <a:r>
              <a:rPr lang="pl-PL" dirty="0" err="1"/>
              <a:t>Itanium</a:t>
            </a:r>
            <a:r>
              <a:rPr lang="pl-PL" dirty="0"/>
              <a:t> i Xeon. Magistrala </a:t>
            </a:r>
            <a:r>
              <a:rPr lang="pl-PL" dirty="0" err="1"/>
              <a:t>QuickPath</a:t>
            </a:r>
            <a:r>
              <a:rPr lang="pl-PL" dirty="0"/>
              <a:t> zawiera zintegrowany kontroler pamięci oraz ulepszone łącza komunikacyjne między elementami systemu. </a:t>
            </a:r>
          </a:p>
          <a:p>
            <a:pPr marL="0" indent="0">
              <a:buNone/>
            </a:pPr>
            <a:r>
              <a:rPr lang="pl-PL" dirty="0"/>
              <a:t>Direct Media Interface (DMI) – magistrala (szyna) opracowana przez firmę Intel, służąca do komunikacji pomiędzy mostkiem północnym a południowym chipsetu.</a:t>
            </a:r>
          </a:p>
          <a:p>
            <a:pPr marL="0" indent="0">
              <a:buNone/>
            </a:pPr>
            <a:r>
              <a:rPr lang="pl-PL" dirty="0"/>
              <a:t>Front </a:t>
            </a:r>
            <a:r>
              <a:rPr lang="pl-PL" dirty="0" err="1"/>
              <a:t>side</a:t>
            </a:r>
            <a:r>
              <a:rPr lang="pl-PL" dirty="0"/>
              <a:t> </a:t>
            </a:r>
            <a:r>
              <a:rPr lang="pl-PL" dirty="0" err="1"/>
              <a:t>bus</a:t>
            </a:r>
            <a:r>
              <a:rPr lang="pl-PL" dirty="0"/>
              <a:t> (FSB) – magistrala łącząca procesor z kontrolerem pamięci. Składa się ona z linii adresowych, linii danych oraz linii sterowania. Parametry FSB zależne są od zastosowanego procesora. Jego następcami są DMI oraz QPI.</a:t>
            </a:r>
          </a:p>
          <a:p>
            <a:pPr marL="0" indent="0">
              <a:buNone/>
            </a:pPr>
            <a:r>
              <a:rPr lang="pl-PL" dirty="0" err="1"/>
              <a:t>HyperTransport</a:t>
            </a:r>
            <a:r>
              <a:rPr lang="pl-PL" dirty="0"/>
              <a:t> (HT) – łącze typu punkt-punkt umożliwiające połączenie ze sobą dwóch urządzeń. Sieć łączy HT wykorzystywana jest do szybkiej transmisji danych z niskimi opóźnieniami. </a:t>
            </a:r>
          </a:p>
        </p:txBody>
      </p:sp>
    </p:spTree>
    <p:extLst>
      <p:ext uri="{BB962C8B-B14F-4D97-AF65-F5344CB8AC3E}">
        <p14:creationId xmlns:p14="http://schemas.microsoft.com/office/powerpoint/2010/main" val="352173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pl-PL" dirty="0"/>
            </a:br>
            <a:r>
              <a:rPr lang="pl-PL" dirty="0"/>
              <a:t>Magistrale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l-PL" sz="1400" b="1" dirty="0"/>
              <a:t>Magistrala</a:t>
            </a:r>
            <a:r>
              <a:rPr lang="pl-PL" sz="1400" dirty="0"/>
              <a:t> (</a:t>
            </a:r>
            <a:r>
              <a:rPr lang="pl-PL" sz="1400" i="1" dirty="0"/>
              <a:t>ang. Bus</a:t>
            </a:r>
            <a:r>
              <a:rPr lang="pl-PL" sz="1400" dirty="0"/>
              <a:t>) – jest zestawem ścieżek łączących jednocześnie kilka komponentów oraz umożliwiającym komunikację między nimi. Magistrala może przesyłać informację w sposób równoległy lub szeregowy, synchroniczny lub asynchroniczny.</a:t>
            </a:r>
            <a:br>
              <a:rPr lang="pl-PL" sz="1400" dirty="0"/>
            </a:br>
            <a:br>
              <a:rPr lang="pl-PL" sz="1400" dirty="0"/>
            </a:br>
            <a:r>
              <a:rPr lang="pl-PL" sz="1400" dirty="0"/>
              <a:t>Magistralne charakteryzuje poprzez dwa parametry:</a:t>
            </a:r>
            <a:br>
              <a:rPr lang="pl-PL" sz="1400" dirty="0"/>
            </a:br>
            <a:br>
              <a:rPr lang="pl-PL" sz="1400" dirty="0"/>
            </a:br>
            <a:r>
              <a:rPr lang="pl-PL" sz="1400" b="1" dirty="0"/>
              <a:t>Szerokości</a:t>
            </a:r>
            <a:r>
              <a:rPr lang="pl-PL" sz="1400" dirty="0"/>
              <a:t> – która oznacza liczbę jednocześnie wysłanych bitów w jednostce czasu. </a:t>
            </a:r>
            <a:br>
              <a:rPr lang="pl-PL" sz="1400" dirty="0"/>
            </a:br>
            <a:br>
              <a:rPr lang="pl-PL" sz="1400" dirty="0"/>
            </a:br>
            <a:r>
              <a:rPr lang="pl-PL" sz="1400" b="1" dirty="0"/>
              <a:t>Szybkości</a:t>
            </a:r>
            <a:r>
              <a:rPr lang="pl-PL" sz="1400" dirty="0"/>
              <a:t> – która określa, jak szybko dane są przesyłane przez ścieżki magistrali. </a:t>
            </a:r>
            <a:br>
              <a:rPr lang="pl-PL" sz="1400" dirty="0"/>
            </a:br>
            <a:br>
              <a:rPr lang="pl-PL" sz="1400" dirty="0"/>
            </a:br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129624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FC3CB8-9E5A-4070-B57E-B9C039080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Rodzaje magistrali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8CC2D25-FD9F-4BA1-BE9C-7084ACC00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/>
              <a:t>Magistrala danych </a:t>
            </a:r>
            <a:r>
              <a:rPr lang="pl-PL" dirty="0"/>
              <a:t>(</a:t>
            </a:r>
            <a:r>
              <a:rPr lang="pl-PL" i="1" dirty="0"/>
              <a:t>ang. Data Bus</a:t>
            </a:r>
            <a:r>
              <a:rPr lang="pl-PL" dirty="0"/>
              <a:t>) – umożliwia wymianę danych między procesorem, a chipsetem.</a:t>
            </a:r>
            <a:br>
              <a:rPr lang="pl-PL" dirty="0"/>
            </a:br>
            <a:r>
              <a:rPr lang="pl-PL" dirty="0"/>
              <a:t> </a:t>
            </a:r>
            <a:br>
              <a:rPr lang="pl-PL" dirty="0"/>
            </a:br>
            <a:r>
              <a:rPr lang="pl-PL" b="1" dirty="0"/>
              <a:t>Magistrala adresowa</a:t>
            </a:r>
            <a:r>
              <a:rPr lang="pl-PL" dirty="0"/>
              <a:t> (</a:t>
            </a:r>
            <a:r>
              <a:rPr lang="pl-PL" i="1" dirty="0"/>
              <a:t>ang. </a:t>
            </a:r>
            <a:r>
              <a:rPr lang="pl-PL" i="1" dirty="0" err="1"/>
              <a:t>Address</a:t>
            </a:r>
            <a:r>
              <a:rPr lang="pl-PL" i="1" dirty="0"/>
              <a:t> Bus</a:t>
            </a:r>
            <a:r>
              <a:rPr lang="pl-PL" dirty="0"/>
              <a:t>) – jest to specjalny zestaw ścieżek służący do adresowania pamięci operacyjnej. </a:t>
            </a:r>
            <a:br>
              <a:rPr lang="pl-PL" dirty="0"/>
            </a:br>
            <a:br>
              <a:rPr lang="pl-PL" dirty="0"/>
            </a:br>
            <a:r>
              <a:rPr lang="pl-PL" b="1" dirty="0"/>
              <a:t>Magistrala pamięci</a:t>
            </a:r>
            <a:r>
              <a:rPr lang="pl-PL" dirty="0"/>
              <a:t> (</a:t>
            </a:r>
            <a:r>
              <a:rPr lang="pl-PL" i="1" dirty="0"/>
              <a:t>ang. Memory Bus</a:t>
            </a:r>
            <a:r>
              <a:rPr lang="pl-PL" dirty="0"/>
              <a:t>) – łączy procesor z pamięcią operacyjną RAM, umożliwiając wymianę danych. </a:t>
            </a:r>
            <a:br>
              <a:rPr lang="pl-PL" dirty="0"/>
            </a:br>
            <a:br>
              <a:rPr lang="pl-PL" dirty="0"/>
            </a:br>
            <a:r>
              <a:rPr lang="pl-PL" b="1" dirty="0"/>
              <a:t>Magistrala sterująca</a:t>
            </a:r>
            <a:r>
              <a:rPr lang="pl-PL" dirty="0"/>
              <a:t> (</a:t>
            </a:r>
            <a:r>
              <a:rPr lang="pl-PL" i="1" dirty="0"/>
              <a:t>ang. Control Bus</a:t>
            </a:r>
            <a:r>
              <a:rPr lang="pl-PL" dirty="0"/>
              <a:t>) – odpowiedzialna jest za przesyłanie sygnałów sterujących między procesorem, pamięcią RAM i pozostałymi urządzeniami wejścia/wyjścia.</a:t>
            </a:r>
          </a:p>
        </p:txBody>
      </p:sp>
    </p:spTree>
    <p:extLst>
      <p:ext uri="{BB962C8B-B14F-4D97-AF65-F5344CB8AC3E}">
        <p14:creationId xmlns:p14="http://schemas.microsoft.com/office/powerpoint/2010/main" val="1204299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Rozmiary elementów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Jednym z parametrów procesora jest rozmiar elementów budujących jego strukturę. Im są one mniejsze, tym niższe jest zużycie energii, napięcie pracy oraz wyższa możliwa do osiągnięcia częstotliwość pracy. Intel w 2012 roku wprowadził procesory wykonane w procesie technologicznym (fotolitografii) 22 </a:t>
            </a:r>
            <a:r>
              <a:rPr lang="pl-PL" dirty="0" err="1"/>
              <a:t>nm</a:t>
            </a:r>
            <a:r>
              <a:rPr lang="pl-PL" dirty="0"/>
              <a:t> (</a:t>
            </a:r>
            <a:r>
              <a:rPr lang="pl-PL" dirty="0" err="1"/>
              <a:t>Ivy</a:t>
            </a:r>
            <a:r>
              <a:rPr lang="pl-PL" dirty="0"/>
              <a:t> Bridge), w czwartym kwartale 2014 r. (</a:t>
            </a:r>
            <a:r>
              <a:rPr lang="pl-PL" dirty="0" err="1"/>
              <a:t>Core</a:t>
            </a:r>
            <a:r>
              <a:rPr lang="pl-PL" dirty="0"/>
              <a:t> M) – 14 </a:t>
            </a:r>
            <a:r>
              <a:rPr lang="pl-PL" dirty="0" err="1"/>
              <a:t>nm</a:t>
            </a:r>
            <a:r>
              <a:rPr lang="pl-PL" dirty="0"/>
              <a:t>, a wkrótce 10 nm.</a:t>
            </a:r>
          </a:p>
        </p:txBody>
      </p:sp>
    </p:spTree>
    <p:extLst>
      <p:ext uri="{BB962C8B-B14F-4D97-AF65-F5344CB8AC3E}">
        <p14:creationId xmlns:p14="http://schemas.microsoft.com/office/powerpoint/2010/main" val="472784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84</TotalTime>
  <Words>1067</Words>
  <Application>Microsoft Office PowerPoint</Application>
  <PresentationFormat>Panoramiczny</PresentationFormat>
  <Paragraphs>88</Paragraphs>
  <Slides>20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4" baseType="lpstr">
      <vt:lpstr>Tw Cen MT</vt:lpstr>
      <vt:lpstr>Tw Cen MT Condensed</vt:lpstr>
      <vt:lpstr>Wingdings 3</vt:lpstr>
      <vt:lpstr>Integralny</vt:lpstr>
      <vt:lpstr>Procesor </vt:lpstr>
      <vt:lpstr> Procesor</vt:lpstr>
      <vt:lpstr> Schemat blokowy procesora</vt:lpstr>
      <vt:lpstr>Rentgen procesora</vt:lpstr>
      <vt:lpstr> Budowa</vt:lpstr>
      <vt:lpstr> Architektura</vt:lpstr>
      <vt:lpstr> Magistrale</vt:lpstr>
      <vt:lpstr>Rodzaje magistrali</vt:lpstr>
      <vt:lpstr>Rozmiary elementów </vt:lpstr>
      <vt:lpstr>Wielordzeniowość i procesory pomocnicze </vt:lpstr>
      <vt:lpstr>Wielozadaniowość</vt:lpstr>
      <vt:lpstr>Rozkazy procesora </vt:lpstr>
      <vt:lpstr> Architektura 64 bitowa</vt:lpstr>
      <vt:lpstr> Obudowy procesorowe</vt:lpstr>
      <vt:lpstr> Tryby pracy procesora</vt:lpstr>
      <vt:lpstr> Wydajność procesora</vt:lpstr>
      <vt:lpstr>Pamięć cache</vt:lpstr>
      <vt:lpstr>Dodatkowe funkcje</vt:lpstr>
      <vt:lpstr>Nazwy kodowe procesorów INTEL</vt:lpstr>
      <vt:lpstr>Nazwy kodowe procesorów AMD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Procesor</dc:title>
  <dc:creator>Damian Radzik</dc:creator>
  <cp:lastModifiedBy>Damian Radzik</cp:lastModifiedBy>
  <cp:revision>9</cp:revision>
  <dcterms:created xsi:type="dcterms:W3CDTF">2017-09-09T15:05:17Z</dcterms:created>
  <dcterms:modified xsi:type="dcterms:W3CDTF">2019-09-10T10:57:59Z</dcterms:modified>
</cp:coreProperties>
</file>