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81" r:id="rId25"/>
    <p:sldId id="277" r:id="rId26"/>
    <p:sldId id="279" r:id="rId27"/>
    <p:sldId id="282" r:id="rId28"/>
    <p:sldId id="283" r:id="rId29"/>
    <p:sldId id="284" r:id="rId30"/>
    <p:sldId id="287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6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20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9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47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2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01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32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2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9CB9A6-B831-4E98-B7B3-9B3097600868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8E78E8-E727-47A4-B3BB-E9DF30FE644A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8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BE988B-95E1-AC25-0448-6F66FBE7E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Chłodzenie sprzętu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356305-4717-7CCA-91EC-3E49A79D4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7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5F5C6-B5E1-7390-1999-D0BFDA30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Zestaw chłodzenia wodnego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02E032-06B5-5F49-0D6B-3B5AB9E81F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Pierońsko drogie</a:t>
            </a:r>
          </a:p>
          <a:p>
            <a:r>
              <a:rPr lang="pl-PL" dirty="0"/>
              <a:t>Bardzo wydajne</a:t>
            </a:r>
          </a:p>
          <a:p>
            <a:r>
              <a:rPr lang="pl-PL" dirty="0"/>
              <a:t>Trudne w montażu</a:t>
            </a:r>
          </a:p>
          <a:p>
            <a:r>
              <a:rPr lang="pl-PL" dirty="0"/>
              <a:t>Możliwe uszkodzenie komputera</a:t>
            </a:r>
          </a:p>
          <a:p>
            <a:r>
              <a:rPr lang="pl-PL" dirty="0"/>
              <a:t>Wymaga odpowiedniej obudowy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B9B85F7-8100-DF67-B9F8-FCDAD47B57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3531" y="1825625"/>
            <a:ext cx="5006687" cy="4306395"/>
          </a:xfrm>
        </p:spPr>
      </p:pic>
    </p:spTree>
    <p:extLst>
      <p:ext uri="{BB962C8B-B14F-4D97-AF65-F5344CB8AC3E}">
        <p14:creationId xmlns:p14="http://schemas.microsoft.com/office/powerpoint/2010/main" val="123376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5E7D0F4-95F5-D09D-EF58-BDAAC3F1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karty graficznej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55DD06-5054-FC78-BBF3-C404AF35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większości wypadków chłodzenie karty jest trudne w modyfikacji i pozostawia się takie jakie zamontował producent. Istnieją jednak modyfikacje do zestawu </a:t>
            </a:r>
            <a:r>
              <a:rPr lang="pl-PL" dirty="0" err="1"/>
              <a:t>chłodznia</a:t>
            </a:r>
            <a:r>
              <a:rPr lang="pl-PL" dirty="0"/>
              <a:t> cieczą.</a:t>
            </a:r>
          </a:p>
        </p:txBody>
      </p:sp>
    </p:spTree>
    <p:extLst>
      <p:ext uri="{BB962C8B-B14F-4D97-AF65-F5344CB8AC3E}">
        <p14:creationId xmlns:p14="http://schemas.microsoft.com/office/powerpoint/2010/main" val="86124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A39D37-4853-C589-0628-8FDF287B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turbiną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F1361A-8CF9-D21C-E580-9AA52B202E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Głośnie</a:t>
            </a:r>
          </a:p>
          <a:p>
            <a:r>
              <a:rPr lang="pl-PL" dirty="0"/>
              <a:t>Wydajne</a:t>
            </a:r>
          </a:p>
          <a:p>
            <a:r>
              <a:rPr lang="pl-PL" dirty="0"/>
              <a:t>Wyrzuca ciepłe powietrze bezpośrednio poza obudowę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48C290B-7FAA-1903-D478-1F71740BBB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8464" y="3097151"/>
            <a:ext cx="4076910" cy="2400423"/>
          </a:xfrm>
        </p:spPr>
      </p:pic>
    </p:spTree>
    <p:extLst>
      <p:ext uri="{BB962C8B-B14F-4D97-AF65-F5344CB8AC3E}">
        <p14:creationId xmlns:p14="http://schemas.microsoft.com/office/powerpoint/2010/main" val="78116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6B1365-F2BB-3E03-B28F-1C365E17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standardowe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9262E7-7D1A-39C1-71E8-62DDF6B2D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Wydajność zależna od ilości wentylatorów</a:t>
            </a:r>
          </a:p>
          <a:p>
            <a:r>
              <a:rPr lang="pl-PL" dirty="0"/>
              <a:t>W miarę ciche </a:t>
            </a:r>
          </a:p>
          <a:p>
            <a:r>
              <a:rPr lang="pl-PL" dirty="0"/>
              <a:t>Temperatura jest rozpraszana po obudowie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095A984-D394-8BE1-2A60-DBA26DC14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600121"/>
            <a:ext cx="4754562" cy="3394482"/>
          </a:xfrm>
        </p:spPr>
      </p:pic>
    </p:spTree>
    <p:extLst>
      <p:ext uri="{BB962C8B-B14F-4D97-AF65-F5344CB8AC3E}">
        <p14:creationId xmlns:p14="http://schemas.microsoft.com/office/powerpoint/2010/main" val="222247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B0AB8-4F32-E167-9095-AAE28919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z blokiem wodnym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91E519-980B-80C7-B293-FA693BF8E2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Wydajne i bezgłośne</a:t>
            </a:r>
          </a:p>
          <a:p>
            <a:r>
              <a:rPr lang="pl-PL" dirty="0"/>
              <a:t>Drogie</a:t>
            </a:r>
          </a:p>
          <a:p>
            <a:r>
              <a:rPr lang="pl-PL" dirty="0"/>
              <a:t>Wymaga zestawu do </a:t>
            </a:r>
            <a:r>
              <a:rPr lang="pl-PL" dirty="0" err="1"/>
              <a:t>chłodznia</a:t>
            </a:r>
            <a:r>
              <a:rPr lang="pl-PL" dirty="0"/>
              <a:t> cieczą</a:t>
            </a:r>
          </a:p>
        </p:txBody>
      </p:sp>
      <p:pic>
        <p:nvPicPr>
          <p:cNvPr id="1026" name="Picture 2" descr="GIGABYTE Radeon RX 6950 XT AORUS WaterForce WB - 16GB GDDR6 - Pepper.pl">
            <a:extLst>
              <a:ext uri="{FF2B5EF4-FFF2-40B4-BE49-F238E27FC236}">
                <a16:creationId xmlns:a16="http://schemas.microsoft.com/office/drawing/2014/main" id="{D9306047-6279-5CD5-7C8C-D16A73F27A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638" y="2744237"/>
            <a:ext cx="4754562" cy="31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1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65E5F-8EE8-4DC5-21F7-9937A5E7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wodne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9E130C-D461-5B5D-64A7-78B57B6BDF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Ciche</a:t>
            </a:r>
          </a:p>
          <a:p>
            <a:r>
              <a:rPr lang="pl-PL" dirty="0"/>
              <a:t>Wydajne</a:t>
            </a:r>
          </a:p>
          <a:p>
            <a:r>
              <a:rPr lang="pl-PL" dirty="0"/>
              <a:t>Drogie </a:t>
            </a:r>
          </a:p>
          <a:p>
            <a:r>
              <a:rPr lang="pl-PL" dirty="0"/>
              <a:t>Zajmuje dużo miejsca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D540831-4424-C114-B2DE-40C6489EC5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122099"/>
            <a:ext cx="5482970" cy="3407433"/>
          </a:xfrm>
        </p:spPr>
      </p:pic>
    </p:spTree>
    <p:extLst>
      <p:ext uri="{BB962C8B-B14F-4D97-AF65-F5344CB8AC3E}">
        <p14:creationId xmlns:p14="http://schemas.microsoft.com/office/powerpoint/2010/main" val="295705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8E23CB-6D60-6712-DA84-AFDA562A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pasywne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7058A-037B-DE81-2964-2F0C97DD46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Całkowicie bezgłośne</a:t>
            </a:r>
          </a:p>
          <a:p>
            <a:r>
              <a:rPr lang="pl-PL" dirty="0"/>
              <a:t>Drogie</a:t>
            </a:r>
          </a:p>
          <a:p>
            <a:r>
              <a:rPr lang="pl-PL" dirty="0"/>
              <a:t>Ciężkie</a:t>
            </a:r>
          </a:p>
          <a:p>
            <a:r>
              <a:rPr lang="pl-PL" dirty="0"/>
              <a:t>Duże </a:t>
            </a:r>
          </a:p>
          <a:p>
            <a:r>
              <a:rPr lang="pl-PL" dirty="0"/>
              <a:t>Mało wydajne</a:t>
            </a:r>
          </a:p>
          <a:p>
            <a:endParaRPr lang="pl-PL" dirty="0"/>
          </a:p>
        </p:txBody>
      </p:sp>
      <p:pic>
        <p:nvPicPr>
          <p:cNvPr id="2050" name="Picture 2" descr="Test Palit GeForce GTX 1650 KalmX - Pasywnie chłodzona karta | PurePC.pl">
            <a:extLst>
              <a:ext uri="{FF2B5EF4-FFF2-40B4-BE49-F238E27FC236}">
                <a16:creationId xmlns:a16="http://schemas.microsoft.com/office/drawing/2014/main" id="{E57B99A6-DAA2-338B-A39A-72CBD551BB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638" y="2441664"/>
            <a:ext cx="4754562" cy="37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2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EF1E01A-4248-3562-2A79-75D5F90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dysku twardego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3E170F-1F31-77AB-1592-1E1D0349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Dyski SSD 2,5 cala nie wymagają chłodzenia</a:t>
            </a:r>
          </a:p>
          <a:p>
            <a:r>
              <a:rPr lang="pl-PL" dirty="0"/>
              <a:t>Dyski HDD 3,5 cala nie wymagają chłodzenia jeśli nie wykorzystywane bez przerwy (np. w serwerach lub DVR). Jeśli działają non stop wystarcza chłodzenie obudowy</a:t>
            </a:r>
          </a:p>
          <a:p>
            <a:r>
              <a:rPr lang="pl-PL" dirty="0"/>
              <a:t>Dyski NVME jeśli nie mają radiatora to go nie potrzebują a jeśli mają to znaczy że potrzebują 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r>
              <a:rPr lang="pl-PL" dirty="0">
                <a:sym typeface="Wingdings" panose="05000000000000000000" pitchFamily="2" charset="2"/>
              </a:rPr>
              <a:t>Czasem montuje się radiator na dyskach NVME żeby lepiej wyglądały</a:t>
            </a:r>
          </a:p>
          <a:p>
            <a:endParaRPr lang="pl-PL" dirty="0"/>
          </a:p>
        </p:txBody>
      </p:sp>
      <p:pic>
        <p:nvPicPr>
          <p:cNvPr id="4098" name="Picture 2" descr="Icy Box Radiator dla dysku M.2 SSD (IB-M2HS-1001) - Morele.net">
            <a:extLst>
              <a:ext uri="{FF2B5EF4-FFF2-40B4-BE49-F238E27FC236}">
                <a16:creationId xmlns:a16="http://schemas.microsoft.com/office/drawing/2014/main" id="{479C6BF4-E955-4103-1D97-D54E05CE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13" y="514077"/>
            <a:ext cx="3645459" cy="20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A85623-1634-F708-DD4B-EFBA769F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pamięci 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8446B9-88C6-E4F1-7A08-40F2CEE1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Dokładnie te same cechy co dysków NVME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122" name="Picture 2" descr="Chłodzenie pamięci Jonsbo NC-2 2x RGB-RAM srebrne - ProLine">
            <a:extLst>
              <a:ext uri="{FF2B5EF4-FFF2-40B4-BE49-F238E27FC236}">
                <a16:creationId xmlns:a16="http://schemas.microsoft.com/office/drawing/2014/main" id="{6D129738-4EC9-FA4B-C814-D4BBA9C9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94" y="1404237"/>
            <a:ext cx="4600036" cy="46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B1BFF-F923-7E5D-53CE-0992692F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obudowy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7B926F-4255-E915-D7C9-99D14E88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Obecne podzespoły generują duże ilości ciepła więc jeśli nie chcemy przegrania lub wykorzystania obudowy takiej jak poniżej należy zamontować kilka wentylatorów do obudowy (komputerom biurowym są one zbędne)</a:t>
            </a:r>
          </a:p>
        </p:txBody>
      </p:sp>
      <p:pic>
        <p:nvPicPr>
          <p:cNvPr id="6146" name="Picture 2" descr="Otwarta obudowa komputera rama DIY kreatywna Rack Mini ITX MATX szafka dla  graczy ATX Air/chłodnica wodna 360 pulpit PC obudowa do gier| | - AliExpress">
            <a:extLst>
              <a:ext uri="{FF2B5EF4-FFF2-40B4-BE49-F238E27FC236}">
                <a16:creationId xmlns:a16="http://schemas.microsoft.com/office/drawing/2014/main" id="{EB5303C9-2DBB-2D87-F12E-608CAA14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49" y="3115573"/>
            <a:ext cx="3060940" cy="30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088F6-CF40-8B81-36E9-1DF07FB1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53893D-2B40-5E32-7D35-701AF0DD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Zespół działań i urządzeń do odprowadzania ciepła z układu w celu zapobieżenia nadmiernemu wzrostowi temperatury układu. Chłodzenie stosowane jest w różnych urządzeniach mechanicznych, m.in. w silnikach spalinowych, sprężarkach, maszynach elektrycznych (np. silnikach elektrycznych), transformatorach, układach elektronicznych.</a:t>
            </a:r>
          </a:p>
        </p:txBody>
      </p:sp>
    </p:spTree>
    <p:extLst>
      <p:ext uri="{BB962C8B-B14F-4D97-AF65-F5344CB8AC3E}">
        <p14:creationId xmlns:p14="http://schemas.microsoft.com/office/powerpoint/2010/main" val="87062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020D7-9DF3-F718-F867-8B634072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Wentylatory do obudowy</a:t>
            </a:r>
          </a:p>
        </p:txBody>
      </p:sp>
      <p:pic>
        <p:nvPicPr>
          <p:cNvPr id="7170" name="Picture 2" descr="DODATKOWY WENTYLATOR DO OBUDOWY LED w Bielsko-Biała - Sklep, Opinie, Cena w  Allegro.pl">
            <a:extLst>
              <a:ext uri="{FF2B5EF4-FFF2-40B4-BE49-F238E27FC236}">
                <a16:creationId xmlns:a16="http://schemas.microsoft.com/office/drawing/2014/main" id="{EBF382E4-8CA1-AB49-BBBF-7619D38FC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4" y="2415950"/>
            <a:ext cx="4063041" cy="40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4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C11E8-7B1F-EAF0-95D9-BC1F6F55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Zasilacza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A7F5EB7-C7D1-F086-5753-85831C3A4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Pasywne</a:t>
            </a:r>
          </a:p>
        </p:txBody>
      </p:sp>
      <p:pic>
        <p:nvPicPr>
          <p:cNvPr id="8194" name="Picture 2" descr="Zasilacz SilverStone NightJar ST50NF Fanless (SST-ST50NF), pasywny… -  ProLine">
            <a:extLst>
              <a:ext uri="{FF2B5EF4-FFF2-40B4-BE49-F238E27FC236}">
                <a16:creationId xmlns:a16="http://schemas.microsoft.com/office/drawing/2014/main" id="{91061EBE-C8EC-8B0D-C83E-8E593B31A5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962" y="3079642"/>
            <a:ext cx="3768027" cy="27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63141ED-1AE5-060A-6262-B017D9050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Aktywne</a:t>
            </a:r>
          </a:p>
        </p:txBody>
      </p:sp>
      <p:pic>
        <p:nvPicPr>
          <p:cNvPr id="8196" name="Picture 4" descr="NOWY ZASILACZ PC 500W 12cm BANDIT 3xSATA 20+4 PIN w Nysa - Sklep, Opinie,  Cena w Allegro.pl">
            <a:extLst>
              <a:ext uri="{FF2B5EF4-FFF2-40B4-BE49-F238E27FC236}">
                <a16:creationId xmlns:a16="http://schemas.microsoft.com/office/drawing/2014/main" id="{92CE529F-32D0-A60E-C84A-678DB2FB177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867580"/>
            <a:ext cx="3315419" cy="33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5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1A68564A-39CA-35B7-74B9-30D154A6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obudowy</a:t>
            </a:r>
          </a:p>
        </p:txBody>
      </p:sp>
      <p:pic>
        <p:nvPicPr>
          <p:cNvPr id="9218" name="Picture 2" descr="CZARNA GAMINGOWA OBUDOWA RGB Z OKNEM MIDI TOWER PC w Kraków - Sklep,  Opinie, Cena w Allegro.pl">
            <a:extLst>
              <a:ext uri="{FF2B5EF4-FFF2-40B4-BE49-F238E27FC236}">
                <a16:creationId xmlns:a16="http://schemas.microsoft.com/office/drawing/2014/main" id="{382AEF20-809D-D614-9DEA-7DD2D03D2F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57" y="2286000"/>
            <a:ext cx="276562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7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5AF35F-9DED-B076-2C01-22923002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Chłodzenia powietrznego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5477BF-8C9E-C333-903F-19B0FD73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Materiał radiatora (miedź, aluminium)</a:t>
            </a:r>
          </a:p>
          <a:p>
            <a:r>
              <a:rPr lang="pl-PL" dirty="0"/>
              <a:t>Rozmiar</a:t>
            </a:r>
          </a:p>
          <a:p>
            <a:r>
              <a:rPr lang="pl-PL" dirty="0"/>
              <a:t>Prędkość wentylatora (300 - 1400 </a:t>
            </a:r>
            <a:r>
              <a:rPr lang="pl-PL" dirty="0" err="1"/>
              <a:t>obr</a:t>
            </a:r>
            <a:r>
              <a:rPr lang="pl-PL" dirty="0"/>
              <a:t>./min)</a:t>
            </a:r>
          </a:p>
          <a:p>
            <a:r>
              <a:rPr lang="pl-PL" dirty="0"/>
              <a:t>Ciepłowody</a:t>
            </a:r>
          </a:p>
          <a:p>
            <a:r>
              <a:rPr lang="pl-PL" dirty="0"/>
              <a:t>Zasilanie</a:t>
            </a:r>
          </a:p>
          <a:p>
            <a:r>
              <a:rPr lang="pl-PL" dirty="0"/>
              <a:t>Podświetlenie</a:t>
            </a:r>
          </a:p>
          <a:p>
            <a:r>
              <a:rPr lang="pl-PL" dirty="0"/>
              <a:t>TDP (220W)</a:t>
            </a:r>
          </a:p>
          <a:p>
            <a:r>
              <a:rPr lang="pl-PL" dirty="0"/>
              <a:t>Waga</a:t>
            </a:r>
          </a:p>
          <a:p>
            <a:r>
              <a:rPr lang="pl-PL" dirty="0"/>
              <a:t>Kontrola obrotów (PWM)</a:t>
            </a:r>
          </a:p>
          <a:p>
            <a:r>
              <a:rPr lang="pl-PL" dirty="0"/>
              <a:t>Kompatybilność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8665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E2032-4D7C-39D0-B3BC-A7C265DA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chłodzenia wodnego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914DCD-0824-702E-BA4B-70E06C65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Rozmiar (120mm)</a:t>
            </a:r>
          </a:p>
          <a:p>
            <a:r>
              <a:rPr lang="pl-PL" dirty="0"/>
              <a:t>Prędkość wentylatora (300 - 1400 </a:t>
            </a:r>
            <a:r>
              <a:rPr lang="pl-PL" dirty="0" err="1"/>
              <a:t>obr</a:t>
            </a:r>
            <a:r>
              <a:rPr lang="pl-PL" dirty="0"/>
              <a:t>./min)</a:t>
            </a:r>
          </a:p>
          <a:p>
            <a:r>
              <a:rPr lang="pl-PL" dirty="0"/>
              <a:t>Zasilanie</a:t>
            </a:r>
          </a:p>
          <a:p>
            <a:r>
              <a:rPr lang="pl-PL" dirty="0"/>
              <a:t>Podświetlenie</a:t>
            </a:r>
          </a:p>
          <a:p>
            <a:r>
              <a:rPr lang="pl-PL" dirty="0"/>
              <a:t>TDP (220W)</a:t>
            </a:r>
          </a:p>
          <a:p>
            <a:r>
              <a:rPr lang="pl-PL" dirty="0"/>
              <a:t>Waga</a:t>
            </a:r>
          </a:p>
          <a:p>
            <a:r>
              <a:rPr lang="pl-PL" dirty="0"/>
              <a:t>Kontrola obrotów (PWM)</a:t>
            </a:r>
          </a:p>
          <a:p>
            <a:r>
              <a:rPr lang="pl-PL" dirty="0"/>
              <a:t>Kompatybilność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415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CAC2A-E416-F848-D511-C7BFAB57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Pasty termoprzewodzące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3BBD2D-B509-3BE9-79BE-64418ED4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Silikonowa  – to najtańsze rozwiązanie, które umożliwia bardzo łatwą aplikację, jest mniej trwała i pod kątem parametrów ustępuje pozostałym wariantom.</a:t>
            </a:r>
          </a:p>
          <a:p>
            <a:r>
              <a:rPr lang="pl-PL" dirty="0"/>
              <a:t>Ceramiczna – ich niekwestionowaną zaletą jest bardzo korzystny stosunek ceny do jakości</a:t>
            </a:r>
          </a:p>
          <a:p>
            <a:r>
              <a:rPr lang="pl-PL" dirty="0"/>
              <a:t>Z zawartością metali np. pasta ceramiczna srebrna, czy pasta miedziana – stanowią doskonałą propozycję dla osób, które chcą zadbać o jak najwyższy stopień przewodnictwa cieplnego. </a:t>
            </a:r>
          </a:p>
          <a:p>
            <a:r>
              <a:rPr lang="pl-PL" dirty="0"/>
              <a:t>Diamentowe – doskonałe rozwiązanie dla właścicieli komputerów </a:t>
            </a:r>
            <a:r>
              <a:rPr lang="pl-PL" dirty="0" err="1"/>
              <a:t>gamingowych</a:t>
            </a:r>
            <a:r>
              <a:rPr lang="pl-PL" dirty="0"/>
              <a:t> oraz pozostałych sprzętów, które wykorzystują wysoką moc obliczeniową. </a:t>
            </a:r>
          </a:p>
        </p:txBody>
      </p:sp>
    </p:spTree>
    <p:extLst>
      <p:ext uri="{BB962C8B-B14F-4D97-AF65-F5344CB8AC3E}">
        <p14:creationId xmlns:p14="http://schemas.microsoft.com/office/powerpoint/2010/main" val="2399923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DC6D2-0E54-2041-91C6-EF115751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parametry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5562E3-1D3E-8989-7984-10033A2D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Przewodność termiczna – parametr, który określa zdolność substancji do przewodzenia ciepła. Wielkość ta podawana jest w [W/</a:t>
            </a:r>
            <a:r>
              <a:rPr lang="pl-PL" dirty="0" err="1"/>
              <a:t>mK</a:t>
            </a:r>
            <a:r>
              <a:rPr lang="pl-PL" dirty="0"/>
              <a:t>]. Jej odpowiedni poziom zapewni optymalny przebieg procesu przekazywania ciepła do układu chłodzenia.</a:t>
            </a:r>
          </a:p>
          <a:p>
            <a:r>
              <a:rPr lang="pl-PL" dirty="0"/>
              <a:t>Zakres temperatur – w opisach produktów znajdziemy skalę temperatur, dla których może zostać zastosowana termalna pasta na procesorze. Oczywiście im jest szerszy, tym lepiej.</a:t>
            </a:r>
          </a:p>
          <a:p>
            <a:r>
              <a:rPr lang="pl-PL" dirty="0"/>
              <a:t>Gęstość – parametr ten wpływa na trwałość pasty. Jednak warto zwrócić uwagę, że aplikacja gęstszych past może stanowić trudne zadanie dla początkujących.</a:t>
            </a:r>
          </a:p>
        </p:txBody>
      </p:sp>
    </p:spTree>
    <p:extLst>
      <p:ext uri="{BB962C8B-B14F-4D97-AF65-F5344CB8AC3E}">
        <p14:creationId xmlns:p14="http://schemas.microsoft.com/office/powerpoint/2010/main" val="2991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2F73B-62C5-140B-AB6E-D423C3BA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podświetlania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0B4F4F-276D-2A5A-F1A8-E18E43508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RGB – Cały pasek diod świeci w określonym kolorze który może być wybrany za pomocą oprogramowania płyty główniej, pilotem lub przyciskiem reset.</a:t>
            </a:r>
          </a:p>
          <a:p>
            <a:r>
              <a:rPr lang="pl-PL" dirty="0"/>
              <a:t>ARGB – Każda z diod w listwie może być sterowana osobno. Nie zawsze da się sterować kolorami z płyty głównej. Niektóre paski mają wbudowany jakiś wzór.</a:t>
            </a:r>
          </a:p>
        </p:txBody>
      </p:sp>
    </p:spTree>
    <p:extLst>
      <p:ext uri="{BB962C8B-B14F-4D97-AF65-F5344CB8AC3E}">
        <p14:creationId xmlns:p14="http://schemas.microsoft.com/office/powerpoint/2010/main" val="1269231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C0D795-E4DB-9C87-121E-0CD65D90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smartfonów/tabletów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9274A0-6DB4-3943-C039-9D0CF910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Urządzania mobilne mają specjalną funkcję o nawie </a:t>
            </a:r>
            <a:r>
              <a:rPr lang="pl-PL" dirty="0" err="1"/>
              <a:t>thermal</a:t>
            </a:r>
            <a:r>
              <a:rPr lang="pl-PL" dirty="0"/>
              <a:t> </a:t>
            </a:r>
            <a:r>
              <a:rPr lang="pl-PL" dirty="0" err="1"/>
              <a:t>throttling</a:t>
            </a:r>
            <a:r>
              <a:rPr lang="pl-PL" dirty="0"/>
              <a:t>. Dzięki niemu urządzania te mogą tak lawirować pomiędzy wydajnością a zużyciem energii aby zachować stabilną temperaturę chipsetu. </a:t>
            </a:r>
          </a:p>
          <a:p>
            <a:r>
              <a:rPr lang="pl-PL" dirty="0"/>
              <a:t>Jeśli jednak potrzebujemy jak najwyższej wydajności bo np. gramy w gry konieczne jest zastosowanie dodatkowego chłodzenia szczególnie w upalne dni. Niektórzy producenci do swoich modeli dokładają takie akcesorium. </a:t>
            </a:r>
          </a:p>
        </p:txBody>
      </p:sp>
      <p:pic>
        <p:nvPicPr>
          <p:cNvPr id="11266" name="Picture 2" descr="Aktywne chłodzenie do smartfonów - konieczność czy fanaberia?">
            <a:extLst>
              <a:ext uri="{FF2B5EF4-FFF2-40B4-BE49-F238E27FC236}">
                <a16:creationId xmlns:a16="http://schemas.microsoft.com/office/drawing/2014/main" id="{BFAD1BF1-2AE0-16AB-3CC9-354FF69C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73" y="4389228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9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E1D493-C587-1B1C-B6AF-C539B075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Komora parowa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DA5A60-29B7-AE80-5F26-E52E597E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Komora parowa w smartfonie to cienka metalowa skrzynka z niewielką ilością cieczy w środku. </a:t>
            </a:r>
          </a:p>
          <a:p>
            <a:r>
              <a:rPr lang="pl-PL" dirty="0"/>
              <a:t>Gdy telefon się nagrzewa, ciecz zamienia się w gaz, chłodzi i skrapla. </a:t>
            </a:r>
          </a:p>
          <a:p>
            <a:r>
              <a:rPr lang="pl-PL" dirty="0"/>
              <a:t>Następnie ciecz wraca do źródła ciepła przez drugi kanał. </a:t>
            </a:r>
          </a:p>
          <a:p>
            <a:r>
              <a:rPr lang="pl-PL" dirty="0"/>
              <a:t>Komora parowa pomaga rozprowadzić ciepło równomiernie po całej powierzchni </a:t>
            </a:r>
            <a:r>
              <a:rPr lang="pl-PL" dirty="0" err="1"/>
              <a:t>smartfona</a:t>
            </a:r>
            <a:r>
              <a:rPr lang="pl-PL" dirty="0"/>
              <a:t> i zapobiega przegrzewaniu się.</a:t>
            </a:r>
          </a:p>
        </p:txBody>
      </p:sp>
    </p:spTree>
    <p:extLst>
      <p:ext uri="{BB962C8B-B14F-4D97-AF65-F5344CB8AC3E}">
        <p14:creationId xmlns:p14="http://schemas.microsoft.com/office/powerpoint/2010/main" val="304498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4F153-7B8C-DBC6-2AA2-2B858760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chłodzenia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91B95-CD8A-EE62-E8F1-FA5526472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Chłodzenie aktywne - jest to najczęściej wybierany i najprostszy sposób na chłodzenie podzespołów komputerowych dzięki wentylatorom, które często są dość hałaśliwe, ale też i bardziej wydajne</a:t>
            </a:r>
          </a:p>
          <a:p>
            <a:r>
              <a:rPr lang="pl-PL" dirty="0"/>
              <a:t>Chłodzenie pasywne - to całkowicie bezgłośne konstrukcje, zbudowane z radiatorów, które są droższe od systemu aktywnego chłodzenia, choć gorzej radzą sobie z odprowadzaniem ciepła</a:t>
            </a:r>
          </a:p>
        </p:txBody>
      </p:sp>
    </p:spTree>
    <p:extLst>
      <p:ext uri="{BB962C8B-B14F-4D97-AF65-F5344CB8AC3E}">
        <p14:creationId xmlns:p14="http://schemas.microsoft.com/office/powerpoint/2010/main" val="111753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5F7E8F-0F64-A73A-CF20-2540AA7E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3C90C4-7B11-B63C-D836-D1662EFD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Zalety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AC07E2-2E90-41DA-818E-0E183E7551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niska rezystancja cieplna, </a:t>
            </a:r>
          </a:p>
          <a:p>
            <a:r>
              <a:rPr lang="pl-PL" dirty="0"/>
              <a:t>równomierna temperatura na całej powierzchni, </a:t>
            </a:r>
          </a:p>
          <a:p>
            <a:r>
              <a:rPr lang="pl-PL" dirty="0"/>
              <a:t>możliwość chłodzenia wielu komponentów</a:t>
            </a:r>
          </a:p>
          <a:p>
            <a:r>
              <a:rPr lang="pl-PL" dirty="0"/>
              <a:t> mała grubość.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1F1A16-2BFF-F8A1-9B2B-5181D909C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Wady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9D5E28-2047-B748-1B38-2CAEE9D933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dirty="0"/>
              <a:t>wysoki koszt produkcji</a:t>
            </a:r>
          </a:p>
          <a:p>
            <a:r>
              <a:rPr lang="pl-PL" dirty="0"/>
              <a:t>ograniczona elastyczność projektowa</a:t>
            </a:r>
          </a:p>
          <a:p>
            <a:r>
              <a:rPr lang="pl-PL" dirty="0"/>
              <a:t>możliwe problemy z uszczelnieniem i niezawodnością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898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EBA31-20C0-9720-4A31-6DA4EC68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</a:t>
            </a:r>
          </a:p>
        </p:txBody>
      </p:sp>
      <p:pic>
        <p:nvPicPr>
          <p:cNvPr id="12290" name="Picture 2" descr="Samsung planuje chłodzić topowe smartfony komorą parową | PurePC.pl">
            <a:extLst>
              <a:ext uri="{FF2B5EF4-FFF2-40B4-BE49-F238E27FC236}">
                <a16:creationId xmlns:a16="http://schemas.microsoft.com/office/drawing/2014/main" id="{379265D8-05D0-099B-201D-69AB35235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9" y="2959100"/>
            <a:ext cx="6934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9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D4030-7ED0-EA39-8C26-CD9D3E08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procesora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F8821C-618D-27AB-2081-D145D3E73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Najczęściej modyfikowanym i kupowanym rodzajem chłodzenia jest to służące do rozpraszania ciepła z procesora. Niektóre procesory nie posiadają dołączonego chłodzenia do zestawu i należy go zakupić osobno (np. Intel F). </a:t>
            </a:r>
          </a:p>
        </p:txBody>
      </p:sp>
    </p:spTree>
    <p:extLst>
      <p:ext uri="{BB962C8B-B14F-4D97-AF65-F5344CB8AC3E}">
        <p14:creationId xmlns:p14="http://schemas.microsoft.com/office/powerpoint/2010/main" val="45340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BF3949-7A69-EED3-909D-2AEF352F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standardowe (montaż horyzontalny)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6EC75B-99C3-C503-6092-0793D2E87C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Tanie</a:t>
            </a:r>
          </a:p>
          <a:p>
            <a:r>
              <a:rPr lang="pl-PL" dirty="0"/>
              <a:t>Często dołączane do procesora</a:t>
            </a:r>
          </a:p>
          <a:p>
            <a:r>
              <a:rPr lang="pl-PL" dirty="0"/>
              <a:t>Wydajne</a:t>
            </a:r>
          </a:p>
          <a:p>
            <a:r>
              <a:rPr lang="pl-PL" dirty="0"/>
              <a:t>Głośnie</a:t>
            </a:r>
          </a:p>
          <a:p>
            <a:r>
              <a:rPr lang="pl-PL" dirty="0"/>
              <a:t>Niski profil</a:t>
            </a:r>
          </a:p>
          <a:p>
            <a:r>
              <a:rPr lang="pl-PL" dirty="0"/>
              <a:t>Wysokie obroty wentylatora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01D57ED-4AA2-66B6-6C65-D2ED4F1B4C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9918" y="3490871"/>
            <a:ext cx="1994002" cy="1612983"/>
          </a:xfrm>
        </p:spPr>
      </p:pic>
    </p:spTree>
    <p:extLst>
      <p:ext uri="{BB962C8B-B14F-4D97-AF65-F5344CB8AC3E}">
        <p14:creationId xmlns:p14="http://schemas.microsoft.com/office/powerpoint/2010/main" val="36004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54712-0885-3A87-0AC6-F5CED3B7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Tower (montaż wertykalny)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0F26C3-42FB-854E-3233-436991C39E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Zajmuje dużo miejsca</a:t>
            </a:r>
          </a:p>
          <a:p>
            <a:r>
              <a:rPr lang="pl-PL" dirty="0"/>
              <a:t>Wentylator wolnoobrotowy</a:t>
            </a:r>
          </a:p>
          <a:p>
            <a:r>
              <a:rPr lang="pl-PL" dirty="0"/>
              <a:t>Ciche</a:t>
            </a:r>
          </a:p>
          <a:p>
            <a:r>
              <a:rPr lang="pl-PL" dirty="0"/>
              <a:t>Droższe od zwykłego</a:t>
            </a:r>
          </a:p>
          <a:p>
            <a:r>
              <a:rPr lang="pl-PL" dirty="0"/>
              <a:t>Wydajne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8308EAC-2D44-0D51-1A67-014AF86A1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4702" y="1649627"/>
            <a:ext cx="4287328" cy="4586444"/>
          </a:xfrm>
        </p:spPr>
      </p:pic>
    </p:spTree>
    <p:extLst>
      <p:ext uri="{BB962C8B-B14F-4D97-AF65-F5344CB8AC3E}">
        <p14:creationId xmlns:p14="http://schemas.microsoft.com/office/powerpoint/2010/main" val="12487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4402F33-AC3D-82D2-6221-DB0A103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jak dziala chlodzenie cpu">
            <a:extLst>
              <a:ext uri="{FF2B5EF4-FFF2-40B4-BE49-F238E27FC236}">
                <a16:creationId xmlns:a16="http://schemas.microsoft.com/office/drawing/2014/main" id="{16F732FC-1614-0D2A-BA15-BC83F7303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10" y="155276"/>
            <a:ext cx="6547448" cy="65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1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CBC372-4E7A-1C7C-248B-0380E098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pasywne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6B996F-C012-F0CF-2987-B75A4DDF9C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Drogie</a:t>
            </a:r>
          </a:p>
          <a:p>
            <a:r>
              <a:rPr lang="pl-PL" dirty="0"/>
              <a:t>Ciężkie</a:t>
            </a:r>
          </a:p>
          <a:p>
            <a:r>
              <a:rPr lang="pl-PL" dirty="0"/>
              <a:t>Mało wydajne</a:t>
            </a:r>
          </a:p>
          <a:p>
            <a:r>
              <a:rPr lang="pl-PL" dirty="0"/>
              <a:t>Duże</a:t>
            </a:r>
          </a:p>
          <a:p>
            <a:r>
              <a:rPr lang="pl-PL" dirty="0"/>
              <a:t>Bezgłośne</a:t>
            </a:r>
          </a:p>
        </p:txBody>
      </p:sp>
      <p:pic>
        <p:nvPicPr>
          <p:cNvPr id="3074" name="Picture 2" descr="SilverStone Heligon SST-HE02: pasywne chłodzenie dla procesorów AMD i Intel  - cena i specyfikacja">
            <a:extLst>
              <a:ext uri="{FF2B5EF4-FFF2-40B4-BE49-F238E27FC236}">
                <a16:creationId xmlns:a16="http://schemas.microsoft.com/office/drawing/2014/main" id="{783734DF-5F85-736B-843A-48A3FBDF4A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294" y="2901950"/>
            <a:ext cx="3143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4A43F-AEB1-D11B-4966-697A4BF9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Chłodzenie AIO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8DBE2D-E8FC-7777-F9CB-AE69AC4954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Wydajne </a:t>
            </a:r>
          </a:p>
          <a:p>
            <a:r>
              <a:rPr lang="pl-PL" dirty="0"/>
              <a:t>Ciche (po odpowiedniej konfiguracji)</a:t>
            </a:r>
          </a:p>
          <a:p>
            <a:r>
              <a:rPr lang="pl-PL" dirty="0"/>
              <a:t>Drogie</a:t>
            </a:r>
          </a:p>
          <a:p>
            <a:r>
              <a:rPr lang="pl-PL" dirty="0"/>
              <a:t>Zajmuje dużo miejsca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C092A6E-9C4F-BAB0-5B73-CBDA350D79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27118"/>
            <a:ext cx="5986894" cy="3260874"/>
          </a:xfrm>
        </p:spPr>
      </p:pic>
    </p:spTree>
    <p:extLst>
      <p:ext uri="{BB962C8B-B14F-4D97-AF65-F5344CB8AC3E}">
        <p14:creationId xmlns:p14="http://schemas.microsoft.com/office/powerpoint/2010/main" val="3543466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</TotalTime>
  <Words>863</Words>
  <Application>Microsoft Office PowerPoint</Application>
  <PresentationFormat>Panoramiczny</PresentationFormat>
  <Paragraphs>128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Tw Cen MT</vt:lpstr>
      <vt:lpstr>Tw Cen MT Condensed</vt:lpstr>
      <vt:lpstr>Wingdings 3</vt:lpstr>
      <vt:lpstr>Integralny</vt:lpstr>
      <vt:lpstr>Chłodzenie sprzętu</vt:lpstr>
      <vt:lpstr>Chłodzenie</vt:lpstr>
      <vt:lpstr>Podział chłodzenia</vt:lpstr>
      <vt:lpstr>Chłodzenie procesora</vt:lpstr>
      <vt:lpstr>Chłodzenie standardowe (montaż horyzontalny)</vt:lpstr>
      <vt:lpstr>Chłodzenie Tower (montaż wertykalny)</vt:lpstr>
      <vt:lpstr>Prezentacja programu PowerPoint</vt:lpstr>
      <vt:lpstr>Chłodzenie pasywne</vt:lpstr>
      <vt:lpstr>Chłodzenie AIO</vt:lpstr>
      <vt:lpstr>Zestaw chłodzenia wodnego</vt:lpstr>
      <vt:lpstr>Chłodzenie karty graficznej</vt:lpstr>
      <vt:lpstr>Chłodzenie turbiną</vt:lpstr>
      <vt:lpstr>Chłodzenie standardowe</vt:lpstr>
      <vt:lpstr>Chłodzenie z blokiem wodnym</vt:lpstr>
      <vt:lpstr>Chłodzenie wodne</vt:lpstr>
      <vt:lpstr>Chłodzenie pasywne</vt:lpstr>
      <vt:lpstr>Chłodzenie dysku twardego</vt:lpstr>
      <vt:lpstr>Chłodzenie pamięci RAM</vt:lpstr>
      <vt:lpstr>Chłodzenie obudowy</vt:lpstr>
      <vt:lpstr>Wentylatory do obudowy</vt:lpstr>
      <vt:lpstr>Chłodzenie Zasilacza</vt:lpstr>
      <vt:lpstr>Chłodzenie obudowy</vt:lpstr>
      <vt:lpstr>Parametry Chłodzenia powietrznego</vt:lpstr>
      <vt:lpstr>Parametry chłodzenia wodnego</vt:lpstr>
      <vt:lpstr>Pasty termoprzewodzące</vt:lpstr>
      <vt:lpstr>Najważniejsze parametry</vt:lpstr>
      <vt:lpstr>Rodzaje podświetlania</vt:lpstr>
      <vt:lpstr>Chłodzenie smartfonów/tabletów</vt:lpstr>
      <vt:lpstr>Komora parowa</vt:lpstr>
      <vt:lpstr>Cechy</vt:lpstr>
      <vt:lpstr>Działanie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Chłodzenie sprzętu</dc:title>
  <dc:creator>Damian Radzik</dc:creator>
  <cp:lastModifiedBy>Damian Radzik</cp:lastModifiedBy>
  <cp:revision>1</cp:revision>
  <dcterms:created xsi:type="dcterms:W3CDTF">2023-05-16T07:57:26Z</dcterms:created>
  <dcterms:modified xsi:type="dcterms:W3CDTF">2023-05-16T09:05:28Z</dcterms:modified>
</cp:coreProperties>
</file>