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78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129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829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173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80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5570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27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568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92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383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280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BAAB9E2-3A58-4627-BED2-B0CB45F851EF}" type="datetimeFigureOut">
              <a:rPr lang="pl-PL" smtClean="0"/>
              <a:t>03.03.2019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7DD05F8-BBBB-45D5-A431-25407959216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58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09CE4E-95B2-4573-A86D-882C770BC6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Moc w układach jednofazowych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EAA2C2D-61B7-46D2-AF04-EBF395C55E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2443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C1E3B3-76FB-44BE-B519-4127A5E40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Moc bierna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4807EF-D03A-486A-BE39-B1C7D132E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przypadku przebiegów sinusoidalnie zmiennych moc bierna jest definiowana jako iloczyn wartości skutecznych napięcia i prądu, oraz sinusa kąta przesunięcia fazowego między napięciem a prądem: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6E7713E-6DF9-424C-95AE-8691B89E6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510" y="3540967"/>
            <a:ext cx="4344006" cy="174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259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5F087C-3AA4-4558-91B1-B09FCFB68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Przykładowe zadanie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8691A4-C28E-4A59-89FE-CDC0F3B1C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Podczas pomiaru mocy w obwodzie jak na rysunku poniżej wskazania mierników były następujące: prąd I = 4A, napięcie U = 217,5 V, moc czynna P = 4 W, częstotliwość f = 50 </a:t>
            </a:r>
            <a:r>
              <a:rPr lang="pl-PL" dirty="0" err="1"/>
              <a:t>Hz</a:t>
            </a:r>
            <a:r>
              <a:rPr lang="pl-PL" dirty="0"/>
              <a:t>. Oblicz wartość mocy pozornej S, mocy biernej Q i współczynnika mocy φ. 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2ABFAA39-7426-4360-9599-2B31FC782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1067" y="3634273"/>
            <a:ext cx="4671419" cy="244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17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57963F-79D4-41B1-9049-D0B8FD4BB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Rozwiązanie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00AB345-0D90-46E2-A481-C75539F86E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6170" y="2477833"/>
            <a:ext cx="5715798" cy="363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18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280D89-C502-4FDE-8E96-2E3D6411E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Moc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FCCF2E-AE49-4C55-9130-2A1A73C11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Jest to iloczyn natężenia przepływającego przez urządzenie elektryczne prądu I oraz napięcia elektrycznego U, występującego na zaciskach urządzenia.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 = U * I</a:t>
            </a:r>
          </a:p>
        </p:txBody>
      </p:sp>
    </p:spTree>
    <p:extLst>
      <p:ext uri="{BB962C8B-B14F-4D97-AF65-F5344CB8AC3E}">
        <p14:creationId xmlns:p14="http://schemas.microsoft.com/office/powerpoint/2010/main" val="55777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2B7588-90E0-4F0A-A0DD-4C780B514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ymbol zastępczy zawartości 2">
                <a:extLst>
                  <a:ext uri="{FF2B5EF4-FFF2-40B4-BE49-F238E27FC236}">
                    <a16:creationId xmlns:a16="http://schemas.microsoft.com/office/drawing/2014/main" id="{E8864256-695D-4F14-8F43-1A485E0A46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l-PL" dirty="0"/>
                  <a:t>Gdy odbiornik składa się z reaktancji i rezystancji połączonych równolegle i układ ten nie wykonuje pracy, to napięcie na rezystancji jest równe napięciu zasilającemu odbiornik, wówczas: </a:t>
                </a:r>
              </a:p>
              <a:p>
                <a:pPr marL="0" indent="0">
                  <a:buNone/>
                </a:pPr>
                <a:endParaRPr lang="pl-PL" dirty="0"/>
              </a:p>
              <a:p>
                <a:pPr marL="0" indent="0">
                  <a:buNone/>
                </a:pPr>
                <a:r>
                  <a:rPr lang="pl-PL" dirty="0"/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b="0" i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l-PL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l-PL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p>
                            <m:r>
                              <a:rPr lang="pl-PL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pl-PL" dirty="0"/>
              </a:p>
            </p:txBody>
          </p:sp>
        </mc:Choice>
        <mc:Fallback>
          <p:sp>
            <p:nvSpPr>
              <p:cNvPr id="3" name="Symbol zastępczy zawartości 2">
                <a:extLst>
                  <a:ext uri="{FF2B5EF4-FFF2-40B4-BE49-F238E27FC236}">
                    <a16:creationId xmlns:a16="http://schemas.microsoft.com/office/drawing/2014/main" id="{E8864256-695D-4F14-8F43-1A485E0A46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4" t="-1818" r="-169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7549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64B4A3-44FB-4DF3-89E6-15F0855E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Moc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ymbol zastępczy zawartości 2">
                <a:extLst>
                  <a:ext uri="{FF2B5EF4-FFF2-40B4-BE49-F238E27FC236}">
                    <a16:creationId xmlns:a16="http://schemas.microsoft.com/office/drawing/2014/main" id="{205814DF-4922-430C-961F-3060C68409A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pl-PL" dirty="0"/>
                  <a:t>Gdy odbiornik składa się z reaktancji i rezystancji połączonych szeregowo i nie wykonuje pracy, to natężenie prądu płynące przez odbiornik jest równe natężeniu zasilającemu odbiornik, wówczas: </a:t>
                </a:r>
              </a:p>
              <a:p>
                <a:pPr marL="0" indent="0">
                  <a:buNone/>
                </a:pPr>
                <a:endParaRPr lang="pl-PL" dirty="0"/>
              </a:p>
              <a:p>
                <a:pPr marL="0" indent="0">
                  <a:buNone/>
                </a:pPr>
                <a:r>
                  <a:rPr lang="pl-PL" dirty="0"/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l-PL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l-PL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p>
                            <m:r>
                              <a:rPr lang="pl-PL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pl-PL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den>
                    </m:f>
                  </m:oMath>
                </a14:m>
                <a:endParaRPr lang="pl-PL" dirty="0"/>
              </a:p>
              <a:p>
                <a:pPr marL="0" indent="0">
                  <a:buNone/>
                </a:pPr>
                <a:endParaRPr lang="pl-PL" dirty="0"/>
              </a:p>
            </p:txBody>
          </p:sp>
        </mc:Choice>
        <mc:Fallback>
          <p:sp>
            <p:nvSpPr>
              <p:cNvPr id="3" name="Symbol zastępczy zawartości 2">
                <a:extLst>
                  <a:ext uri="{FF2B5EF4-FFF2-40B4-BE49-F238E27FC236}">
                    <a16:creationId xmlns:a16="http://schemas.microsoft.com/office/drawing/2014/main" id="{205814DF-4922-430C-961F-3060C68409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4" t="-181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2332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F06272-245D-44CF-A3B9-FB7D73EBE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mocy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241A67-D25A-4E27-BF69-8BEF89F2A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dwójniku RLC występują trzy rodzaje mocy: </a:t>
            </a:r>
          </a:p>
          <a:p>
            <a:pPr>
              <a:buFontTx/>
              <a:buChar char="-"/>
            </a:pPr>
            <a:r>
              <a:rPr lang="pl-PL" dirty="0"/>
              <a:t>moc czynna – wydziela się na rezystancji, oznaczamy P[W] (wat) </a:t>
            </a:r>
          </a:p>
          <a:p>
            <a:pPr marL="0" indent="0">
              <a:buNone/>
            </a:pPr>
            <a:r>
              <a:rPr lang="pl-PL" dirty="0"/>
              <a:t>- moc pozorna – wydziela się na impedancji, oznaczamy S [VA] (woltamper) </a:t>
            </a:r>
          </a:p>
          <a:p>
            <a:pPr marL="0" indent="0">
              <a:buNone/>
            </a:pPr>
            <a:r>
              <a:rPr lang="pl-PL" dirty="0"/>
              <a:t>- moc bierna – wydziela się na reaktancji, oznaczamy Q [</a:t>
            </a:r>
            <a:r>
              <a:rPr lang="pl-PL" dirty="0" err="1"/>
              <a:t>VAr</a:t>
            </a:r>
            <a:r>
              <a:rPr lang="pl-PL" dirty="0"/>
              <a:t>], [</a:t>
            </a:r>
            <a:r>
              <a:rPr lang="pl-PL" dirty="0" err="1"/>
              <a:t>VOr</a:t>
            </a:r>
            <a:r>
              <a:rPr lang="pl-PL" dirty="0"/>
              <a:t>] (woltamper reakcyjny) </a:t>
            </a:r>
          </a:p>
        </p:txBody>
      </p:sp>
    </p:spTree>
    <p:extLst>
      <p:ext uri="{BB962C8B-B14F-4D97-AF65-F5344CB8AC3E}">
        <p14:creationId xmlns:p14="http://schemas.microsoft.com/office/powerpoint/2010/main" val="3304976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BA4880-EEA9-4FCE-ABBA-88626C1D7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Trójkąt mocy</a:t>
            </a:r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405FDF1E-EB29-4DB9-8BC5-53CEF2D0AC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8959" y="2353991"/>
            <a:ext cx="6230219" cy="388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787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D088BE-B15D-4259-9BC6-F1E4B7E5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Moc czynna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DD7428-D808-4ADA-AA6F-596D895E8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Mocą czynną nazywamy tę część pobieranej mocy, która zużywana jest w odbiorniku i zamieniana w nim na np. pracę mechaniczną lub ciepło. Im większe przesunięcie fazowe wprowadzane przez odbiornik, tym większy jest udział mocy biernej w całości energii płynącej pomiędzy źródłem a odbiornikiem.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66A53F7-CC20-4F96-BB4B-D7A0A5ABA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263739"/>
            <a:ext cx="4525006" cy="20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762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094703-2124-4589-8ECD-F438DB60F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Moc pozorna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6F7BCB-8846-4F92-AB30-147CD9F38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Moc pozorna jest to wielkość fizyczna określana dla obwodów prądu przemiennego. Wyraża się ją jako iloczyn wartości skutecznych napięcia i natężenia prądu: </a:t>
            </a:r>
          </a:p>
          <a:p>
            <a:pPr marL="0" indent="0">
              <a:buNone/>
            </a:pPr>
            <a:r>
              <a:rPr lang="pl-PL" dirty="0"/>
              <a:t>S = U * I</a:t>
            </a:r>
          </a:p>
          <a:p>
            <a:pPr marL="0" indent="0">
              <a:buNone/>
            </a:pPr>
            <a:r>
              <a:rPr lang="pl-PL" dirty="0"/>
              <a:t>Moc pozorna jest geometryczną sumą mocy czynnej i biernej prądu elektrycznego pobieranego przez odbiornik ze źródła. 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5B6639C3-DFDC-49C5-A43B-0C11E9D7B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810275"/>
            <a:ext cx="2200582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895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5A00BD-E8D2-431A-9199-9FEBAD6B5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Moc bierna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03DCDE-6C80-4F6D-A8A0-D459163A1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Moc bierna w obwodach prądu sinusoidalnie zmiennego jest wielkością konwencjonalną, w sposób umowny opisującą zjawisko pulsowania energii elektrycznej między elementem indukcyjnym lub pojemnościowym odbiornika, a źródłem energii elektrycznej lub między różnymi odbiornikami. Ta oscylująca energia nie jest zamieniana na użyteczną pracę, niemniej jest ona konieczna do funkcjonowania urządzeń elektrycznych </a:t>
            </a:r>
          </a:p>
        </p:txBody>
      </p:sp>
    </p:spTree>
    <p:extLst>
      <p:ext uri="{BB962C8B-B14F-4D97-AF65-F5344CB8AC3E}">
        <p14:creationId xmlns:p14="http://schemas.microsoft.com/office/powerpoint/2010/main" val="160023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</TotalTime>
  <Words>399</Words>
  <Application>Microsoft Office PowerPoint</Application>
  <PresentationFormat>Panoramiczny</PresentationFormat>
  <Paragraphs>32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Cambria Math</vt:lpstr>
      <vt:lpstr>Tw Cen MT</vt:lpstr>
      <vt:lpstr>Tw Cen MT Condensed</vt:lpstr>
      <vt:lpstr>Wingdings 3</vt:lpstr>
      <vt:lpstr>Integralny</vt:lpstr>
      <vt:lpstr>Moc w układach jednofazowych</vt:lpstr>
      <vt:lpstr>Moc</vt:lpstr>
      <vt:lpstr>Moc</vt:lpstr>
      <vt:lpstr>Moc</vt:lpstr>
      <vt:lpstr>Rodzaje mocy</vt:lpstr>
      <vt:lpstr>Trójkąt mocy</vt:lpstr>
      <vt:lpstr>Moc czynna</vt:lpstr>
      <vt:lpstr>Moc pozorna</vt:lpstr>
      <vt:lpstr>Moc bierna</vt:lpstr>
      <vt:lpstr>Moc bierna</vt:lpstr>
      <vt:lpstr>Przykładowe zadanie</vt:lpstr>
      <vt:lpstr>Rozwiązanie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 w układach jednofazowych</dc:title>
  <dc:creator>Damian Radzik</dc:creator>
  <cp:lastModifiedBy>Damian Radzik</cp:lastModifiedBy>
  <cp:revision>1</cp:revision>
  <dcterms:created xsi:type="dcterms:W3CDTF">2019-03-03T09:42:34Z</dcterms:created>
  <dcterms:modified xsi:type="dcterms:W3CDTF">2019-03-03T09:51:40Z</dcterms:modified>
</cp:coreProperties>
</file>