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6" r:id="rId70"/>
    <p:sldId id="324" r:id="rId71"/>
    <p:sldId id="325"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4" r:id="rId88"/>
    <p:sldId id="342" r:id="rId89"/>
    <p:sldId id="343" r:id="rId90"/>
    <p:sldId id="345" r:id="rId91"/>
    <p:sldId id="346" r:id="rId92"/>
    <p:sldId id="347" r:id="rId93"/>
    <p:sldId id="348" r:id="rId94"/>
    <p:sldId id="349" r:id="rId95"/>
    <p:sldId id="350" r:id="rId96"/>
    <p:sldId id="351" r:id="rId97"/>
    <p:sldId id="352" r:id="rId98"/>
    <p:sldId id="353"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c0bebdc908efcab" providerId="LiveId" clId="{F929948B-5C95-4D02-9374-D6CE5F0840B6}"/>
    <pc:docChg chg="custSel modSld">
      <pc:chgData name="" userId="2c0bebdc908efcab" providerId="LiveId" clId="{F929948B-5C95-4D02-9374-D6CE5F0840B6}" dt="2018-12-10T10:40:22.413" v="21" actId="20577"/>
      <pc:docMkLst>
        <pc:docMk/>
      </pc:docMkLst>
      <pc:sldChg chg="modSp">
        <pc:chgData name="" userId="2c0bebdc908efcab" providerId="LiveId" clId="{F929948B-5C95-4D02-9374-D6CE5F0840B6}" dt="2018-12-03T10:07:55.382" v="17" actId="313"/>
        <pc:sldMkLst>
          <pc:docMk/>
          <pc:sldMk cId="2955364379" sldId="256"/>
        </pc:sldMkLst>
        <pc:spChg chg="mod">
          <ac:chgData name="" userId="2c0bebdc908efcab" providerId="LiveId" clId="{F929948B-5C95-4D02-9374-D6CE5F0840B6}" dt="2018-12-03T10:07:55.382" v="17" actId="313"/>
          <ac:spMkLst>
            <pc:docMk/>
            <pc:sldMk cId="2955364379" sldId="256"/>
            <ac:spMk id="2" creationId="{5BE0196A-E5FD-4B00-8645-50DDEA64CF2F}"/>
          </ac:spMkLst>
        </pc:spChg>
        <pc:spChg chg="mod">
          <ac:chgData name="" userId="2c0bebdc908efcab" providerId="LiveId" clId="{F929948B-5C95-4D02-9374-D6CE5F0840B6}" dt="2018-12-03T10:07:51.350" v="16" actId="20577"/>
          <ac:spMkLst>
            <pc:docMk/>
            <pc:sldMk cId="2955364379" sldId="256"/>
            <ac:spMk id="3" creationId="{7FD705BF-4102-45B1-A886-077D1B33E917}"/>
          </ac:spMkLst>
        </pc:spChg>
      </pc:sldChg>
      <pc:sldChg chg="modSp">
        <pc:chgData name="" userId="2c0bebdc908efcab" providerId="LiveId" clId="{F929948B-5C95-4D02-9374-D6CE5F0840B6}" dt="2018-12-03T10:07:11.711" v="4" actId="20577"/>
        <pc:sldMkLst>
          <pc:docMk/>
          <pc:sldMk cId="2963083077" sldId="257"/>
        </pc:sldMkLst>
        <pc:spChg chg="mod">
          <ac:chgData name="" userId="2c0bebdc908efcab" providerId="LiveId" clId="{F929948B-5C95-4D02-9374-D6CE5F0840B6}" dt="2018-12-03T10:07:11.711" v="4" actId="20577"/>
          <ac:spMkLst>
            <pc:docMk/>
            <pc:sldMk cId="2963083077" sldId="257"/>
            <ac:spMk id="2" creationId="{268820A3-B529-45D7-9404-562C3763E1D3}"/>
          </ac:spMkLst>
        </pc:spChg>
      </pc:sldChg>
      <pc:sldChg chg="modSp">
        <pc:chgData name="" userId="2c0bebdc908efcab" providerId="LiveId" clId="{F929948B-5C95-4D02-9374-D6CE5F0840B6}" dt="2018-12-03T10:07:22.266" v="6" actId="1076"/>
        <pc:sldMkLst>
          <pc:docMk/>
          <pc:sldMk cId="864467064" sldId="260"/>
        </pc:sldMkLst>
        <pc:picChg chg="mod">
          <ac:chgData name="" userId="2c0bebdc908efcab" providerId="LiveId" clId="{F929948B-5C95-4D02-9374-D6CE5F0840B6}" dt="2018-12-03T10:07:22.266" v="6" actId="1076"/>
          <ac:picMkLst>
            <pc:docMk/>
            <pc:sldMk cId="864467064" sldId="260"/>
            <ac:picMk id="1026" creationId="{D367C34B-41F5-445B-99B7-0DBEEC85FF52}"/>
          </ac:picMkLst>
        </pc:picChg>
      </pc:sldChg>
      <pc:sldChg chg="modSp">
        <pc:chgData name="" userId="2c0bebdc908efcab" providerId="LiveId" clId="{F929948B-5C95-4D02-9374-D6CE5F0840B6}" dt="2018-12-10T10:40:22.413" v="21" actId="20577"/>
        <pc:sldMkLst>
          <pc:docMk/>
          <pc:sldMk cId="1309691746" sldId="292"/>
        </pc:sldMkLst>
        <pc:spChg chg="mod">
          <ac:chgData name="" userId="2c0bebdc908efcab" providerId="LiveId" clId="{F929948B-5C95-4D02-9374-D6CE5F0840B6}" dt="2018-12-10T10:40:22.413" v="21" actId="20577"/>
          <ac:spMkLst>
            <pc:docMk/>
            <pc:sldMk cId="1309691746" sldId="292"/>
            <ac:spMk id="3" creationId="{AD3A5E9E-9DBF-4957-91CA-384237EE117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lgn="l">
              <a:defRPr/>
            </a:lvl1pPr>
          </a:lstStyle>
          <a:p>
            <a:fld id="{A9C82CE6-FE7B-4322-B334-D859C85E2FAD}" type="datetimeFigureOut">
              <a:rPr lang="pl-PL" smtClean="0"/>
              <a:t>10.12.2018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9FEAD64-5065-41B0-8E42-EA3B86D6EA65}"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45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9C82CE6-FE7B-4322-B334-D859C85E2FAD}" type="datetimeFigureOut">
              <a:rPr lang="pl-PL" smtClean="0"/>
              <a:t>10.12.2018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37320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9C82CE6-FE7B-4322-B334-D859C85E2FAD}" type="datetimeFigureOut">
              <a:rPr lang="pl-PL" smtClean="0"/>
              <a:t>10.12.2018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9FEAD64-5065-41B0-8E42-EA3B86D6EA65}"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71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9C82CE6-FE7B-4322-B334-D859C85E2FAD}" type="datetimeFigureOut">
              <a:rPr lang="pl-PL" smtClean="0"/>
              <a:t>10.12.2018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39367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9C82CE6-FE7B-4322-B334-D859C85E2FAD}" type="datetimeFigureOut">
              <a:rPr lang="pl-PL" smtClean="0"/>
              <a:t>10.12.2018</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9FEAD64-5065-41B0-8E42-EA3B86D6EA65}"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8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9C82CE6-FE7B-4322-B334-D859C85E2FAD}" type="datetimeFigureOut">
              <a:rPr lang="pl-PL" smtClean="0"/>
              <a:t>10.12.2018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313845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Edytuj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9C82CE6-FE7B-4322-B334-D859C85E2FAD}" type="datetimeFigureOut">
              <a:rPr lang="pl-PL" smtClean="0"/>
              <a:t>10.12.2018</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241645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9C82CE6-FE7B-4322-B334-D859C85E2FAD}" type="datetimeFigureOut">
              <a:rPr lang="pl-PL" smtClean="0"/>
              <a:t>10.12.2018</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56154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82CE6-FE7B-4322-B334-D859C85E2FAD}" type="datetimeFigureOut">
              <a:rPr lang="pl-PL" smtClean="0"/>
              <a:t>10.12.2018</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1525923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A9C82CE6-FE7B-4322-B334-D859C85E2FAD}" type="datetimeFigureOut">
              <a:rPr lang="pl-PL" smtClean="0"/>
              <a:t>10.12.2018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9FEAD64-5065-41B0-8E42-EA3B86D6EA65}" type="slidenum">
              <a:rPr lang="pl-PL" smtClean="0"/>
              <a:t>‹#›</a:t>
            </a:fld>
            <a:endParaRPr lang="pl-PL"/>
          </a:p>
        </p:txBody>
      </p:sp>
    </p:spTree>
    <p:extLst>
      <p:ext uri="{BB962C8B-B14F-4D97-AF65-F5344CB8AC3E}">
        <p14:creationId xmlns:p14="http://schemas.microsoft.com/office/powerpoint/2010/main" val="1823983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9C82CE6-FE7B-4322-B334-D859C85E2FAD}" type="datetimeFigureOut">
              <a:rPr lang="pl-PL" smtClean="0"/>
              <a:t>10.12.2018</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9FEAD64-5065-41B0-8E42-EA3B86D6EA65}"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05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9C82CE6-FE7B-4322-B334-D859C85E2FAD}" type="datetimeFigureOut">
              <a:rPr lang="pl-PL" smtClean="0"/>
              <a:t>10.12.2018</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FEAD64-5065-41B0-8E42-EA3B86D6EA65}"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49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E0196A-E5FD-4B00-8645-50DDEA64CF2F}"/>
              </a:ext>
            </a:extLst>
          </p:cNvPr>
          <p:cNvSpPr>
            <a:spLocks noGrp="1"/>
          </p:cNvSpPr>
          <p:nvPr>
            <p:ph type="ctrTitle"/>
          </p:nvPr>
        </p:nvSpPr>
        <p:spPr/>
        <p:txBody>
          <a:bodyPr/>
          <a:lstStyle/>
          <a:p>
            <a:r>
              <a:rPr lang="pl-PL" dirty="0"/>
              <a:t>Elektronika</a:t>
            </a:r>
          </a:p>
        </p:txBody>
      </p:sp>
      <p:sp>
        <p:nvSpPr>
          <p:cNvPr id="3" name="Podtytuł 2">
            <a:extLst>
              <a:ext uri="{FF2B5EF4-FFF2-40B4-BE49-F238E27FC236}">
                <a16:creationId xmlns:a16="http://schemas.microsoft.com/office/drawing/2014/main" id="{7FD705BF-4102-45B1-A886-077D1B33E917}"/>
              </a:ext>
            </a:extLst>
          </p:cNvPr>
          <p:cNvSpPr>
            <a:spLocks noGrp="1"/>
          </p:cNvSpPr>
          <p:nvPr>
            <p:ph type="subTitle" idx="1"/>
          </p:nvPr>
        </p:nvSpPr>
        <p:spPr/>
        <p:txBody>
          <a:bodyPr/>
          <a:lstStyle/>
          <a:p>
            <a:r>
              <a:rPr lang="pl-PL" dirty="0"/>
              <a:t>Stała</a:t>
            </a:r>
          </a:p>
        </p:txBody>
      </p:sp>
    </p:spTree>
    <p:extLst>
      <p:ext uri="{BB962C8B-B14F-4D97-AF65-F5344CB8AC3E}">
        <p14:creationId xmlns:p14="http://schemas.microsoft.com/office/powerpoint/2010/main" val="295536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A8CBF1-0146-47C4-A3CD-B32B31977A6C}"/>
              </a:ext>
            </a:extLst>
          </p:cNvPr>
          <p:cNvSpPr>
            <a:spLocks noGrp="1"/>
          </p:cNvSpPr>
          <p:nvPr>
            <p:ph type="title"/>
          </p:nvPr>
        </p:nvSpPr>
        <p:spPr/>
        <p:txBody>
          <a:bodyPr/>
          <a:lstStyle/>
          <a:p>
            <a:r>
              <a:rPr lang="pl-PL" dirty="0"/>
              <a:t>Multimetr</a:t>
            </a:r>
          </a:p>
        </p:txBody>
      </p:sp>
      <p:pic>
        <p:nvPicPr>
          <p:cNvPr id="2050" name="Picture 2" descr="https://forbot.pl/blog/wp-content/uploads/2014/12/pomiarU.jpg">
            <a:extLst>
              <a:ext uri="{FF2B5EF4-FFF2-40B4-BE49-F238E27FC236}">
                <a16:creationId xmlns:a16="http://schemas.microsoft.com/office/drawing/2014/main" id="{A9DAD77D-695E-4B4F-B694-13C918E845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75547" y="2286000"/>
            <a:ext cx="301704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0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4D5E21-0EE2-4877-81A5-619715957EE5}"/>
              </a:ext>
            </a:extLst>
          </p:cNvPr>
          <p:cNvSpPr>
            <a:spLocks noGrp="1"/>
          </p:cNvSpPr>
          <p:nvPr>
            <p:ph type="title"/>
          </p:nvPr>
        </p:nvSpPr>
        <p:spPr/>
        <p:txBody>
          <a:bodyPr/>
          <a:lstStyle/>
          <a:p>
            <a:r>
              <a:rPr lang="pl-PL" dirty="0"/>
              <a:t>Pomiary prądu</a:t>
            </a:r>
          </a:p>
        </p:txBody>
      </p:sp>
      <p:sp>
        <p:nvSpPr>
          <p:cNvPr id="3" name="Symbol zastępczy zawartości 2">
            <a:extLst>
              <a:ext uri="{FF2B5EF4-FFF2-40B4-BE49-F238E27FC236}">
                <a16:creationId xmlns:a16="http://schemas.microsoft.com/office/drawing/2014/main" id="{FB26EFFF-57D5-4E55-AD81-4A7F36E25830}"/>
              </a:ext>
            </a:extLst>
          </p:cNvPr>
          <p:cNvSpPr>
            <a:spLocks noGrp="1"/>
          </p:cNvSpPr>
          <p:nvPr>
            <p:ph idx="1"/>
          </p:nvPr>
        </p:nvSpPr>
        <p:spPr/>
        <p:txBody>
          <a:bodyPr>
            <a:normAutofit/>
          </a:bodyPr>
          <a:lstStyle/>
          <a:p>
            <a:pPr marL="0" indent="0">
              <a:buNone/>
            </a:pPr>
            <a:r>
              <a:rPr lang="pl-PL" dirty="0"/>
              <a:t>Natomiast pomiar prądu wykonujemy w sposób szeregowy. Większość multimetrów, podczas pomiaru prądu wymaga innego podłączenia przewodów niż podczas pomiaru napięcia. </a:t>
            </a:r>
          </a:p>
          <a:p>
            <a:pPr marL="0" indent="0">
              <a:buNone/>
            </a:pPr>
            <a:r>
              <a:rPr lang="pl-PL" dirty="0"/>
              <a:t>Pomiar wydajności prądowej poprzez przyłożenie wyprowadzeń amperomierza do źródła zasilania może się skończyć zniszczeniem urządzeń lub pożarem.</a:t>
            </a:r>
          </a:p>
          <a:p>
            <a:pPr marL="0" indent="0">
              <a:buNone/>
            </a:pPr>
            <a:r>
              <a:rPr lang="pl-PL" dirty="0"/>
              <a:t>Podsumowując pomiar napięcia i prądu, konieczne jest, aby mieć w głowie poniższą zasadę. Zwróć uwagę, że pomiar prądu wymaga przerwania obwodu w jednym miejscu.</a:t>
            </a:r>
          </a:p>
        </p:txBody>
      </p:sp>
    </p:spTree>
    <p:extLst>
      <p:ext uri="{BB962C8B-B14F-4D97-AF65-F5344CB8AC3E}">
        <p14:creationId xmlns:p14="http://schemas.microsoft.com/office/powerpoint/2010/main" val="235679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4E8929-91E1-499E-B683-4DEAE3A1AF09}"/>
              </a:ext>
            </a:extLst>
          </p:cNvPr>
          <p:cNvSpPr>
            <a:spLocks noGrp="1"/>
          </p:cNvSpPr>
          <p:nvPr>
            <p:ph type="title"/>
          </p:nvPr>
        </p:nvSpPr>
        <p:spPr/>
        <p:txBody>
          <a:bodyPr/>
          <a:lstStyle/>
          <a:p>
            <a:r>
              <a:rPr lang="pl-PL" dirty="0"/>
              <a:t>Rezystancja</a:t>
            </a:r>
          </a:p>
        </p:txBody>
      </p:sp>
      <p:sp>
        <p:nvSpPr>
          <p:cNvPr id="3" name="Symbol zastępczy zawartości 2">
            <a:extLst>
              <a:ext uri="{FF2B5EF4-FFF2-40B4-BE49-F238E27FC236}">
                <a16:creationId xmlns:a16="http://schemas.microsoft.com/office/drawing/2014/main" id="{C7F6EF7E-8071-4EC7-8351-AD474CC21DF7}"/>
              </a:ext>
            </a:extLst>
          </p:cNvPr>
          <p:cNvSpPr>
            <a:spLocks noGrp="1"/>
          </p:cNvSpPr>
          <p:nvPr>
            <p:ph idx="1"/>
          </p:nvPr>
        </p:nvSpPr>
        <p:spPr/>
        <p:txBody>
          <a:bodyPr>
            <a:normAutofit/>
          </a:bodyPr>
          <a:lstStyle/>
          <a:p>
            <a:pPr marL="0" indent="0">
              <a:buNone/>
            </a:pPr>
            <a:r>
              <a:rPr lang="pl-PL" dirty="0"/>
              <a:t>Najprościej rzecz ujmując, rolą rezystora jest ograniczenie prądu płynącego w obwodzie, w którym występuje niezmieniające się napięcie. Im większa rezystancja, tym mniejszy prąd. </a:t>
            </a:r>
          </a:p>
          <a:p>
            <a:pPr marL="0" indent="0">
              <a:buNone/>
            </a:pPr>
            <a:r>
              <a:rPr lang="pl-PL" dirty="0"/>
              <a:t>Rezystory dostępne w sprzedaży opisują dwa podstawowe parametry: rezystancja i moc strat. Rezystancja jest na ogół podawana w formie zakodowanej, ponadto, producent deklaruje ją z pewna tolerancją – typowo jest to 5%, niekiedy 1%.</a:t>
            </a:r>
          </a:p>
        </p:txBody>
      </p:sp>
    </p:spTree>
    <p:extLst>
      <p:ext uri="{BB962C8B-B14F-4D97-AF65-F5344CB8AC3E}">
        <p14:creationId xmlns:p14="http://schemas.microsoft.com/office/powerpoint/2010/main" val="217303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E2CBBB-44A6-43F8-B69E-5A5C8E00DE61}"/>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1EEC74CD-9F3D-4FDA-BA9D-A7D424342A12}"/>
              </a:ext>
            </a:extLst>
          </p:cNvPr>
          <p:cNvSpPr>
            <a:spLocks noGrp="1"/>
          </p:cNvSpPr>
          <p:nvPr>
            <p:ph idx="1"/>
          </p:nvPr>
        </p:nvSpPr>
        <p:spPr/>
        <p:txBody>
          <a:bodyPr/>
          <a:lstStyle/>
          <a:p>
            <a:pPr marL="0" indent="0">
              <a:buNone/>
            </a:pPr>
            <a:endParaRPr lang="pl-PL" dirty="0"/>
          </a:p>
        </p:txBody>
      </p:sp>
      <p:pic>
        <p:nvPicPr>
          <p:cNvPr id="3074" name="Picture 2" descr="Å¹rÃ³dÅo: http://wykop.pl">
            <a:extLst>
              <a:ext uri="{FF2B5EF4-FFF2-40B4-BE49-F238E27FC236}">
                <a16:creationId xmlns:a16="http://schemas.microsoft.com/office/drawing/2014/main" id="{2AEF610E-AA6F-4E68-A681-DF4559D5D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573" y="1690688"/>
            <a:ext cx="6530153" cy="404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3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E01D5F-9CCA-4466-A179-11CCCA1C56F2}"/>
              </a:ext>
            </a:extLst>
          </p:cNvPr>
          <p:cNvSpPr>
            <a:spLocks noGrp="1"/>
          </p:cNvSpPr>
          <p:nvPr>
            <p:ph type="title"/>
          </p:nvPr>
        </p:nvSpPr>
        <p:spPr/>
        <p:txBody>
          <a:bodyPr/>
          <a:lstStyle/>
          <a:p>
            <a:r>
              <a:rPr lang="pl-PL" dirty="0"/>
              <a:t>Moc strat</a:t>
            </a:r>
          </a:p>
        </p:txBody>
      </p:sp>
      <p:sp>
        <p:nvSpPr>
          <p:cNvPr id="3" name="Symbol zastępczy zawartości 2">
            <a:extLst>
              <a:ext uri="{FF2B5EF4-FFF2-40B4-BE49-F238E27FC236}">
                <a16:creationId xmlns:a16="http://schemas.microsoft.com/office/drawing/2014/main" id="{9C39830A-8746-487C-B22E-5504543E3822}"/>
              </a:ext>
            </a:extLst>
          </p:cNvPr>
          <p:cNvSpPr>
            <a:spLocks noGrp="1"/>
          </p:cNvSpPr>
          <p:nvPr>
            <p:ph idx="1"/>
          </p:nvPr>
        </p:nvSpPr>
        <p:spPr/>
        <p:txBody>
          <a:bodyPr/>
          <a:lstStyle/>
          <a:p>
            <a:pPr marL="0" indent="0">
              <a:buNone/>
            </a:pPr>
            <a:r>
              <a:rPr lang="pl-PL" dirty="0"/>
              <a:t>Dopuszczalna </a:t>
            </a:r>
            <a:r>
              <a:rPr lang="pl-PL" b="1" dirty="0"/>
              <a:t>moc strat</a:t>
            </a:r>
            <a:r>
              <a:rPr lang="pl-PL" dirty="0"/>
              <a:t> jest wyrażana w </a:t>
            </a:r>
            <a:r>
              <a:rPr lang="pl-PL" b="1" dirty="0"/>
              <a:t>watach</a:t>
            </a:r>
            <a:r>
              <a:rPr lang="pl-PL" dirty="0"/>
              <a:t> [W] i oznacza, jaką moc prądu elektrycznego można na danym rezystorze wydzielić bez obawy o jego uszkodzenie. Im większa moc, tym większe gabaryty rezystora, a co za tym idzie – również cena. Rezystory do montażu przewlekanego są wykonywane w kilku wariantach obudowy.</a:t>
            </a:r>
          </a:p>
        </p:txBody>
      </p:sp>
    </p:spTree>
    <p:extLst>
      <p:ext uri="{BB962C8B-B14F-4D97-AF65-F5344CB8AC3E}">
        <p14:creationId xmlns:p14="http://schemas.microsoft.com/office/powerpoint/2010/main" val="43992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47ADCF-7512-4597-9F7F-A00D89B003C1}"/>
              </a:ext>
            </a:extLst>
          </p:cNvPr>
          <p:cNvSpPr>
            <a:spLocks noGrp="1"/>
          </p:cNvSpPr>
          <p:nvPr>
            <p:ph type="title"/>
          </p:nvPr>
        </p:nvSpPr>
        <p:spPr/>
        <p:txBody>
          <a:bodyPr/>
          <a:lstStyle/>
          <a:p>
            <a:endParaRPr lang="pl-PL"/>
          </a:p>
        </p:txBody>
      </p:sp>
      <p:pic>
        <p:nvPicPr>
          <p:cNvPr id="4098" name="Picture 2" descr="rezystory">
            <a:extLst>
              <a:ext uri="{FF2B5EF4-FFF2-40B4-BE49-F238E27FC236}">
                <a16:creationId xmlns:a16="http://schemas.microsoft.com/office/drawing/2014/main" id="{FDE6AE59-C3B7-42CE-801E-8B1BA22CE0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6569" y="2316162"/>
            <a:ext cx="82550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8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DD2481-59C9-4C1D-B82F-EB26CB896EFA}"/>
              </a:ext>
            </a:extLst>
          </p:cNvPr>
          <p:cNvSpPr>
            <a:spLocks noGrp="1"/>
          </p:cNvSpPr>
          <p:nvPr>
            <p:ph type="title"/>
          </p:nvPr>
        </p:nvSpPr>
        <p:spPr/>
        <p:txBody>
          <a:bodyPr/>
          <a:lstStyle/>
          <a:p>
            <a:r>
              <a:rPr lang="pl-PL" dirty="0"/>
              <a:t>Odczytywanie wartości</a:t>
            </a:r>
          </a:p>
        </p:txBody>
      </p:sp>
      <p:sp>
        <p:nvSpPr>
          <p:cNvPr id="3" name="Symbol zastępczy zawartości 2">
            <a:extLst>
              <a:ext uri="{FF2B5EF4-FFF2-40B4-BE49-F238E27FC236}">
                <a16:creationId xmlns:a16="http://schemas.microsoft.com/office/drawing/2014/main" id="{5CE2D8C2-AC3A-4FBE-82E1-FF28ED5178A2}"/>
              </a:ext>
            </a:extLst>
          </p:cNvPr>
          <p:cNvSpPr>
            <a:spLocks noGrp="1"/>
          </p:cNvSpPr>
          <p:nvPr>
            <p:ph idx="1"/>
          </p:nvPr>
        </p:nvSpPr>
        <p:spPr/>
        <p:txBody>
          <a:bodyPr/>
          <a:lstStyle/>
          <a:p>
            <a:pPr marL="0" indent="0">
              <a:buNone/>
            </a:pPr>
            <a:r>
              <a:rPr lang="pl-PL" dirty="0"/>
              <a:t>W celu odczytania parametrów zakodowanych na rezystorze musimy skorzystać z odpowiedniej tabelki. Na dobrą sprawę, na początku najważniejsze dla nas będzie odczytania jedynie wartości opornika.</a:t>
            </a:r>
          </a:p>
        </p:txBody>
      </p:sp>
    </p:spTree>
    <p:extLst>
      <p:ext uri="{BB962C8B-B14F-4D97-AF65-F5344CB8AC3E}">
        <p14:creationId xmlns:p14="http://schemas.microsoft.com/office/powerpoint/2010/main" val="253429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69FA9-D469-45F7-9586-1D706940617E}"/>
              </a:ext>
            </a:extLst>
          </p:cNvPr>
          <p:cNvSpPr>
            <a:spLocks noGrp="1"/>
          </p:cNvSpPr>
          <p:nvPr>
            <p:ph type="title"/>
          </p:nvPr>
        </p:nvSpPr>
        <p:spPr/>
        <p:txBody>
          <a:bodyPr/>
          <a:lstStyle/>
          <a:p>
            <a:r>
              <a:rPr lang="pl-PL" dirty="0"/>
              <a:t>Tabelka wartości</a:t>
            </a:r>
          </a:p>
        </p:txBody>
      </p:sp>
      <p:pic>
        <p:nvPicPr>
          <p:cNvPr id="5122" name="Picture 2" descr="rezystory_paski">
            <a:extLst>
              <a:ext uri="{FF2B5EF4-FFF2-40B4-BE49-F238E27FC236}">
                <a16:creationId xmlns:a16="http://schemas.microsoft.com/office/drawing/2014/main" id="{A1D0E007-674A-4F79-B7D1-2ECB43FBAC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3265" y="1790451"/>
            <a:ext cx="7433187" cy="470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780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4C7232-25CE-4AFE-BE1B-9DAF9D3BC2CB}"/>
              </a:ext>
            </a:extLst>
          </p:cNvPr>
          <p:cNvSpPr>
            <a:spLocks noGrp="1"/>
          </p:cNvSpPr>
          <p:nvPr>
            <p:ph type="title"/>
          </p:nvPr>
        </p:nvSpPr>
        <p:spPr/>
        <p:txBody>
          <a:bodyPr/>
          <a:lstStyle/>
          <a:p>
            <a:r>
              <a:rPr lang="pl-PL" dirty="0"/>
              <a:t>Przykład</a:t>
            </a:r>
          </a:p>
        </p:txBody>
      </p:sp>
      <p:sp>
        <p:nvSpPr>
          <p:cNvPr id="3" name="Symbol zastępczy zawartości 2">
            <a:extLst>
              <a:ext uri="{FF2B5EF4-FFF2-40B4-BE49-F238E27FC236}">
                <a16:creationId xmlns:a16="http://schemas.microsoft.com/office/drawing/2014/main" id="{142A60F1-FE66-4A5E-ADCE-F7D9C3E67C91}"/>
              </a:ext>
            </a:extLst>
          </p:cNvPr>
          <p:cNvSpPr>
            <a:spLocks noGrp="1"/>
          </p:cNvSpPr>
          <p:nvPr>
            <p:ph idx="1"/>
          </p:nvPr>
        </p:nvSpPr>
        <p:spPr/>
        <p:txBody>
          <a:bodyPr/>
          <a:lstStyle/>
          <a:p>
            <a:pPr marL="0" indent="0">
              <a:buNone/>
            </a:pPr>
            <a:r>
              <a:rPr lang="pl-PL" dirty="0"/>
              <a:t>Odczytujemy kolory pasków: brązowy, czarny, pomarańczowy, złoty. Pasek brązowy na pierwszej wartości oznacza wartość "1", pasek czarny na drugiej pozycji, to "0", pasek pomarańczowy na trzecie pozycji oznacza "x1kΩ", pasek złoty na ostatniej pozycji, to "5%".</a:t>
            </a:r>
          </a:p>
          <a:p>
            <a:pPr marL="0" indent="0">
              <a:buNone/>
            </a:pPr>
            <a:endParaRPr lang="pl-PL" dirty="0"/>
          </a:p>
        </p:txBody>
      </p:sp>
      <p:pic>
        <p:nvPicPr>
          <p:cNvPr id="6146" name="Picture 2" descr="rezystor_2">
            <a:extLst>
              <a:ext uri="{FF2B5EF4-FFF2-40B4-BE49-F238E27FC236}">
                <a16:creationId xmlns:a16="http://schemas.microsoft.com/office/drawing/2014/main" id="{CA6868C2-60E7-433F-B188-E3834AEA31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49" y="3439319"/>
            <a:ext cx="10690506" cy="120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72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2F53C6-E417-4ED6-8C7F-5F37B61ACA56}"/>
              </a:ext>
            </a:extLst>
          </p:cNvPr>
          <p:cNvSpPr>
            <a:spLocks noGrp="1"/>
          </p:cNvSpPr>
          <p:nvPr>
            <p:ph type="title"/>
          </p:nvPr>
        </p:nvSpPr>
        <p:spPr/>
        <p:txBody>
          <a:bodyPr/>
          <a:lstStyle/>
          <a:p>
            <a:r>
              <a:rPr lang="pl-PL" dirty="0"/>
              <a:t>Łączenie rezystorów</a:t>
            </a:r>
          </a:p>
        </p:txBody>
      </p:sp>
      <p:sp>
        <p:nvSpPr>
          <p:cNvPr id="3" name="Symbol zastępczy zawartości 2">
            <a:extLst>
              <a:ext uri="{FF2B5EF4-FFF2-40B4-BE49-F238E27FC236}">
                <a16:creationId xmlns:a16="http://schemas.microsoft.com/office/drawing/2014/main" id="{C0B98062-3A99-4946-A0DC-0B4E0B806E4A}"/>
              </a:ext>
            </a:extLst>
          </p:cNvPr>
          <p:cNvSpPr>
            <a:spLocks noGrp="1"/>
          </p:cNvSpPr>
          <p:nvPr>
            <p:ph idx="1"/>
          </p:nvPr>
        </p:nvSpPr>
        <p:spPr/>
        <p:txBody>
          <a:bodyPr/>
          <a:lstStyle/>
          <a:p>
            <a:pPr marL="0" indent="0">
              <a:buNone/>
            </a:pPr>
            <a:r>
              <a:rPr lang="pl-PL" b="1" dirty="0"/>
              <a:t>Połączenie równoległe</a:t>
            </a:r>
            <a:br>
              <a:rPr lang="pl-PL" b="1" dirty="0"/>
            </a:br>
            <a:r>
              <a:rPr lang="pl-PL" dirty="0"/>
              <a:t>zawsze daje rezystor o rezystancji </a:t>
            </a:r>
            <a:r>
              <a:rPr lang="pl-PL" b="1" dirty="0"/>
              <a:t>mniejszej</a:t>
            </a:r>
            <a:r>
              <a:rPr lang="pl-PL" dirty="0"/>
              <a:t> niż najmniejsza użyta.</a:t>
            </a:r>
          </a:p>
          <a:p>
            <a:pPr marL="0" indent="0">
              <a:buNone/>
            </a:pPr>
            <a:endParaRPr lang="pl-PL" b="1" dirty="0"/>
          </a:p>
          <a:p>
            <a:pPr marL="0" indent="0">
              <a:buNone/>
            </a:pPr>
            <a:r>
              <a:rPr lang="pl-PL" b="1" dirty="0"/>
              <a:t>Połączenie szeregowe</a:t>
            </a:r>
            <a:br>
              <a:rPr lang="pl-PL" b="1" dirty="0"/>
            </a:br>
            <a:r>
              <a:rPr lang="pl-PL" dirty="0"/>
              <a:t>zawsze daje rezystor o rezystancji </a:t>
            </a:r>
            <a:r>
              <a:rPr lang="pl-PL" b="1" dirty="0"/>
              <a:t>większej</a:t>
            </a:r>
            <a:r>
              <a:rPr lang="pl-PL" dirty="0"/>
              <a:t> niż największa użyta.</a:t>
            </a:r>
          </a:p>
          <a:p>
            <a:pPr marL="0" indent="0">
              <a:buNone/>
            </a:pPr>
            <a:endParaRPr lang="pl-PL" dirty="0"/>
          </a:p>
        </p:txBody>
      </p:sp>
    </p:spTree>
    <p:extLst>
      <p:ext uri="{BB962C8B-B14F-4D97-AF65-F5344CB8AC3E}">
        <p14:creationId xmlns:p14="http://schemas.microsoft.com/office/powerpoint/2010/main" val="13674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8820A3-B529-45D7-9404-562C3763E1D3}"/>
              </a:ext>
            </a:extLst>
          </p:cNvPr>
          <p:cNvSpPr>
            <a:spLocks noGrp="1"/>
          </p:cNvSpPr>
          <p:nvPr>
            <p:ph type="title"/>
          </p:nvPr>
        </p:nvSpPr>
        <p:spPr/>
        <p:txBody>
          <a:bodyPr/>
          <a:lstStyle/>
          <a:p>
            <a:r>
              <a:rPr lang="pl-PL" dirty="0"/>
              <a:t>Wstęp</a:t>
            </a:r>
          </a:p>
        </p:txBody>
      </p:sp>
      <p:sp>
        <p:nvSpPr>
          <p:cNvPr id="3" name="Symbol zastępczy zawartości 2">
            <a:extLst>
              <a:ext uri="{FF2B5EF4-FFF2-40B4-BE49-F238E27FC236}">
                <a16:creationId xmlns:a16="http://schemas.microsoft.com/office/drawing/2014/main" id="{B5D3AFC4-D1BD-4E5A-9360-9A475EF4FFB7}"/>
              </a:ext>
            </a:extLst>
          </p:cNvPr>
          <p:cNvSpPr>
            <a:spLocks noGrp="1"/>
          </p:cNvSpPr>
          <p:nvPr>
            <p:ph idx="1"/>
          </p:nvPr>
        </p:nvSpPr>
        <p:spPr/>
        <p:txBody>
          <a:bodyPr/>
          <a:lstStyle/>
          <a:p>
            <a:pPr marL="0" indent="0">
              <a:buNone/>
            </a:pPr>
            <a:r>
              <a:rPr lang="pl-PL" dirty="0"/>
              <a:t>Elektronika bazuje na fizyce, dlatego zasady w niej obowiązujące są jednoznaczne i - póki co - niepodważalne. </a:t>
            </a:r>
            <a:r>
              <a:rPr lang="pl-PL" b="1" dirty="0"/>
              <a:t>Pierwszą fundamentalną rzeczą</a:t>
            </a:r>
            <a:r>
              <a:rPr lang="pl-PL" dirty="0"/>
              <a:t> jest zrozumienie trzech podstawowych pojęć:</a:t>
            </a:r>
          </a:p>
          <a:p>
            <a:r>
              <a:rPr lang="pl-PL" dirty="0"/>
              <a:t>napięcia,</a:t>
            </a:r>
          </a:p>
          <a:p>
            <a:r>
              <a:rPr lang="pl-PL" dirty="0"/>
              <a:t>prądu,</a:t>
            </a:r>
          </a:p>
          <a:p>
            <a:r>
              <a:rPr lang="pl-PL" dirty="0"/>
              <a:t>oporu</a:t>
            </a:r>
          </a:p>
          <a:p>
            <a:pPr marL="0" indent="0">
              <a:buNone/>
            </a:pPr>
            <a:endParaRPr lang="pl-PL" dirty="0"/>
          </a:p>
        </p:txBody>
      </p:sp>
    </p:spTree>
    <p:extLst>
      <p:ext uri="{BB962C8B-B14F-4D97-AF65-F5344CB8AC3E}">
        <p14:creationId xmlns:p14="http://schemas.microsoft.com/office/powerpoint/2010/main" val="296308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a:extLst>
              <a:ext uri="{FF2B5EF4-FFF2-40B4-BE49-F238E27FC236}">
                <a16:creationId xmlns:a16="http://schemas.microsoft.com/office/drawing/2014/main" id="{2E281EBA-AD9A-4D56-AA8D-7EC972649CEA}"/>
              </a:ext>
            </a:extLst>
          </p:cNvPr>
          <p:cNvPicPr>
            <a:picLocks noGrp="1" noChangeAspect="1"/>
          </p:cNvPicPr>
          <p:nvPr>
            <p:ph idx="1"/>
          </p:nvPr>
        </p:nvPicPr>
        <p:blipFill>
          <a:blip r:embed="rId2"/>
          <a:stretch>
            <a:fillRect/>
          </a:stretch>
        </p:blipFill>
        <p:spPr>
          <a:xfrm>
            <a:off x="1848465" y="261179"/>
            <a:ext cx="8406851" cy="6348403"/>
          </a:xfrm>
          <a:prstGeom prst="rect">
            <a:avLst/>
          </a:prstGeom>
        </p:spPr>
      </p:pic>
    </p:spTree>
    <p:extLst>
      <p:ext uri="{BB962C8B-B14F-4D97-AF65-F5344CB8AC3E}">
        <p14:creationId xmlns:p14="http://schemas.microsoft.com/office/powerpoint/2010/main" val="239933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739A2F-19A4-4836-842E-0F1EDFCF2431}"/>
              </a:ext>
            </a:extLst>
          </p:cNvPr>
          <p:cNvSpPr>
            <a:spLocks noGrp="1"/>
          </p:cNvSpPr>
          <p:nvPr>
            <p:ph type="title"/>
          </p:nvPr>
        </p:nvSpPr>
        <p:spPr/>
        <p:txBody>
          <a:bodyPr/>
          <a:lstStyle/>
          <a:p>
            <a:r>
              <a:rPr lang="pl-PL" dirty="0"/>
              <a:t>Płytka stykowa</a:t>
            </a:r>
          </a:p>
        </p:txBody>
      </p:sp>
      <p:pic>
        <p:nvPicPr>
          <p:cNvPr id="7170" name="Picture 2" descr="WewnÄtrzne poÅÄczenia w pÅytce stykowej.">
            <a:extLst>
              <a:ext uri="{FF2B5EF4-FFF2-40B4-BE49-F238E27FC236}">
                <a16:creationId xmlns:a16="http://schemas.microsoft.com/office/drawing/2014/main" id="{D58882DC-650A-482C-987E-5C28D5AE8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89424" y="2286000"/>
            <a:ext cx="218929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62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E64957-F078-4DFC-AA35-0219338D86E1}"/>
              </a:ext>
            </a:extLst>
          </p:cNvPr>
          <p:cNvSpPr>
            <a:spLocks noGrp="1"/>
          </p:cNvSpPr>
          <p:nvPr>
            <p:ph type="title"/>
          </p:nvPr>
        </p:nvSpPr>
        <p:spPr/>
        <p:txBody>
          <a:bodyPr/>
          <a:lstStyle/>
          <a:p>
            <a:r>
              <a:rPr lang="pl-PL" dirty="0"/>
              <a:t>Prawo Ohma</a:t>
            </a:r>
          </a:p>
        </p:txBody>
      </p:sp>
      <p:sp>
        <p:nvSpPr>
          <p:cNvPr id="3" name="Symbol zastępczy zawartości 2">
            <a:extLst>
              <a:ext uri="{FF2B5EF4-FFF2-40B4-BE49-F238E27FC236}">
                <a16:creationId xmlns:a16="http://schemas.microsoft.com/office/drawing/2014/main" id="{18D02044-B72C-4110-9294-0279399A508B}"/>
              </a:ext>
            </a:extLst>
          </p:cNvPr>
          <p:cNvSpPr>
            <a:spLocks noGrp="1"/>
          </p:cNvSpPr>
          <p:nvPr>
            <p:ph idx="1"/>
          </p:nvPr>
        </p:nvSpPr>
        <p:spPr/>
        <p:txBody>
          <a:bodyPr/>
          <a:lstStyle/>
          <a:p>
            <a:pPr marL="0" indent="0">
              <a:buNone/>
            </a:pPr>
            <a:r>
              <a:rPr lang="pl-PL" dirty="0"/>
              <a:t>Prąd, napięcie i rezystancję wiąże właśnie </a:t>
            </a:r>
            <a:r>
              <a:rPr lang="pl-PL" b="1" dirty="0"/>
              <a:t>prawo Ohma, </a:t>
            </a:r>
            <a:r>
              <a:rPr lang="pl-PL" dirty="0"/>
              <a:t>które opisuje stosunek </a:t>
            </a:r>
            <a:r>
              <a:rPr lang="pl-PL" b="1" dirty="0"/>
              <a:t>napięcia</a:t>
            </a:r>
            <a:r>
              <a:rPr lang="pl-PL" dirty="0"/>
              <a:t> (U) przyłożonego do elementu o </a:t>
            </a:r>
            <a:r>
              <a:rPr lang="pl-PL" b="1" dirty="0"/>
              <a:t>oporze</a:t>
            </a:r>
            <a:r>
              <a:rPr lang="pl-PL" dirty="0"/>
              <a:t> (R), przez który płynie </a:t>
            </a:r>
            <a:r>
              <a:rPr lang="pl-PL" b="1" dirty="0"/>
              <a:t>prąd</a:t>
            </a:r>
            <a:r>
              <a:rPr lang="pl-PL" dirty="0"/>
              <a:t> (I).</a:t>
            </a:r>
          </a:p>
        </p:txBody>
      </p:sp>
      <p:pic>
        <p:nvPicPr>
          <p:cNvPr id="8194" name="Picture 2" descr="I = \frac{U}{R}\\\\U = I*R\\\\R = \frac{U}{I}">
            <a:extLst>
              <a:ext uri="{FF2B5EF4-FFF2-40B4-BE49-F238E27FC236}">
                <a16:creationId xmlns:a16="http://schemas.microsoft.com/office/drawing/2014/main" id="{7F2EA9FB-1761-4760-B3F4-A861CB328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281" y="3445701"/>
            <a:ext cx="2037748" cy="1958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0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5003C8-91CD-40A4-95C4-989A01FF8689}"/>
              </a:ext>
            </a:extLst>
          </p:cNvPr>
          <p:cNvSpPr>
            <a:spLocks noGrp="1"/>
          </p:cNvSpPr>
          <p:nvPr>
            <p:ph type="title"/>
          </p:nvPr>
        </p:nvSpPr>
        <p:spPr/>
        <p:txBody>
          <a:bodyPr/>
          <a:lstStyle/>
          <a:p>
            <a:r>
              <a:rPr lang="pl-PL" dirty="0"/>
              <a:t>Interpretacja (stała rezystancja)</a:t>
            </a:r>
          </a:p>
        </p:txBody>
      </p:sp>
      <p:pic>
        <p:nvPicPr>
          <p:cNvPr id="9218" name="Picture 2" descr="Prawo Ohma">
            <a:extLst>
              <a:ext uri="{FF2B5EF4-FFF2-40B4-BE49-F238E27FC236}">
                <a16:creationId xmlns:a16="http://schemas.microsoft.com/office/drawing/2014/main" id="{E3ACE64B-4DBE-4CF2-A9CE-1E2056F28D6F}"/>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6037" y="2286000"/>
            <a:ext cx="749606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64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298E93-CC3F-4AF3-A2A6-F076A693FFCE}"/>
              </a:ext>
            </a:extLst>
          </p:cNvPr>
          <p:cNvSpPr>
            <a:spLocks noGrp="1"/>
          </p:cNvSpPr>
          <p:nvPr>
            <p:ph type="title"/>
          </p:nvPr>
        </p:nvSpPr>
        <p:spPr/>
        <p:txBody>
          <a:bodyPr/>
          <a:lstStyle/>
          <a:p>
            <a:r>
              <a:rPr lang="pl-PL" dirty="0"/>
              <a:t>Interpretacja (stałe napięcie)</a:t>
            </a:r>
          </a:p>
        </p:txBody>
      </p:sp>
      <p:pic>
        <p:nvPicPr>
          <p:cNvPr id="10242" name="Picture 2" descr="Prawo Ohma">
            <a:extLst>
              <a:ext uri="{FF2B5EF4-FFF2-40B4-BE49-F238E27FC236}">
                <a16:creationId xmlns:a16="http://schemas.microsoft.com/office/drawing/2014/main" id="{2B80B48B-9D50-4EB2-A2F6-234733552844}"/>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6037" y="2286000"/>
            <a:ext cx="749606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3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24874B-C8D1-4945-90DE-1EF2BAB43E19}"/>
              </a:ext>
            </a:extLst>
          </p:cNvPr>
          <p:cNvSpPr>
            <a:spLocks noGrp="1"/>
          </p:cNvSpPr>
          <p:nvPr>
            <p:ph type="title"/>
          </p:nvPr>
        </p:nvSpPr>
        <p:spPr/>
        <p:txBody>
          <a:bodyPr/>
          <a:lstStyle/>
          <a:p>
            <a:r>
              <a:rPr lang="pl-PL" dirty="0"/>
              <a:t>Przykład praktyczny</a:t>
            </a:r>
          </a:p>
        </p:txBody>
      </p:sp>
      <p:pic>
        <p:nvPicPr>
          <p:cNvPr id="4" name="Symbol zastępczy zawartości 3">
            <a:extLst>
              <a:ext uri="{FF2B5EF4-FFF2-40B4-BE49-F238E27FC236}">
                <a16:creationId xmlns:a16="http://schemas.microsoft.com/office/drawing/2014/main" id="{A2DCEA69-B9FF-46ED-8138-C2397857100E}"/>
              </a:ext>
            </a:extLst>
          </p:cNvPr>
          <p:cNvPicPr>
            <a:picLocks noGrp="1" noChangeAspect="1"/>
          </p:cNvPicPr>
          <p:nvPr>
            <p:ph idx="1"/>
          </p:nvPr>
        </p:nvPicPr>
        <p:blipFill>
          <a:blip r:embed="rId2"/>
          <a:stretch>
            <a:fillRect/>
          </a:stretch>
        </p:blipFill>
        <p:spPr>
          <a:xfrm>
            <a:off x="2812256" y="2411412"/>
            <a:ext cx="6143625" cy="3771900"/>
          </a:xfrm>
          <a:prstGeom prst="rect">
            <a:avLst/>
          </a:prstGeom>
        </p:spPr>
      </p:pic>
    </p:spTree>
    <p:extLst>
      <p:ext uri="{BB962C8B-B14F-4D97-AF65-F5344CB8AC3E}">
        <p14:creationId xmlns:p14="http://schemas.microsoft.com/office/powerpoint/2010/main" val="2284802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D32E12-476D-469D-A66F-BA527FEB58FC}"/>
              </a:ext>
            </a:extLst>
          </p:cNvPr>
          <p:cNvSpPr>
            <a:spLocks noGrp="1"/>
          </p:cNvSpPr>
          <p:nvPr>
            <p:ph type="title"/>
          </p:nvPr>
        </p:nvSpPr>
        <p:spPr/>
        <p:txBody>
          <a:bodyPr/>
          <a:lstStyle/>
          <a:p>
            <a:r>
              <a:rPr lang="pl-PL" dirty="0"/>
              <a:t>Obliczenia</a:t>
            </a:r>
          </a:p>
        </p:txBody>
      </p:sp>
      <p:sp>
        <p:nvSpPr>
          <p:cNvPr id="3" name="Symbol zastępczy zawartości 2">
            <a:extLst>
              <a:ext uri="{FF2B5EF4-FFF2-40B4-BE49-F238E27FC236}">
                <a16:creationId xmlns:a16="http://schemas.microsoft.com/office/drawing/2014/main" id="{E809A4D8-22E8-4E3A-B329-117B5761CC42}"/>
              </a:ext>
            </a:extLst>
          </p:cNvPr>
          <p:cNvSpPr>
            <a:spLocks noGrp="1"/>
          </p:cNvSpPr>
          <p:nvPr>
            <p:ph idx="1"/>
          </p:nvPr>
        </p:nvSpPr>
        <p:spPr/>
        <p:txBody>
          <a:bodyPr/>
          <a:lstStyle/>
          <a:p>
            <a:pPr marL="0" indent="0" algn="ctr">
              <a:buNone/>
            </a:pPr>
            <a:r>
              <a:rPr lang="pl-PL" dirty="0"/>
              <a:t>U = 9V, R = 10kΩ, I = ?</a:t>
            </a:r>
          </a:p>
          <a:p>
            <a:pPr marL="0" indent="0" algn="ctr">
              <a:buNone/>
            </a:pPr>
            <a:r>
              <a:rPr lang="pl-PL" dirty="0"/>
              <a:t>I = U / R = 9 / 10000 = 0 ,0009A = </a:t>
            </a:r>
            <a:r>
              <a:rPr lang="pl-PL" b="1" dirty="0"/>
              <a:t>0,9mA</a:t>
            </a:r>
            <a:endParaRPr lang="pl-PL" dirty="0"/>
          </a:p>
          <a:p>
            <a:pPr marL="0" indent="0">
              <a:buNone/>
            </a:pPr>
            <a:endParaRPr lang="pl-PL" dirty="0"/>
          </a:p>
        </p:txBody>
      </p:sp>
    </p:spTree>
    <p:extLst>
      <p:ext uri="{BB962C8B-B14F-4D97-AF65-F5344CB8AC3E}">
        <p14:creationId xmlns:p14="http://schemas.microsoft.com/office/powerpoint/2010/main" val="187138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nalezione obrazy dla zapytania przedrostki">
            <a:extLst>
              <a:ext uri="{FF2B5EF4-FFF2-40B4-BE49-F238E27FC236}">
                <a16:creationId xmlns:a16="http://schemas.microsoft.com/office/drawing/2014/main" id="{782A13BB-1A36-4F33-B78F-B856FC10CB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7137" y="106729"/>
            <a:ext cx="8774050" cy="664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829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4A356-C3DA-4AB9-A1CB-B999CA1C6E83}"/>
              </a:ext>
            </a:extLst>
          </p:cNvPr>
          <p:cNvSpPr>
            <a:spLocks noGrp="1"/>
          </p:cNvSpPr>
          <p:nvPr>
            <p:ph type="title"/>
          </p:nvPr>
        </p:nvSpPr>
        <p:spPr/>
        <p:txBody>
          <a:bodyPr/>
          <a:lstStyle/>
          <a:p>
            <a:r>
              <a:rPr lang="pl-PL" dirty="0"/>
              <a:t>Pierwsze prawo </a:t>
            </a:r>
            <a:r>
              <a:rPr lang="pl-PL" dirty="0" err="1"/>
              <a:t>Kirchoffa</a:t>
            </a:r>
            <a:endParaRPr lang="pl-PL" dirty="0"/>
          </a:p>
        </p:txBody>
      </p:sp>
      <p:sp>
        <p:nvSpPr>
          <p:cNvPr id="3" name="Symbol zastępczy zawartości 2">
            <a:extLst>
              <a:ext uri="{FF2B5EF4-FFF2-40B4-BE49-F238E27FC236}">
                <a16:creationId xmlns:a16="http://schemas.microsoft.com/office/drawing/2014/main" id="{36BC7A39-92B0-42CE-9A48-3B623CDD3827}"/>
              </a:ext>
            </a:extLst>
          </p:cNvPr>
          <p:cNvSpPr>
            <a:spLocks noGrp="1"/>
          </p:cNvSpPr>
          <p:nvPr>
            <p:ph idx="1"/>
          </p:nvPr>
        </p:nvSpPr>
        <p:spPr/>
        <p:txBody>
          <a:bodyPr>
            <a:normAutofit/>
          </a:bodyPr>
          <a:lstStyle/>
          <a:p>
            <a:pPr marL="0" indent="0">
              <a:buNone/>
            </a:pPr>
            <a:r>
              <a:rPr lang="pl-PL" dirty="0"/>
              <a:t>Prawo </a:t>
            </a:r>
            <a:r>
              <a:rPr lang="pl-PL" dirty="0" err="1"/>
              <a:t>Kirchoffa</a:t>
            </a:r>
            <a:r>
              <a:rPr lang="pl-PL" dirty="0"/>
              <a:t> jest podzielone na dwie, równorzędne części. Pierwsze prawo mówi, że tyle samo prądu wypływa z danego węzła, co wpływa do niego. Węzłem nazywamy miejsce, w którym łączą się przewody, ścieżki lub wyprowadzenia elementów.</a:t>
            </a:r>
          </a:p>
          <a:p>
            <a:pPr marL="0" indent="0">
              <a:buNone/>
            </a:pPr>
            <a:endParaRPr lang="pl-PL" dirty="0"/>
          </a:p>
          <a:p>
            <a:pPr marL="0" indent="0">
              <a:buNone/>
            </a:pPr>
            <a:r>
              <a:rPr lang="pl-PL" dirty="0"/>
              <a:t>Oznacza to, między innymi, że łącząc elementy szeregowo, popłynie przez nie ten sam prąd.</a:t>
            </a:r>
          </a:p>
        </p:txBody>
      </p:sp>
    </p:spTree>
    <p:extLst>
      <p:ext uri="{BB962C8B-B14F-4D97-AF65-F5344CB8AC3E}">
        <p14:creationId xmlns:p14="http://schemas.microsoft.com/office/powerpoint/2010/main" val="424475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rawo_kirchoffa_przyklad">
            <a:extLst>
              <a:ext uri="{FF2B5EF4-FFF2-40B4-BE49-F238E27FC236}">
                <a16:creationId xmlns:a16="http://schemas.microsoft.com/office/drawing/2014/main" id="{87B61D58-112C-4951-A751-816E1D143A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3263" y="-74179"/>
            <a:ext cx="7914969" cy="638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6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156F14-9205-413A-B6AE-A48417FCA4DB}"/>
              </a:ext>
            </a:extLst>
          </p:cNvPr>
          <p:cNvSpPr>
            <a:spLocks noGrp="1"/>
          </p:cNvSpPr>
          <p:nvPr>
            <p:ph type="title"/>
          </p:nvPr>
        </p:nvSpPr>
        <p:spPr/>
        <p:txBody>
          <a:bodyPr/>
          <a:lstStyle/>
          <a:p>
            <a:r>
              <a:rPr lang="pl-PL" dirty="0"/>
              <a:t>Napięcie</a:t>
            </a:r>
          </a:p>
        </p:txBody>
      </p:sp>
      <p:sp>
        <p:nvSpPr>
          <p:cNvPr id="3" name="Symbol zastępczy zawartości 2">
            <a:extLst>
              <a:ext uri="{FF2B5EF4-FFF2-40B4-BE49-F238E27FC236}">
                <a16:creationId xmlns:a16="http://schemas.microsoft.com/office/drawing/2014/main" id="{56BF3D2F-06E1-4C12-AB15-2D6BADE3B57C}"/>
              </a:ext>
            </a:extLst>
          </p:cNvPr>
          <p:cNvSpPr>
            <a:spLocks noGrp="1"/>
          </p:cNvSpPr>
          <p:nvPr>
            <p:ph idx="1"/>
          </p:nvPr>
        </p:nvSpPr>
        <p:spPr/>
        <p:txBody>
          <a:bodyPr>
            <a:normAutofit/>
          </a:bodyPr>
          <a:lstStyle/>
          <a:p>
            <a:pPr marL="0" indent="0">
              <a:buNone/>
            </a:pPr>
            <a:r>
              <a:rPr lang="pl-PL" dirty="0"/>
              <a:t>Napięcie jest miarą siły z jaką nośniki ładunku elektrycznego chcą się do siebie zbliżyć. Jest to pewne uproszczenie, ale oddające postać rzeczy. Im większe napięcie, tym większa jest ta siła.</a:t>
            </a:r>
          </a:p>
          <a:p>
            <a:pPr marL="0" indent="0">
              <a:buNone/>
            </a:pPr>
            <a:endParaRPr lang="pl-PL" dirty="0"/>
          </a:p>
          <a:p>
            <a:pPr marL="0" indent="0">
              <a:buNone/>
            </a:pPr>
            <a:r>
              <a:rPr lang="pl-PL" dirty="0"/>
              <a:t>Jednostką napięcia jest wolt, symbol V. Napięcie może być: stałe lub zmienne. Informatycy operują przede wszystkim na napięciach stałych, ponieważ wszelkiego rodzaju baterie i akumulatory wytwarzają wyłącznie takie napięcie. </a:t>
            </a:r>
          </a:p>
          <a:p>
            <a:pPr marL="0" indent="0">
              <a:buNone/>
            </a:pPr>
            <a:r>
              <a:rPr lang="pl-PL" dirty="0"/>
              <a:t>Drugi rodzaj – napięcie zmienne – ma bardziej złożoną naturę i nie będzie tu szerzej opisywane. Na ten moment wystarczy powiedzieć, że napięcie stałe nie zmienia się wraz z upływem czasu, a zmienne – owszem.</a:t>
            </a:r>
          </a:p>
        </p:txBody>
      </p:sp>
    </p:spTree>
    <p:extLst>
      <p:ext uri="{BB962C8B-B14F-4D97-AF65-F5344CB8AC3E}">
        <p14:creationId xmlns:p14="http://schemas.microsoft.com/office/powerpoint/2010/main" val="2840177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16AACE-F93B-4309-8B36-88A48C7F61AA}"/>
              </a:ext>
            </a:extLst>
          </p:cNvPr>
          <p:cNvSpPr>
            <a:spLocks noGrp="1"/>
          </p:cNvSpPr>
          <p:nvPr>
            <p:ph type="title"/>
          </p:nvPr>
        </p:nvSpPr>
        <p:spPr/>
        <p:txBody>
          <a:bodyPr/>
          <a:lstStyle/>
          <a:p>
            <a:r>
              <a:rPr lang="pl-PL" dirty="0"/>
              <a:t>Drugie prawo </a:t>
            </a:r>
            <a:r>
              <a:rPr lang="pl-PL" dirty="0" err="1"/>
              <a:t>Kirchoffa</a:t>
            </a:r>
            <a:endParaRPr lang="pl-PL" dirty="0"/>
          </a:p>
        </p:txBody>
      </p:sp>
      <p:sp>
        <p:nvSpPr>
          <p:cNvPr id="3" name="Symbol zastępczy zawartości 2">
            <a:extLst>
              <a:ext uri="{FF2B5EF4-FFF2-40B4-BE49-F238E27FC236}">
                <a16:creationId xmlns:a16="http://schemas.microsoft.com/office/drawing/2014/main" id="{5664E4EA-29C9-4FA0-96ED-189B8D094BF3}"/>
              </a:ext>
            </a:extLst>
          </p:cNvPr>
          <p:cNvSpPr>
            <a:spLocks noGrp="1"/>
          </p:cNvSpPr>
          <p:nvPr>
            <p:ph idx="1"/>
          </p:nvPr>
        </p:nvSpPr>
        <p:spPr/>
        <p:txBody>
          <a:bodyPr>
            <a:normAutofit/>
          </a:bodyPr>
          <a:lstStyle/>
          <a:p>
            <a:pPr marL="0" indent="0">
              <a:buNone/>
            </a:pPr>
            <a:r>
              <a:rPr lang="pl-PL" dirty="0"/>
              <a:t>Drugie prawo </a:t>
            </a:r>
            <a:r>
              <a:rPr lang="pl-PL" dirty="0" err="1"/>
              <a:t>Kirchoffa</a:t>
            </a:r>
            <a:r>
              <a:rPr lang="pl-PL" dirty="0"/>
              <a:t> odwołuje się do napięć na poszczególnych elementach układu. Jeżeli wybierzemy w obwodzie dowolną drogę zamkniętą, to suma napięć pochodzących od źródeł zasilania jest równa sumie napięć na pozostałych elementach.</a:t>
            </a:r>
          </a:p>
          <a:p>
            <a:pPr marL="0" indent="0">
              <a:buNone/>
            </a:pPr>
            <a:endParaRPr lang="pl-PL" dirty="0"/>
          </a:p>
          <a:p>
            <a:pPr marL="0" indent="0">
              <a:buNone/>
            </a:pPr>
            <a:r>
              <a:rPr lang="pl-PL" dirty="0"/>
              <a:t>Na podzespołach połączonych równolegle zawsze wystąpi to samo napięcie, ponieważ są dołączone do tego samego zasilania. Natomiast przy elementach połączonych szeregowo, suma napięć (spadków napięć) na poszczególnych elementach jest równa napięciu zasilającemu.</a:t>
            </a:r>
          </a:p>
        </p:txBody>
      </p:sp>
    </p:spTree>
    <p:extLst>
      <p:ext uri="{BB962C8B-B14F-4D97-AF65-F5344CB8AC3E}">
        <p14:creationId xmlns:p14="http://schemas.microsoft.com/office/powerpoint/2010/main" val="545172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rugie prawo Kirchhoffa">
            <a:extLst>
              <a:ext uri="{FF2B5EF4-FFF2-40B4-BE49-F238E27FC236}">
                <a16:creationId xmlns:a16="http://schemas.microsoft.com/office/drawing/2014/main" id="{64AFFF3D-8DCA-4123-8A5E-F6D38D5056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859" y="1386348"/>
            <a:ext cx="8046161" cy="4532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321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FDA9E2-C1D6-4050-88BE-AC977F4F8C4D}"/>
              </a:ext>
            </a:extLst>
          </p:cNvPr>
          <p:cNvSpPr>
            <a:spLocks noGrp="1"/>
          </p:cNvSpPr>
          <p:nvPr>
            <p:ph type="title"/>
          </p:nvPr>
        </p:nvSpPr>
        <p:spPr/>
        <p:txBody>
          <a:bodyPr/>
          <a:lstStyle/>
          <a:p>
            <a:r>
              <a:rPr lang="pl-PL" dirty="0"/>
              <a:t>Dzielnik napięcia</a:t>
            </a:r>
          </a:p>
        </p:txBody>
      </p:sp>
      <p:sp>
        <p:nvSpPr>
          <p:cNvPr id="3" name="Symbol zastępczy zawartości 2">
            <a:extLst>
              <a:ext uri="{FF2B5EF4-FFF2-40B4-BE49-F238E27FC236}">
                <a16:creationId xmlns:a16="http://schemas.microsoft.com/office/drawing/2014/main" id="{D72AA62D-FDC6-448E-BDAD-4ADAEFB06F00}"/>
              </a:ext>
            </a:extLst>
          </p:cNvPr>
          <p:cNvSpPr>
            <a:spLocks noGrp="1"/>
          </p:cNvSpPr>
          <p:nvPr>
            <p:ph idx="1"/>
          </p:nvPr>
        </p:nvSpPr>
        <p:spPr/>
        <p:txBody>
          <a:bodyPr/>
          <a:lstStyle/>
          <a:p>
            <a:pPr marL="0" indent="0">
              <a:buNone/>
            </a:pPr>
            <a:r>
              <a:rPr lang="pl-PL" dirty="0"/>
              <a:t>Dzielnik napięcie jest, to nic innego, jak jedno z praktycznych zastosowań powyższych praw. Łączymy </a:t>
            </a:r>
            <a:r>
              <a:rPr lang="pl-PL" b="1" dirty="0"/>
              <a:t>dwa rezystory szeregowo i zasilamy je</a:t>
            </a:r>
            <a:r>
              <a:rPr lang="pl-PL" dirty="0"/>
              <a:t>.</a:t>
            </a:r>
          </a:p>
          <a:p>
            <a:pPr marL="0" indent="0">
              <a:buNone/>
            </a:pPr>
            <a:r>
              <a:rPr lang="pl-PL" dirty="0"/>
              <a:t>Napięcie na zaciskach każdego z nich będzie proporcjonalnie mniejsze, ale ich suma będzie równa napięciu zasilania. Jest, to nic innego, jak</a:t>
            </a:r>
            <a:r>
              <a:rPr lang="pl-PL" b="1" dirty="0"/>
              <a:t> ilustracja działania II prawa Kirchhoffa.</a:t>
            </a:r>
            <a:endParaRPr lang="pl-PL" dirty="0"/>
          </a:p>
          <a:p>
            <a:pPr marL="0" indent="0">
              <a:buNone/>
            </a:pPr>
            <a:endParaRPr lang="pl-PL" dirty="0"/>
          </a:p>
        </p:txBody>
      </p:sp>
    </p:spTree>
    <p:extLst>
      <p:ext uri="{BB962C8B-B14F-4D97-AF65-F5344CB8AC3E}">
        <p14:creationId xmlns:p14="http://schemas.microsoft.com/office/powerpoint/2010/main" val="2001427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forbot.pl/blog/wp-content/uploads/2015/03/dzielnik_napiecia_2.png">
            <a:extLst>
              <a:ext uri="{FF2B5EF4-FFF2-40B4-BE49-F238E27FC236}">
                <a16:creationId xmlns:a16="http://schemas.microsoft.com/office/drawing/2014/main" id="{0D127185-B923-469C-AC71-21F5DBCB67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2026" y="678426"/>
            <a:ext cx="6339234" cy="5632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520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304146-CCE1-4148-B533-617180796CC6}"/>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D98BA36C-3FAB-402B-BED3-9EA08E5BD447}"/>
              </a:ext>
            </a:extLst>
          </p:cNvPr>
          <p:cNvSpPr>
            <a:spLocks noGrp="1"/>
          </p:cNvSpPr>
          <p:nvPr>
            <p:ph idx="1"/>
          </p:nvPr>
        </p:nvSpPr>
        <p:spPr/>
        <p:txBody>
          <a:bodyPr/>
          <a:lstStyle/>
          <a:p>
            <a:pPr marL="0" indent="0">
              <a:buNone/>
            </a:pPr>
            <a:r>
              <a:rPr lang="pl-PL" b="1" dirty="0" err="1"/>
              <a:t>U</a:t>
            </a:r>
            <a:r>
              <a:rPr lang="pl-PL" b="1" baseline="-25000" dirty="0" err="1"/>
              <a:t>zas</a:t>
            </a:r>
            <a:r>
              <a:rPr lang="pl-PL" dirty="0"/>
              <a:t> to napięcie zasilające dzielnik. W liczniku wstawia się wartość rezystora, na którym spadek napięcia chcemy poznać. W mianowniku, z kolei, znajduje się suma obydwu rezystancji.</a:t>
            </a:r>
          </a:p>
          <a:p>
            <a:pPr marL="0" indent="0">
              <a:buNone/>
            </a:pPr>
            <a:r>
              <a:rPr lang="pl-PL" dirty="0"/>
              <a:t>W praktyce, dzielnik napięcie to połączenie dwóch rezystorów, dzięki czemu </a:t>
            </a:r>
            <a:r>
              <a:rPr lang="pl-PL" b="1" dirty="0"/>
              <a:t>możemy uzyskać dowolne napięcie</a:t>
            </a:r>
            <a:r>
              <a:rPr lang="pl-PL" dirty="0"/>
              <a:t> (mniejsze od napięcia zasilania układu).</a:t>
            </a:r>
          </a:p>
          <a:p>
            <a:pPr marL="0" indent="0">
              <a:buNone/>
            </a:pPr>
            <a:endParaRPr lang="pl-PL" dirty="0"/>
          </a:p>
        </p:txBody>
      </p:sp>
      <p:pic>
        <p:nvPicPr>
          <p:cNvPr id="15362" name="Picture 2" descr="dzielnik-napiecia-v2">
            <a:extLst>
              <a:ext uri="{FF2B5EF4-FFF2-40B4-BE49-F238E27FC236}">
                <a16:creationId xmlns:a16="http://schemas.microsoft.com/office/drawing/2014/main" id="{72437CE5-DB7C-4EA1-9EFF-B20A5E949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207" y="4039340"/>
            <a:ext cx="4672091" cy="144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36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3EAD44-2162-4934-A3BC-2755878C24B1}"/>
              </a:ext>
            </a:extLst>
          </p:cNvPr>
          <p:cNvSpPr>
            <a:spLocks noGrp="1"/>
          </p:cNvSpPr>
          <p:nvPr>
            <p:ph type="title"/>
          </p:nvPr>
        </p:nvSpPr>
        <p:spPr/>
        <p:txBody>
          <a:bodyPr/>
          <a:lstStyle/>
          <a:p>
            <a:r>
              <a:rPr lang="pl-PL" dirty="0"/>
              <a:t>Potencjometr</a:t>
            </a:r>
          </a:p>
        </p:txBody>
      </p:sp>
      <p:sp>
        <p:nvSpPr>
          <p:cNvPr id="3" name="Symbol zastępczy zawartości 2">
            <a:extLst>
              <a:ext uri="{FF2B5EF4-FFF2-40B4-BE49-F238E27FC236}">
                <a16:creationId xmlns:a16="http://schemas.microsoft.com/office/drawing/2014/main" id="{7305F7A4-0E2E-4FBE-973D-DF33E488A48F}"/>
              </a:ext>
            </a:extLst>
          </p:cNvPr>
          <p:cNvSpPr>
            <a:spLocks noGrp="1"/>
          </p:cNvSpPr>
          <p:nvPr>
            <p:ph idx="1"/>
          </p:nvPr>
        </p:nvSpPr>
        <p:spPr/>
        <p:txBody>
          <a:bodyPr>
            <a:normAutofit/>
          </a:bodyPr>
          <a:lstStyle/>
          <a:p>
            <a:pPr marL="0" indent="0">
              <a:buNone/>
            </a:pPr>
            <a:r>
              <a:rPr lang="pl-PL" dirty="0"/>
              <a:t>Potencjometry to sprytne zastosowanie dzielnika napięcia: po ścieżce o stałej rezystancji rusza się suwak z dobrze przewodzącego materiału, który dzieli ją na dwa rezystory.</a:t>
            </a:r>
          </a:p>
          <a:p>
            <a:pPr marL="0" indent="0">
              <a:buNone/>
            </a:pPr>
            <a:endParaRPr lang="pl-PL" dirty="0"/>
          </a:p>
          <a:p>
            <a:pPr marL="0" indent="0">
              <a:buNone/>
            </a:pPr>
            <a:r>
              <a:rPr lang="pl-PL" dirty="0"/>
              <a:t>Suma ich rezystancji jest stała, ale zmienia się wartość rezystora, na którym odkłada się interesujące nas napięcie.</a:t>
            </a:r>
          </a:p>
        </p:txBody>
      </p:sp>
    </p:spTree>
    <p:extLst>
      <p:ext uri="{BB962C8B-B14F-4D97-AF65-F5344CB8AC3E}">
        <p14:creationId xmlns:p14="http://schemas.microsoft.com/office/powerpoint/2010/main" val="2903608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BC04FF-E1F0-4E42-90E7-EE1BF80289A0}"/>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2C39FA4C-4FFE-480B-B2C2-8DEECC6B1CAF}"/>
              </a:ext>
            </a:extLst>
          </p:cNvPr>
          <p:cNvPicPr>
            <a:picLocks noGrp="1" noChangeAspect="1"/>
          </p:cNvPicPr>
          <p:nvPr>
            <p:ph idx="1"/>
          </p:nvPr>
        </p:nvPicPr>
        <p:blipFill>
          <a:blip r:embed="rId2"/>
          <a:stretch>
            <a:fillRect/>
          </a:stretch>
        </p:blipFill>
        <p:spPr>
          <a:xfrm>
            <a:off x="3336131" y="2640012"/>
            <a:ext cx="5095875" cy="3314700"/>
          </a:xfrm>
          <a:prstGeom prst="rect">
            <a:avLst/>
          </a:prstGeom>
        </p:spPr>
      </p:pic>
    </p:spTree>
    <p:extLst>
      <p:ext uri="{BB962C8B-B14F-4D97-AF65-F5344CB8AC3E}">
        <p14:creationId xmlns:p14="http://schemas.microsoft.com/office/powerpoint/2010/main" val="217504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2DF52B-33FD-4F87-B7FC-23C61B450B6F}"/>
              </a:ext>
            </a:extLst>
          </p:cNvPr>
          <p:cNvSpPr>
            <a:spLocks noGrp="1"/>
          </p:cNvSpPr>
          <p:nvPr>
            <p:ph type="title"/>
          </p:nvPr>
        </p:nvSpPr>
        <p:spPr/>
        <p:txBody>
          <a:bodyPr/>
          <a:lstStyle/>
          <a:p>
            <a:r>
              <a:rPr lang="pl-PL" dirty="0"/>
              <a:t>Opór wewnętrzny</a:t>
            </a:r>
          </a:p>
        </p:txBody>
      </p:sp>
      <p:sp>
        <p:nvSpPr>
          <p:cNvPr id="3" name="Symbol zastępczy zawartości 2">
            <a:extLst>
              <a:ext uri="{FF2B5EF4-FFF2-40B4-BE49-F238E27FC236}">
                <a16:creationId xmlns:a16="http://schemas.microsoft.com/office/drawing/2014/main" id="{AD3A5E9E-9DBF-4957-91CA-384237EE117B}"/>
              </a:ext>
            </a:extLst>
          </p:cNvPr>
          <p:cNvSpPr>
            <a:spLocks noGrp="1"/>
          </p:cNvSpPr>
          <p:nvPr>
            <p:ph idx="1"/>
          </p:nvPr>
        </p:nvSpPr>
        <p:spPr/>
        <p:txBody>
          <a:bodyPr>
            <a:normAutofit/>
          </a:bodyPr>
          <a:lstStyle/>
          <a:p>
            <a:pPr marL="0" indent="0">
              <a:buNone/>
            </a:pPr>
            <a:r>
              <a:rPr lang="pl-PL" dirty="0"/>
              <a:t>Jest to parametr, którym cechuje się każde źródło zasilania, ale o którym często się zapomina. Mianowicie, każde rzeczywiste źródło napięcia można modelować, w najprostszym przypadku,</a:t>
            </a:r>
            <a:r>
              <a:rPr lang="pl-PL" b="1" dirty="0"/>
              <a:t> jako szeregowe połączenie źródła idealnego i pewnej rezystancji.</a:t>
            </a:r>
            <a:endParaRPr lang="pl-PL" dirty="0"/>
          </a:p>
          <a:p>
            <a:pPr marL="0" indent="0">
              <a:buNone/>
            </a:pPr>
            <a:r>
              <a:rPr lang="pl-PL" dirty="0"/>
              <a:t>Najprościej wyobrazić sobie, że </a:t>
            </a:r>
            <a:r>
              <a:rPr lang="pl-PL" b="1" dirty="0"/>
              <a:t>wewnątrz baterii znajduje się rezystor</a:t>
            </a:r>
            <a:r>
              <a:rPr lang="pl-PL" dirty="0"/>
              <a:t>.</a:t>
            </a:r>
          </a:p>
          <a:p>
            <a:pPr marL="0" indent="0">
              <a:buNone/>
            </a:pPr>
            <a:r>
              <a:rPr lang="pl-PL" dirty="0"/>
              <a:t>Tej rezystancji nikt nie chce, ale "ona tam jest". Wynika ze złożenia rezystancji kontaktów, okładek baterii, </a:t>
            </a:r>
            <a:r>
              <a:rPr lang="pl-PL" dirty="0" err="1"/>
              <a:t>doprowadzeń</a:t>
            </a:r>
            <a:r>
              <a:rPr lang="pl-PL" dirty="0"/>
              <a:t> itd. Poza tym, potrafi ona zależeć od temperatury, wieku ogniwa i innych czynników.</a:t>
            </a:r>
          </a:p>
          <a:p>
            <a:pPr marL="0" indent="0">
              <a:buNone/>
            </a:pPr>
            <a:endParaRPr lang="pl-PL" dirty="0"/>
          </a:p>
        </p:txBody>
      </p:sp>
    </p:spTree>
    <p:extLst>
      <p:ext uri="{BB962C8B-B14F-4D97-AF65-F5344CB8AC3E}">
        <p14:creationId xmlns:p14="http://schemas.microsoft.com/office/powerpoint/2010/main" val="1309691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8EE7E-067F-400E-B23A-14F10EFD600B}"/>
              </a:ext>
            </a:extLst>
          </p:cNvPr>
          <p:cNvSpPr>
            <a:spLocks noGrp="1"/>
          </p:cNvSpPr>
          <p:nvPr>
            <p:ph type="title"/>
          </p:nvPr>
        </p:nvSpPr>
        <p:spPr/>
        <p:txBody>
          <a:bodyPr/>
          <a:lstStyle/>
          <a:p>
            <a:r>
              <a:rPr lang="pl-PL" dirty="0"/>
              <a:t>Kondensator</a:t>
            </a:r>
          </a:p>
        </p:txBody>
      </p:sp>
      <p:sp>
        <p:nvSpPr>
          <p:cNvPr id="3" name="Symbol zastępczy zawartości 2">
            <a:extLst>
              <a:ext uri="{FF2B5EF4-FFF2-40B4-BE49-F238E27FC236}">
                <a16:creationId xmlns:a16="http://schemas.microsoft.com/office/drawing/2014/main" id="{214A5EAB-481C-4FCC-AC83-5249E5CF1023}"/>
              </a:ext>
            </a:extLst>
          </p:cNvPr>
          <p:cNvSpPr>
            <a:spLocks noGrp="1"/>
          </p:cNvSpPr>
          <p:nvPr>
            <p:ph idx="1"/>
          </p:nvPr>
        </p:nvSpPr>
        <p:spPr/>
        <p:txBody>
          <a:bodyPr/>
          <a:lstStyle/>
          <a:p>
            <a:pPr marL="0" indent="0">
              <a:buNone/>
            </a:pPr>
            <a:r>
              <a:rPr lang="pl-PL" dirty="0"/>
              <a:t>Kondensatory można podzielić na dwa rodzaje: </a:t>
            </a:r>
            <a:r>
              <a:rPr lang="pl-PL" b="1" dirty="0"/>
              <a:t>biegunowe</a:t>
            </a:r>
            <a:r>
              <a:rPr lang="pl-PL" dirty="0"/>
              <a:t> i </a:t>
            </a:r>
            <a:r>
              <a:rPr lang="pl-PL" b="1" dirty="0" err="1"/>
              <a:t>bezbiegunowe</a:t>
            </a:r>
            <a:r>
              <a:rPr lang="pl-PL" dirty="0"/>
              <a:t> (można mówić również o polaryzowanych i niepolaryzowanych). Dla niektórych kondensatorów istotny jest kierunek włączenia ich do obwodu, a dla niektórych jest to całkowicie obojętne.</a:t>
            </a:r>
          </a:p>
        </p:txBody>
      </p:sp>
    </p:spTree>
    <p:extLst>
      <p:ext uri="{BB962C8B-B14F-4D97-AF65-F5344CB8AC3E}">
        <p14:creationId xmlns:p14="http://schemas.microsoft.com/office/powerpoint/2010/main" val="2072461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o lewej: kondensatory bezbiegunowe (ceramiczny na gÃ³rze, foliowy na dole) Po prawej: kondensatory biegunowe (elektrolityczne na gÃ³rze, tantalowy na dole)">
            <a:extLst>
              <a:ext uri="{FF2B5EF4-FFF2-40B4-BE49-F238E27FC236}">
                <a16:creationId xmlns:a16="http://schemas.microsoft.com/office/drawing/2014/main" id="{CD680C61-036B-490C-9104-1D2600BED9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5380" y="340531"/>
            <a:ext cx="6490409" cy="616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11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B28705-7615-4283-AAF4-89C011F53AC4}"/>
              </a:ext>
            </a:extLst>
          </p:cNvPr>
          <p:cNvSpPr>
            <a:spLocks noGrp="1"/>
          </p:cNvSpPr>
          <p:nvPr>
            <p:ph type="title"/>
          </p:nvPr>
        </p:nvSpPr>
        <p:spPr/>
        <p:txBody>
          <a:bodyPr/>
          <a:lstStyle/>
          <a:p>
            <a:r>
              <a:rPr lang="pl-PL" dirty="0"/>
              <a:t>Prąd</a:t>
            </a:r>
          </a:p>
        </p:txBody>
      </p:sp>
      <p:sp>
        <p:nvSpPr>
          <p:cNvPr id="3" name="Symbol zastępczy zawartości 2">
            <a:extLst>
              <a:ext uri="{FF2B5EF4-FFF2-40B4-BE49-F238E27FC236}">
                <a16:creationId xmlns:a16="http://schemas.microsoft.com/office/drawing/2014/main" id="{69BD3335-D6B3-4E09-9B1F-1F71CE026EAE}"/>
              </a:ext>
            </a:extLst>
          </p:cNvPr>
          <p:cNvSpPr>
            <a:spLocks noGrp="1"/>
          </p:cNvSpPr>
          <p:nvPr>
            <p:ph idx="1"/>
          </p:nvPr>
        </p:nvSpPr>
        <p:spPr/>
        <p:txBody>
          <a:bodyPr>
            <a:normAutofit/>
          </a:bodyPr>
          <a:lstStyle/>
          <a:p>
            <a:pPr marL="0" indent="0">
              <a:buNone/>
            </a:pPr>
            <a:r>
              <a:rPr lang="pl-PL" dirty="0"/>
              <a:t>Jeżeli między dwoma punktami istnieje napięcie, to, po umożliwieniu nośnikom przepływu z jednego punktu do drugiego, zacznie płynąć prąd. Prąd będzie tym większy, im więcej nośników przepłynie przez połączenie w jednostce czasu, czyli, mówiąc prościej, jest to miara szybkości ich przepływu.</a:t>
            </a:r>
          </a:p>
          <a:p>
            <a:pPr marL="0" indent="0">
              <a:buNone/>
            </a:pPr>
            <a:endParaRPr lang="pl-PL" dirty="0"/>
          </a:p>
          <a:p>
            <a:pPr marL="0" indent="0">
              <a:buNone/>
            </a:pPr>
            <a:r>
              <a:rPr lang="pl-PL" dirty="0"/>
              <a:t>Jednostką natężenia prądu jest amper, symbol A. Prąd może być – podobnie jak napięcie – stały lub zmienny.</a:t>
            </a:r>
          </a:p>
        </p:txBody>
      </p:sp>
    </p:spTree>
    <p:extLst>
      <p:ext uri="{BB962C8B-B14F-4D97-AF65-F5344CB8AC3E}">
        <p14:creationId xmlns:p14="http://schemas.microsoft.com/office/powerpoint/2010/main" val="744225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2E40F6-5036-445E-B985-AB12736F2F1D}"/>
              </a:ext>
            </a:extLst>
          </p:cNvPr>
          <p:cNvSpPr>
            <a:spLocks noGrp="1"/>
          </p:cNvSpPr>
          <p:nvPr>
            <p:ph type="title"/>
          </p:nvPr>
        </p:nvSpPr>
        <p:spPr/>
        <p:txBody>
          <a:bodyPr/>
          <a:lstStyle/>
          <a:p>
            <a:r>
              <a:rPr lang="pl-PL" dirty="0"/>
              <a:t>Podłączenie</a:t>
            </a:r>
          </a:p>
        </p:txBody>
      </p:sp>
      <p:sp>
        <p:nvSpPr>
          <p:cNvPr id="3" name="Symbol zastępczy zawartości 2">
            <a:extLst>
              <a:ext uri="{FF2B5EF4-FFF2-40B4-BE49-F238E27FC236}">
                <a16:creationId xmlns:a16="http://schemas.microsoft.com/office/drawing/2014/main" id="{5CBDCDCA-2F95-4BF4-B75D-5FEAC40BAB88}"/>
              </a:ext>
            </a:extLst>
          </p:cNvPr>
          <p:cNvSpPr>
            <a:spLocks noGrp="1"/>
          </p:cNvSpPr>
          <p:nvPr>
            <p:ph idx="1"/>
          </p:nvPr>
        </p:nvSpPr>
        <p:spPr/>
        <p:txBody>
          <a:bodyPr/>
          <a:lstStyle/>
          <a:p>
            <a:pPr marL="0" indent="0">
              <a:buNone/>
            </a:pPr>
            <a:r>
              <a:rPr lang="pl-PL" b="1" dirty="0"/>
              <a:t>Kondensatory włączamy równolegle</a:t>
            </a:r>
            <a:r>
              <a:rPr lang="pl-PL" dirty="0"/>
              <a:t> do zasilanego urządzenia, dzięki czemu zachowuję się </a:t>
            </a:r>
            <a:r>
              <a:rPr lang="pl-PL" b="1" dirty="0"/>
              <a:t>podobnie</a:t>
            </a:r>
            <a:r>
              <a:rPr lang="pl-PL" dirty="0"/>
              <a:t> do akumulatorów: ładują się podczas normalnej pracy i rozładowują, kiedy źródło zasilania jest chwilowo niewystarczające.</a:t>
            </a:r>
          </a:p>
          <a:p>
            <a:pPr marL="0" indent="0">
              <a:buNone/>
            </a:pPr>
            <a:r>
              <a:rPr lang="pl-PL" dirty="0"/>
              <a:t>Takie cykle mogą zachodzić bardzo szybko, nawet miliony razy na sekundę.</a:t>
            </a:r>
          </a:p>
          <a:p>
            <a:pPr marL="0" indent="0">
              <a:buNone/>
            </a:pPr>
            <a:endParaRPr lang="pl-PL" dirty="0"/>
          </a:p>
        </p:txBody>
      </p:sp>
    </p:spTree>
    <p:extLst>
      <p:ext uri="{BB962C8B-B14F-4D97-AF65-F5344CB8AC3E}">
        <p14:creationId xmlns:p14="http://schemas.microsoft.com/office/powerpoint/2010/main" val="611572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04CA2C-7203-49BA-AE20-4E2510DFD6BA}"/>
              </a:ext>
            </a:extLst>
          </p:cNvPr>
          <p:cNvSpPr>
            <a:spLocks noGrp="1"/>
          </p:cNvSpPr>
          <p:nvPr>
            <p:ph type="title"/>
          </p:nvPr>
        </p:nvSpPr>
        <p:spPr/>
        <p:txBody>
          <a:bodyPr/>
          <a:lstStyle/>
          <a:p>
            <a:r>
              <a:rPr lang="pl-PL" dirty="0"/>
              <a:t>Kondensatory elektrolityczne</a:t>
            </a:r>
          </a:p>
        </p:txBody>
      </p:sp>
      <p:sp>
        <p:nvSpPr>
          <p:cNvPr id="3" name="Symbol zastępczy zawartości 2">
            <a:extLst>
              <a:ext uri="{FF2B5EF4-FFF2-40B4-BE49-F238E27FC236}">
                <a16:creationId xmlns:a16="http://schemas.microsoft.com/office/drawing/2014/main" id="{F45C9D3B-0EA9-4AA4-A005-5F1DA2DAC9B8}"/>
              </a:ext>
            </a:extLst>
          </p:cNvPr>
          <p:cNvSpPr>
            <a:spLocks noGrp="1"/>
          </p:cNvSpPr>
          <p:nvPr>
            <p:ph idx="1"/>
          </p:nvPr>
        </p:nvSpPr>
        <p:spPr/>
        <p:txBody>
          <a:bodyPr>
            <a:normAutofit fontScale="85000" lnSpcReduction="20000"/>
          </a:bodyPr>
          <a:lstStyle/>
          <a:p>
            <a:pPr marL="0" indent="0">
              <a:buNone/>
            </a:pPr>
            <a:r>
              <a:rPr lang="pl-PL" dirty="0"/>
              <a:t>Do kondensatorów biegunowych można zaliczyć, przede wszystkim, szeroko rozpowszechnione kondensatory elektrolityczne. Dwie okładki przełożone są dielektrykiem (np. papierem nasączonym elektrolitem), ciasno zwinięte i wciśnięte do aluminiowego kubeczka. Całość jest uszczelniana gumowym korkiem.</a:t>
            </a:r>
          </a:p>
          <a:p>
            <a:pPr marL="0" indent="0">
              <a:buNone/>
            </a:pPr>
            <a:endParaRPr lang="pl-PL" dirty="0"/>
          </a:p>
          <a:p>
            <a:pPr marL="0" indent="0">
              <a:buNone/>
            </a:pPr>
            <a:r>
              <a:rPr lang="pl-PL" dirty="0"/>
              <a:t>Okładki różnią się od siebie. Jedna z nich jest elektrodą metalową, a druga elektrolitową. Dlatego ważne jest, która zostanie podłączona do wyższego potencjału (do „plusa”), a która do niższego (czyli „minusa”).</a:t>
            </a:r>
          </a:p>
          <a:p>
            <a:pPr marL="0" indent="0">
              <a:buNone/>
            </a:pPr>
            <a:endParaRPr lang="pl-PL" dirty="0"/>
          </a:p>
          <a:p>
            <a:pPr marL="0" indent="0">
              <a:buNone/>
            </a:pPr>
            <a:r>
              <a:rPr lang="pl-PL" dirty="0"/>
              <a:t>Biegunowość jest najczęściej oznaczana poprzez nadrukowanie znaku "-" na folii powlekającej obudowę – nie należy zatem jej zdzierać!</a:t>
            </a:r>
          </a:p>
          <a:p>
            <a:pPr marL="0" indent="0">
              <a:buNone/>
            </a:pPr>
            <a:endParaRPr lang="pl-PL" dirty="0"/>
          </a:p>
          <a:p>
            <a:pPr marL="0" indent="0">
              <a:buNone/>
            </a:pPr>
            <a:r>
              <a:rPr lang="pl-PL" dirty="0"/>
              <a:t>Często nóżki nowych kondensatorów są różnej długości. Wtedy dłuższa to plus, a krótsza, to minus.</a:t>
            </a:r>
          </a:p>
        </p:txBody>
      </p:sp>
    </p:spTree>
    <p:extLst>
      <p:ext uri="{BB962C8B-B14F-4D97-AF65-F5344CB8AC3E}">
        <p14:creationId xmlns:p14="http://schemas.microsoft.com/office/powerpoint/2010/main" val="4138127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03D686-8367-4218-87FA-931AD419C7DF}"/>
              </a:ext>
            </a:extLst>
          </p:cNvPr>
          <p:cNvSpPr>
            <a:spLocks noGrp="1"/>
          </p:cNvSpPr>
          <p:nvPr>
            <p:ph type="title"/>
          </p:nvPr>
        </p:nvSpPr>
        <p:spPr/>
        <p:txBody>
          <a:bodyPr/>
          <a:lstStyle/>
          <a:p>
            <a:r>
              <a:rPr lang="pl-PL" dirty="0"/>
              <a:t>Kondensatory zwykłe</a:t>
            </a:r>
          </a:p>
        </p:txBody>
      </p:sp>
      <p:sp>
        <p:nvSpPr>
          <p:cNvPr id="3" name="Symbol zastępczy zawartości 2">
            <a:extLst>
              <a:ext uri="{FF2B5EF4-FFF2-40B4-BE49-F238E27FC236}">
                <a16:creationId xmlns:a16="http://schemas.microsoft.com/office/drawing/2014/main" id="{C13A9848-0AAF-4A90-87B9-5141103E5A23}"/>
              </a:ext>
            </a:extLst>
          </p:cNvPr>
          <p:cNvSpPr>
            <a:spLocks noGrp="1"/>
          </p:cNvSpPr>
          <p:nvPr>
            <p:ph idx="1"/>
          </p:nvPr>
        </p:nvSpPr>
        <p:spPr/>
        <p:txBody>
          <a:bodyPr>
            <a:normAutofit fontScale="92500" lnSpcReduction="20000"/>
          </a:bodyPr>
          <a:lstStyle/>
          <a:p>
            <a:pPr marL="0" indent="0">
              <a:buNone/>
            </a:pPr>
            <a:r>
              <a:rPr lang="pl-PL" dirty="0"/>
              <a:t>Kondensatorów </a:t>
            </a:r>
            <a:r>
              <a:rPr lang="pl-PL" dirty="0" err="1"/>
              <a:t>bezbiegunowych</a:t>
            </a:r>
            <a:r>
              <a:rPr lang="pl-PL" dirty="0"/>
              <a:t> jest bardzo dużo, a ich zróżnicowanie wynika z materiałów, jakie są stosowane na dielektryki między okładkami. Używa się, między innymi:</a:t>
            </a:r>
          </a:p>
          <a:p>
            <a:r>
              <a:rPr lang="pl-PL" dirty="0"/>
              <a:t>ceramiki (kondensatory ceramiczne)</a:t>
            </a:r>
          </a:p>
          <a:p>
            <a:r>
              <a:rPr lang="pl-PL" dirty="0"/>
              <a:t>folii (kondensatory poliestrowe i polipropylenowe)</a:t>
            </a:r>
          </a:p>
          <a:p>
            <a:endParaRPr lang="pl-PL" dirty="0"/>
          </a:p>
          <a:p>
            <a:pPr marL="0" indent="0">
              <a:buNone/>
            </a:pPr>
            <a:r>
              <a:rPr lang="pl-PL" dirty="0"/>
              <a:t>Każda grupa ma różne zastosowania. Kondensatorów ceramicznych używa się w układach wielkiej częstotliwości, a kondensatorów foliowych w układach pracujących przy napięciu sieciowym z uwagi na dużą wytrzymałość napięciową (rzędu setek woltów) i małe straty.</a:t>
            </a:r>
          </a:p>
          <a:p>
            <a:pPr marL="0" indent="0">
              <a:buNone/>
            </a:pPr>
            <a:endParaRPr lang="pl-PL" dirty="0"/>
          </a:p>
          <a:p>
            <a:pPr marL="0" indent="0">
              <a:buNone/>
            </a:pPr>
            <a:r>
              <a:rPr lang="pl-PL" dirty="0"/>
              <a:t>Kondensatory </a:t>
            </a:r>
            <a:r>
              <a:rPr lang="pl-PL" dirty="0" err="1"/>
              <a:t>bezbiegunowe</a:t>
            </a:r>
            <a:r>
              <a:rPr lang="pl-PL" dirty="0"/>
              <a:t>, w zależności od wykonania, występują również w różnych obudowach. Ceramiczne można spotkać jako małe, brązowe „pastylki” - takie znajdziesz w zestawie. Foliowe są z kolei znane jako prostopadłościenne kostki w różnych kolorach.</a:t>
            </a:r>
          </a:p>
        </p:txBody>
      </p:sp>
    </p:spTree>
    <p:extLst>
      <p:ext uri="{BB962C8B-B14F-4D97-AF65-F5344CB8AC3E}">
        <p14:creationId xmlns:p14="http://schemas.microsoft.com/office/powerpoint/2010/main" val="458380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7457CF-E929-41DC-B4ED-6E5FACA1D15A}"/>
              </a:ext>
            </a:extLst>
          </p:cNvPr>
          <p:cNvSpPr>
            <a:spLocks noGrp="1"/>
          </p:cNvSpPr>
          <p:nvPr>
            <p:ph type="title"/>
          </p:nvPr>
        </p:nvSpPr>
        <p:spPr/>
        <p:txBody>
          <a:bodyPr/>
          <a:lstStyle/>
          <a:p>
            <a:r>
              <a:rPr lang="pl-PL" dirty="0"/>
              <a:t>Pojemność kondensatorów</a:t>
            </a:r>
          </a:p>
        </p:txBody>
      </p:sp>
      <p:sp>
        <p:nvSpPr>
          <p:cNvPr id="3" name="Symbol zastępczy zawartości 2">
            <a:extLst>
              <a:ext uri="{FF2B5EF4-FFF2-40B4-BE49-F238E27FC236}">
                <a16:creationId xmlns:a16="http://schemas.microsoft.com/office/drawing/2014/main" id="{59FF9C8D-DE9D-421E-8243-C43C06F1D34D}"/>
              </a:ext>
            </a:extLst>
          </p:cNvPr>
          <p:cNvSpPr>
            <a:spLocks noGrp="1"/>
          </p:cNvSpPr>
          <p:nvPr>
            <p:ph idx="1"/>
          </p:nvPr>
        </p:nvSpPr>
        <p:spPr/>
        <p:txBody>
          <a:bodyPr/>
          <a:lstStyle/>
          <a:p>
            <a:pPr marL="0" indent="0">
              <a:buNone/>
            </a:pPr>
            <a:r>
              <a:rPr lang="pl-PL" dirty="0"/>
              <a:t>Kondensatory cechują się dwiema podstawowymi parametrami: </a:t>
            </a:r>
            <a:r>
              <a:rPr lang="pl-PL" b="1" dirty="0"/>
              <a:t>pojemnością i napięciem pracy</a:t>
            </a:r>
            <a:r>
              <a:rPr lang="pl-PL" dirty="0"/>
              <a:t>. Ten pierwszy określa zdolność do gromadzenia ładunku (im większa, tym więcej) i wyraża się go w </a:t>
            </a:r>
            <a:r>
              <a:rPr lang="pl-PL" b="1" dirty="0"/>
              <a:t>faradach</a:t>
            </a:r>
            <a:r>
              <a:rPr lang="pl-PL" dirty="0"/>
              <a:t>, symbol </a:t>
            </a:r>
            <a:r>
              <a:rPr lang="pl-PL" b="1" dirty="0"/>
              <a:t>F</a:t>
            </a:r>
            <a:r>
              <a:rPr lang="pl-PL" dirty="0"/>
              <a:t>. Jest to bardzo duża jednostka, dlatego używa się głównie z:</a:t>
            </a:r>
          </a:p>
          <a:p>
            <a:r>
              <a:rPr lang="pl-PL" b="1" dirty="0"/>
              <a:t>pikofaradami</a:t>
            </a:r>
            <a:r>
              <a:rPr lang="pl-PL" dirty="0"/>
              <a:t> [</a:t>
            </a:r>
            <a:r>
              <a:rPr lang="pl-PL" dirty="0" err="1"/>
              <a:t>pF</a:t>
            </a:r>
            <a:r>
              <a:rPr lang="pl-PL" dirty="0"/>
              <a:t>] (1pF = 0,000 000 000 001F)</a:t>
            </a:r>
          </a:p>
          <a:p>
            <a:r>
              <a:rPr lang="pl-PL" b="1" dirty="0"/>
              <a:t>nanofaradami</a:t>
            </a:r>
            <a:r>
              <a:rPr lang="pl-PL" dirty="0"/>
              <a:t> [</a:t>
            </a:r>
            <a:r>
              <a:rPr lang="pl-PL" dirty="0" err="1"/>
              <a:t>nF</a:t>
            </a:r>
            <a:r>
              <a:rPr lang="pl-PL" dirty="0"/>
              <a:t>] (1nF = 0,000 000 001F)</a:t>
            </a:r>
          </a:p>
          <a:p>
            <a:r>
              <a:rPr lang="pl-PL" b="1" dirty="0"/>
              <a:t>mikrofaradami</a:t>
            </a:r>
            <a:r>
              <a:rPr lang="pl-PL" dirty="0"/>
              <a:t> [</a:t>
            </a:r>
            <a:r>
              <a:rPr lang="pl-PL" dirty="0" err="1"/>
              <a:t>μF</a:t>
            </a:r>
            <a:r>
              <a:rPr lang="pl-PL" dirty="0"/>
              <a:t>] (1μF = 0,000 001F)</a:t>
            </a:r>
          </a:p>
          <a:p>
            <a:pPr marL="0" indent="0">
              <a:buNone/>
            </a:pPr>
            <a:endParaRPr lang="pl-PL" dirty="0"/>
          </a:p>
        </p:txBody>
      </p:sp>
    </p:spTree>
    <p:extLst>
      <p:ext uri="{BB962C8B-B14F-4D97-AF65-F5344CB8AC3E}">
        <p14:creationId xmlns:p14="http://schemas.microsoft.com/office/powerpoint/2010/main" val="1561197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710D2D-9404-4879-8E81-9D46F5495154}"/>
              </a:ext>
            </a:extLst>
          </p:cNvPr>
          <p:cNvSpPr>
            <a:spLocks noGrp="1"/>
          </p:cNvSpPr>
          <p:nvPr>
            <p:ph type="title"/>
          </p:nvPr>
        </p:nvSpPr>
        <p:spPr/>
        <p:txBody>
          <a:bodyPr/>
          <a:lstStyle/>
          <a:p>
            <a:r>
              <a:rPr lang="pl-PL" dirty="0"/>
              <a:t>Napięcie</a:t>
            </a:r>
          </a:p>
        </p:txBody>
      </p:sp>
      <p:sp>
        <p:nvSpPr>
          <p:cNvPr id="3" name="Symbol zastępczy zawartości 2">
            <a:extLst>
              <a:ext uri="{FF2B5EF4-FFF2-40B4-BE49-F238E27FC236}">
                <a16:creationId xmlns:a16="http://schemas.microsoft.com/office/drawing/2014/main" id="{6B12C2FC-EDF0-4631-9CDB-50F8D344DE3A}"/>
              </a:ext>
            </a:extLst>
          </p:cNvPr>
          <p:cNvSpPr>
            <a:spLocks noGrp="1"/>
          </p:cNvSpPr>
          <p:nvPr>
            <p:ph idx="1"/>
          </p:nvPr>
        </p:nvSpPr>
        <p:spPr/>
        <p:txBody>
          <a:bodyPr>
            <a:normAutofit fontScale="85000" lnSpcReduction="20000"/>
          </a:bodyPr>
          <a:lstStyle/>
          <a:p>
            <a:pPr marL="0" indent="0">
              <a:buNone/>
            </a:pPr>
            <a:r>
              <a:rPr lang="pl-PL" dirty="0"/>
              <a:t>Ten parametr wyrażany jest w woltach [V] i określa, jakie napięcie może panować między okładkami kondensatora bez ryzyka jego uszkodzenia. Jest to wartość graniczna, dlatego należy stosować kondensatory na napięcia wyższe niż te, jakie są przewidywane w układzie.</a:t>
            </a:r>
          </a:p>
          <a:p>
            <a:pPr marL="0" indent="0">
              <a:buNone/>
            </a:pPr>
            <a:endParaRPr lang="pl-PL" dirty="0"/>
          </a:p>
          <a:p>
            <a:pPr marL="0" indent="0">
              <a:buNone/>
            </a:pPr>
            <a:r>
              <a:rPr lang="pl-PL" dirty="0"/>
              <a:t>Najpopularniejsze wartości napięć to: 10V, 16V, 25V, 35V, 50V, 63V i 100V.</a:t>
            </a:r>
          </a:p>
          <a:p>
            <a:pPr marL="0" indent="0">
              <a:buNone/>
            </a:pPr>
            <a:endParaRPr lang="pl-PL" dirty="0"/>
          </a:p>
          <a:p>
            <a:pPr marL="0" indent="0">
              <a:buNone/>
            </a:pPr>
            <a:r>
              <a:rPr lang="pl-PL" dirty="0"/>
              <a:t>Nie ma jednoznacznej odpowiedzi na pytanie, o ile większe ma być napięcie pracy kondensatora od przewidywanego, jakie na nim wystąpi w czasie pracy. Często przyjmuje się, co najmniej, 20% zapasu powyżej maksymalnego spodziewanego napięcia.</a:t>
            </a:r>
          </a:p>
          <a:p>
            <a:pPr marL="0" indent="0">
              <a:buNone/>
            </a:pPr>
            <a:endParaRPr lang="pl-PL" dirty="0"/>
          </a:p>
          <a:p>
            <a:pPr marL="0" indent="0">
              <a:buNone/>
            </a:pPr>
            <a:r>
              <a:rPr lang="pl-PL" dirty="0"/>
              <a:t>Niektóre kondensatory elektrolityczne o małych pojemnościach, jak 1μF czy 2,2μF są produkowane na napięcia 50V i większe. Nie ma przeciwwskazań, by stosować je w układach zasilanych napięciami rzędu kilku woltów.</a:t>
            </a:r>
          </a:p>
        </p:txBody>
      </p:sp>
    </p:spTree>
    <p:extLst>
      <p:ext uri="{BB962C8B-B14F-4D97-AF65-F5344CB8AC3E}">
        <p14:creationId xmlns:p14="http://schemas.microsoft.com/office/powerpoint/2010/main" val="4062078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CF10EB-6439-4377-8717-71C8155812B0}"/>
              </a:ext>
            </a:extLst>
          </p:cNvPr>
          <p:cNvSpPr>
            <a:spLocks noGrp="1"/>
          </p:cNvSpPr>
          <p:nvPr>
            <p:ph type="title"/>
          </p:nvPr>
        </p:nvSpPr>
        <p:spPr/>
        <p:txBody>
          <a:bodyPr/>
          <a:lstStyle/>
          <a:p>
            <a:r>
              <a:rPr lang="pl-PL" dirty="0"/>
              <a:t>Przykład</a:t>
            </a:r>
          </a:p>
        </p:txBody>
      </p:sp>
      <p:pic>
        <p:nvPicPr>
          <p:cNvPr id="17410" name="Picture 2" descr="Schemat do przykÅadu 1.">
            <a:extLst>
              <a:ext uri="{FF2B5EF4-FFF2-40B4-BE49-F238E27FC236}">
                <a16:creationId xmlns:a16="http://schemas.microsoft.com/office/drawing/2014/main" id="{9E762627-83E5-4F30-9241-41AD0F07F3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0916" y="1794346"/>
            <a:ext cx="6685936" cy="387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758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A0436E-181A-4D45-BC3E-61BC43CE1EBC}"/>
              </a:ext>
            </a:extLst>
          </p:cNvPr>
          <p:cNvSpPr>
            <a:spLocks noGrp="1"/>
          </p:cNvSpPr>
          <p:nvPr>
            <p:ph type="title"/>
          </p:nvPr>
        </p:nvSpPr>
        <p:spPr/>
        <p:txBody>
          <a:bodyPr/>
          <a:lstStyle/>
          <a:p>
            <a:r>
              <a:rPr lang="pl-PL" dirty="0"/>
              <a:t>Łączenie kondensatorów</a:t>
            </a:r>
          </a:p>
        </p:txBody>
      </p:sp>
      <p:sp>
        <p:nvSpPr>
          <p:cNvPr id="3" name="Symbol zastępczy zawartości 2">
            <a:extLst>
              <a:ext uri="{FF2B5EF4-FFF2-40B4-BE49-F238E27FC236}">
                <a16:creationId xmlns:a16="http://schemas.microsoft.com/office/drawing/2014/main" id="{987F7736-1C53-4781-A12B-55094D84EE66}"/>
              </a:ext>
            </a:extLst>
          </p:cNvPr>
          <p:cNvSpPr>
            <a:spLocks noGrp="1"/>
          </p:cNvSpPr>
          <p:nvPr>
            <p:ph idx="1"/>
          </p:nvPr>
        </p:nvSpPr>
        <p:spPr/>
        <p:txBody>
          <a:bodyPr/>
          <a:lstStyle/>
          <a:p>
            <a:pPr marL="0" indent="0">
              <a:buNone/>
            </a:pPr>
            <a:r>
              <a:rPr lang="pl-PL" dirty="0"/>
              <a:t>Połączenie szeregowe zawsze daje kondensator o pojemności mniejszej niż najmniejsza użyta pojemność.</a:t>
            </a:r>
          </a:p>
          <a:p>
            <a:pPr marL="0" indent="0">
              <a:buNone/>
            </a:pPr>
            <a:endParaRPr lang="pl-PL" dirty="0"/>
          </a:p>
          <a:p>
            <a:pPr marL="0" indent="0">
              <a:buNone/>
            </a:pPr>
            <a:r>
              <a:rPr lang="pl-PL" dirty="0"/>
              <a:t>Połączenie równoległe zawsze daje kondensator o pojemności większej niż największa użyta pojemność.</a:t>
            </a:r>
          </a:p>
        </p:txBody>
      </p:sp>
    </p:spTree>
    <p:extLst>
      <p:ext uri="{BB962C8B-B14F-4D97-AF65-F5344CB8AC3E}">
        <p14:creationId xmlns:p14="http://schemas.microsoft.com/office/powerpoint/2010/main" val="3007002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7F9E38-2F1C-41A7-84A7-7317EEF629B6}"/>
              </a:ext>
            </a:extLst>
          </p:cNvPr>
          <p:cNvSpPr>
            <a:spLocks noGrp="1"/>
          </p:cNvSpPr>
          <p:nvPr>
            <p:ph type="title"/>
          </p:nvPr>
        </p:nvSpPr>
        <p:spPr/>
        <p:txBody>
          <a:bodyPr/>
          <a:lstStyle/>
          <a:p>
            <a:r>
              <a:rPr lang="pl-PL" dirty="0"/>
              <a:t>Łączenia</a:t>
            </a:r>
          </a:p>
        </p:txBody>
      </p:sp>
      <p:pic>
        <p:nvPicPr>
          <p:cNvPr id="4" name="Symbol zastępczy zawartości 3">
            <a:extLst>
              <a:ext uri="{FF2B5EF4-FFF2-40B4-BE49-F238E27FC236}">
                <a16:creationId xmlns:a16="http://schemas.microsoft.com/office/drawing/2014/main" id="{B3B6C221-3FAE-449F-9B85-4C39B9774046}"/>
              </a:ext>
            </a:extLst>
          </p:cNvPr>
          <p:cNvPicPr>
            <a:picLocks noGrp="1" noChangeAspect="1"/>
          </p:cNvPicPr>
          <p:nvPr>
            <p:ph idx="1"/>
          </p:nvPr>
        </p:nvPicPr>
        <p:blipFill>
          <a:blip r:embed="rId2"/>
          <a:stretch>
            <a:fillRect/>
          </a:stretch>
        </p:blipFill>
        <p:spPr>
          <a:xfrm>
            <a:off x="2195197" y="2286000"/>
            <a:ext cx="7377743" cy="4022725"/>
          </a:xfrm>
          <a:prstGeom prst="rect">
            <a:avLst/>
          </a:prstGeom>
        </p:spPr>
      </p:pic>
    </p:spTree>
    <p:extLst>
      <p:ext uri="{BB962C8B-B14F-4D97-AF65-F5344CB8AC3E}">
        <p14:creationId xmlns:p14="http://schemas.microsoft.com/office/powerpoint/2010/main" val="1188654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0B5308-FC3F-4AAD-B095-77990FCF3DCD}"/>
              </a:ext>
            </a:extLst>
          </p:cNvPr>
          <p:cNvSpPr>
            <a:spLocks noGrp="1"/>
          </p:cNvSpPr>
          <p:nvPr>
            <p:ph type="title"/>
          </p:nvPr>
        </p:nvSpPr>
        <p:spPr/>
        <p:txBody>
          <a:bodyPr/>
          <a:lstStyle/>
          <a:p>
            <a:r>
              <a:rPr lang="pl-PL" dirty="0"/>
              <a:t>Wykorzystanie</a:t>
            </a:r>
          </a:p>
        </p:txBody>
      </p:sp>
      <p:sp>
        <p:nvSpPr>
          <p:cNvPr id="3" name="Symbol zastępczy zawartości 2">
            <a:extLst>
              <a:ext uri="{FF2B5EF4-FFF2-40B4-BE49-F238E27FC236}">
                <a16:creationId xmlns:a16="http://schemas.microsoft.com/office/drawing/2014/main" id="{2B62D8A5-5F80-453D-AA7B-5985D0654EE6}"/>
              </a:ext>
            </a:extLst>
          </p:cNvPr>
          <p:cNvSpPr>
            <a:spLocks noGrp="1"/>
          </p:cNvSpPr>
          <p:nvPr>
            <p:ph idx="1"/>
          </p:nvPr>
        </p:nvSpPr>
        <p:spPr/>
        <p:txBody>
          <a:bodyPr>
            <a:normAutofit lnSpcReduction="10000"/>
          </a:bodyPr>
          <a:lstStyle/>
          <a:p>
            <a:pPr marL="0" indent="0">
              <a:buNone/>
            </a:pPr>
            <a:r>
              <a:rPr lang="pl-PL" dirty="0"/>
              <a:t>Kondensatory są stosowane przede wszystkim do filtracji napięcia zasilającego. Układy cyfrowe – w tym mikrokontrolery – są wrażliwe na zakłócenia, które mogą powodować ich nieprawidłowe funkcjonowanie (np. zawieszanie się). Stąd, zasilanie każdego układu cyfrowego powinno być filtrowane (np.: przez kondensatory ceramiczne 100nF).</a:t>
            </a:r>
          </a:p>
          <a:p>
            <a:pPr marL="0" indent="0">
              <a:buNone/>
            </a:pPr>
            <a:endParaRPr lang="pl-PL" dirty="0"/>
          </a:p>
          <a:p>
            <a:pPr marL="0" indent="0">
              <a:buNone/>
            </a:pPr>
            <a:r>
              <a:rPr lang="pl-PL" dirty="0"/>
              <a:t>Filtrowanie polega na włączeniu kondensatorów między linię zasilającą, a masę.</a:t>
            </a:r>
          </a:p>
          <a:p>
            <a:pPr marL="0" indent="0">
              <a:buNone/>
            </a:pPr>
            <a:endParaRPr lang="pl-PL" dirty="0"/>
          </a:p>
          <a:p>
            <a:pPr marL="0" indent="0">
              <a:buNone/>
            </a:pPr>
            <a:r>
              <a:rPr lang="pl-PL" dirty="0"/>
              <a:t>Sprawdzają się one w tej roli, ponieważ nie przepuszczają prądu stałego (można je podłączyć do baterii bez obawy o jej zwarcie), za to przewodzą prąd zmienny. Dzięki temu, zakłócenia w postaci napięcia zmiennego, są zwierane do masy.</a:t>
            </a:r>
          </a:p>
        </p:txBody>
      </p:sp>
    </p:spTree>
    <p:extLst>
      <p:ext uri="{BB962C8B-B14F-4D97-AF65-F5344CB8AC3E}">
        <p14:creationId xmlns:p14="http://schemas.microsoft.com/office/powerpoint/2010/main" val="2138746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E3C96C-8B4C-4FBE-84F8-A52F3C058E3C}"/>
              </a:ext>
            </a:extLst>
          </p:cNvPr>
          <p:cNvSpPr>
            <a:spLocks noGrp="1"/>
          </p:cNvSpPr>
          <p:nvPr>
            <p:ph type="title"/>
          </p:nvPr>
        </p:nvSpPr>
        <p:spPr/>
        <p:txBody>
          <a:bodyPr/>
          <a:lstStyle/>
          <a:p>
            <a:r>
              <a:rPr lang="pl-PL" dirty="0"/>
              <a:t>Wykorzystanie cd</a:t>
            </a:r>
          </a:p>
        </p:txBody>
      </p:sp>
      <p:sp>
        <p:nvSpPr>
          <p:cNvPr id="3" name="Symbol zastępczy zawartości 2">
            <a:extLst>
              <a:ext uri="{FF2B5EF4-FFF2-40B4-BE49-F238E27FC236}">
                <a16:creationId xmlns:a16="http://schemas.microsoft.com/office/drawing/2014/main" id="{21319803-8BDE-4AB5-95EE-589B65AC6584}"/>
              </a:ext>
            </a:extLst>
          </p:cNvPr>
          <p:cNvSpPr>
            <a:spLocks noGrp="1"/>
          </p:cNvSpPr>
          <p:nvPr>
            <p:ph idx="1"/>
          </p:nvPr>
        </p:nvSpPr>
        <p:spPr/>
        <p:txBody>
          <a:bodyPr>
            <a:normAutofit fontScale="77500" lnSpcReduction="20000"/>
          </a:bodyPr>
          <a:lstStyle/>
          <a:p>
            <a:pPr marL="0" indent="0">
              <a:buNone/>
            </a:pPr>
            <a:r>
              <a:rPr lang="pl-PL" dirty="0"/>
              <a:t>Kondensatory elektrolityczne, mimo osiągania dużych pojemności, nie są skuteczne w filtrowaniu sygnałów o naprawdę wysokich częstotliwościach. Jest to spowodowane pewną ich niepożądaną cechą, zwaną indukcyjnością.</a:t>
            </a:r>
          </a:p>
          <a:p>
            <a:pPr marL="0" indent="0">
              <a:buNone/>
            </a:pPr>
            <a:endParaRPr lang="pl-PL" dirty="0"/>
          </a:p>
          <a:p>
            <a:pPr marL="0" indent="0">
              <a:buNone/>
            </a:pPr>
            <a:r>
              <a:rPr lang="pl-PL" dirty="0"/>
              <a:t>Z kolei, kondensatory ceramiczne mają niewielkie pojemności, dlatego nie potrafią skutecznie odfiltrować zakłóceń o niewielkich częstotliwościach.</a:t>
            </a:r>
          </a:p>
          <a:p>
            <a:pPr marL="0" indent="0">
              <a:buNone/>
            </a:pPr>
            <a:endParaRPr lang="pl-PL" dirty="0"/>
          </a:p>
          <a:p>
            <a:pPr marL="0" indent="0">
              <a:buNone/>
            </a:pPr>
            <a:r>
              <a:rPr lang="pl-PL" dirty="0"/>
              <a:t>Jakie wartości pojemności są stosowane? Nie ma tutaj jednoznacznej odpowiedzi. Jako kondensatory ceramiczne najczęściej są stosowane takie o pojemnościach około 100nF, ale nie jest to wartość krytyczna.</a:t>
            </a:r>
          </a:p>
          <a:p>
            <a:pPr marL="0" indent="0">
              <a:buNone/>
            </a:pPr>
            <a:endParaRPr lang="pl-PL" dirty="0"/>
          </a:p>
          <a:p>
            <a:pPr marL="0" indent="0">
              <a:buNone/>
            </a:pPr>
            <a:r>
              <a:rPr lang="pl-PL" dirty="0"/>
              <a:t>Z kondensatorami elektrolitycznymi jest różnie, zależnie od miejsca jego zamontowania w układzie. Użyty tuż przy mikrokontrolerze, powinien mieć wartość około 10-100μF. Filtrujący zasilanie całego układu, może już mieć kilkaset mikrofaradów. Zbyt duża pojemność nie będzie tutaj, na ogół, szkodliwa.</a:t>
            </a:r>
          </a:p>
        </p:txBody>
      </p:sp>
    </p:spTree>
    <p:extLst>
      <p:ext uri="{BB962C8B-B14F-4D97-AF65-F5344CB8AC3E}">
        <p14:creationId xmlns:p14="http://schemas.microsoft.com/office/powerpoint/2010/main" val="85560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8FF34F-4EFB-4366-99CE-B4AE7EB3C47C}"/>
              </a:ext>
            </a:extLst>
          </p:cNvPr>
          <p:cNvSpPr>
            <a:spLocks noGrp="1"/>
          </p:cNvSpPr>
          <p:nvPr>
            <p:ph type="title"/>
          </p:nvPr>
        </p:nvSpPr>
        <p:spPr/>
        <p:txBody>
          <a:bodyPr/>
          <a:lstStyle/>
          <a:p>
            <a:r>
              <a:rPr lang="pl-PL" dirty="0"/>
              <a:t>Prąd i napięcie</a:t>
            </a:r>
          </a:p>
        </p:txBody>
      </p:sp>
      <p:pic>
        <p:nvPicPr>
          <p:cNvPr id="1026" name="Picture 2" descr="Sposoby pomiaru napiÄcia oraz prÄdu.">
            <a:extLst>
              <a:ext uri="{FF2B5EF4-FFF2-40B4-BE49-F238E27FC236}">
                <a16:creationId xmlns:a16="http://schemas.microsoft.com/office/drawing/2014/main" id="{D367C34B-41F5-445B-99B7-0DBEEC85FF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2088" y="2180492"/>
            <a:ext cx="11004152" cy="338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467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D4AEDC-082D-4695-8B15-7F0A84E781F9}"/>
              </a:ext>
            </a:extLst>
          </p:cNvPr>
          <p:cNvSpPr>
            <a:spLocks noGrp="1"/>
          </p:cNvSpPr>
          <p:nvPr>
            <p:ph type="title"/>
          </p:nvPr>
        </p:nvSpPr>
        <p:spPr/>
        <p:txBody>
          <a:bodyPr/>
          <a:lstStyle/>
          <a:p>
            <a:r>
              <a:rPr lang="pl-PL" dirty="0"/>
              <a:t>Cewki</a:t>
            </a:r>
          </a:p>
        </p:txBody>
      </p:sp>
      <p:sp>
        <p:nvSpPr>
          <p:cNvPr id="3" name="Symbol zastępczy zawartości 2">
            <a:extLst>
              <a:ext uri="{FF2B5EF4-FFF2-40B4-BE49-F238E27FC236}">
                <a16:creationId xmlns:a16="http://schemas.microsoft.com/office/drawing/2014/main" id="{7EEE9B2C-F349-416C-AAFE-028D0528460A}"/>
              </a:ext>
            </a:extLst>
          </p:cNvPr>
          <p:cNvSpPr>
            <a:spLocks noGrp="1"/>
          </p:cNvSpPr>
          <p:nvPr>
            <p:ph idx="1"/>
          </p:nvPr>
        </p:nvSpPr>
        <p:spPr/>
        <p:txBody>
          <a:bodyPr/>
          <a:lstStyle/>
          <a:p>
            <a:pPr marL="0" indent="0">
              <a:buNone/>
            </a:pPr>
            <a:r>
              <a:rPr lang="pl-PL" dirty="0"/>
              <a:t>Niektórzy elektronicy mówią, że z kondensatorem jest jak z cewką, tylko na odwrót. To prawda: kondensatory i cewki wykazują całkowicie odmienne zachowania. Oba elementy używane są do filtrowania napięcia.</a:t>
            </a:r>
          </a:p>
        </p:txBody>
      </p:sp>
    </p:spTree>
    <p:extLst>
      <p:ext uri="{BB962C8B-B14F-4D97-AF65-F5344CB8AC3E}">
        <p14:creationId xmlns:p14="http://schemas.microsoft.com/office/powerpoint/2010/main" val="9347888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0A425B-B9CC-43FB-AFD0-17B34812509D}"/>
              </a:ext>
            </a:extLst>
          </p:cNvPr>
          <p:cNvSpPr>
            <a:spLocks noGrp="1"/>
          </p:cNvSpPr>
          <p:nvPr>
            <p:ph type="title"/>
          </p:nvPr>
        </p:nvSpPr>
        <p:spPr/>
        <p:txBody>
          <a:bodyPr/>
          <a:lstStyle/>
          <a:p>
            <a:r>
              <a:rPr lang="pl-PL" dirty="0"/>
              <a:t>Dławik i cewka</a:t>
            </a:r>
          </a:p>
        </p:txBody>
      </p:sp>
      <p:pic>
        <p:nvPicPr>
          <p:cNvPr id="18434" name="Picture 2" descr="cewki">
            <a:extLst>
              <a:ext uri="{FF2B5EF4-FFF2-40B4-BE49-F238E27FC236}">
                <a16:creationId xmlns:a16="http://schemas.microsoft.com/office/drawing/2014/main" id="{0FDB7CD2-B4DD-4306-9F11-79C4B4BF4A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8444" y="2868612"/>
            <a:ext cx="619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07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4A512E-C271-4B50-851D-DB8170F3D37E}"/>
              </a:ext>
            </a:extLst>
          </p:cNvPr>
          <p:cNvSpPr>
            <a:spLocks noGrp="1"/>
          </p:cNvSpPr>
          <p:nvPr>
            <p:ph type="title"/>
          </p:nvPr>
        </p:nvSpPr>
        <p:spPr/>
        <p:txBody>
          <a:bodyPr/>
          <a:lstStyle/>
          <a:p>
            <a:r>
              <a:rPr lang="pl-PL" dirty="0"/>
              <a:t>Podłączenie</a:t>
            </a:r>
          </a:p>
        </p:txBody>
      </p:sp>
      <p:sp>
        <p:nvSpPr>
          <p:cNvPr id="3" name="Symbol zastępczy zawartości 2">
            <a:extLst>
              <a:ext uri="{FF2B5EF4-FFF2-40B4-BE49-F238E27FC236}">
                <a16:creationId xmlns:a16="http://schemas.microsoft.com/office/drawing/2014/main" id="{861B6D48-25CA-4807-B35A-213BC01146DD}"/>
              </a:ext>
            </a:extLst>
          </p:cNvPr>
          <p:cNvSpPr>
            <a:spLocks noGrp="1"/>
          </p:cNvSpPr>
          <p:nvPr>
            <p:ph idx="1"/>
          </p:nvPr>
        </p:nvSpPr>
        <p:spPr/>
        <p:txBody>
          <a:bodyPr>
            <a:normAutofit fontScale="85000" lnSpcReduction="20000"/>
          </a:bodyPr>
          <a:lstStyle/>
          <a:p>
            <a:pPr marL="0" indent="0">
              <a:buNone/>
            </a:pPr>
            <a:r>
              <a:rPr lang="pl-PL" dirty="0"/>
              <a:t>Cewki włączamy je do układu szeregowo. Dzięki swoim właściwościom stanowią one doskonałą filtrację dla zmiennych zakłóceń, a bez problemu “przepuszczają” stałe napięcie. W połączeniu z kondensatorami pozwalają one na stworzenie bardzo dobrego filtru.</a:t>
            </a:r>
          </a:p>
          <a:p>
            <a:pPr marL="0" indent="0">
              <a:buNone/>
            </a:pPr>
            <a:endParaRPr lang="pl-PL" dirty="0"/>
          </a:p>
          <a:p>
            <a:pPr marL="0" indent="0">
              <a:buNone/>
            </a:pPr>
            <a:r>
              <a:rPr lang="pl-PL" dirty="0"/>
              <a:t>Na początku zależność prądu, oporu oraz napięcia została przedstawiona w analogii "wodnej". Gdzie rezystor był regulowanym zaworem w tamie. Kondensator w takim układzie można przedstawić jako zbiornik magazynujący "zapas" wody, z którego uzupełniane są chwilowe braki. Natomiast dławik można by przedstawić jako rozpędzona turbinę, która po odcięciu "zasilania" czyli pompy, kręcąc się niczym koło zamachowe, nadal powoduje jej przepływ do urządzenia docelowego</a:t>
            </a:r>
          </a:p>
          <a:p>
            <a:pPr marL="0" indent="0">
              <a:buNone/>
            </a:pPr>
            <a:endParaRPr lang="pl-PL" dirty="0"/>
          </a:p>
          <a:p>
            <a:pPr marL="0" indent="0">
              <a:buNone/>
            </a:pPr>
            <a:r>
              <a:rPr lang="pl-PL" dirty="0"/>
              <a:t>Cewki występują w różnych obudowach. W technice cyfrowej najczęściej spotykać będziesz małe dławiki, które swoim wyglądem przypominają rezystory. Dławiki takie od oporników, z wyglądu, odróżnia głównie kolor, który jest jasnozielony/turkusowy.</a:t>
            </a:r>
          </a:p>
          <a:p>
            <a:pPr marL="0" indent="0">
              <a:buNone/>
            </a:pPr>
            <a:endParaRPr lang="pl-PL" dirty="0"/>
          </a:p>
        </p:txBody>
      </p:sp>
    </p:spTree>
    <p:extLst>
      <p:ext uri="{BB962C8B-B14F-4D97-AF65-F5344CB8AC3E}">
        <p14:creationId xmlns:p14="http://schemas.microsoft.com/office/powerpoint/2010/main" val="5497710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059DC4-EF86-4BD7-BAD7-52082EDABAD6}"/>
              </a:ext>
            </a:extLst>
          </p:cNvPr>
          <p:cNvSpPr>
            <a:spLocks noGrp="1"/>
          </p:cNvSpPr>
          <p:nvPr>
            <p:ph type="title"/>
          </p:nvPr>
        </p:nvSpPr>
        <p:spPr/>
        <p:txBody>
          <a:bodyPr/>
          <a:lstStyle/>
          <a:p>
            <a:r>
              <a:rPr lang="pl-PL" dirty="0"/>
              <a:t>Budowa</a:t>
            </a:r>
          </a:p>
        </p:txBody>
      </p:sp>
      <p:sp>
        <p:nvSpPr>
          <p:cNvPr id="3" name="Symbol zastępczy zawartości 2">
            <a:extLst>
              <a:ext uri="{FF2B5EF4-FFF2-40B4-BE49-F238E27FC236}">
                <a16:creationId xmlns:a16="http://schemas.microsoft.com/office/drawing/2014/main" id="{B34C6CF9-E019-4595-8167-16831095A4CC}"/>
              </a:ext>
            </a:extLst>
          </p:cNvPr>
          <p:cNvSpPr>
            <a:spLocks noGrp="1"/>
          </p:cNvSpPr>
          <p:nvPr>
            <p:ph idx="1"/>
          </p:nvPr>
        </p:nvSpPr>
        <p:spPr/>
        <p:txBody>
          <a:bodyPr>
            <a:normAutofit/>
          </a:bodyPr>
          <a:lstStyle/>
          <a:p>
            <a:pPr marL="0" indent="0">
              <a:buNone/>
            </a:pPr>
            <a:r>
              <a:rPr lang="pl-PL" dirty="0"/>
              <a:t>Budowa cewki jest prosta. Składa się ona z odcinka drutu nawiniętego spiralnie. Niekiedy, wewnątrz tej spirali może znajdować się:</a:t>
            </a:r>
          </a:p>
          <a:p>
            <a:r>
              <a:rPr lang="pl-PL" dirty="0"/>
              <a:t>rdzeń z materiału magnetycznego (np. czarny, matowy ferryt jak w górnym dławiku na zdjęciu),</a:t>
            </a:r>
          </a:p>
          <a:p>
            <a:r>
              <a:rPr lang="pl-PL" dirty="0"/>
              <a:t>powietrze, jeżeli drut jest na tyle sztywny, aby spirala się nie rozwinęła,</a:t>
            </a:r>
          </a:p>
          <a:p>
            <a:r>
              <a:rPr lang="pl-PL" dirty="0"/>
              <a:t>karkas z papieru lub tworzywa sztucznego (to też jest cewka powietrzna, ponieważ te materiały są magnetycznie obojętne).</a:t>
            </a:r>
          </a:p>
          <a:p>
            <a:r>
              <a:rPr lang="pl-PL" dirty="0"/>
              <a:t>Karkas - korpus cewki elektrycznej wykonany z materiału izolacyjnego.</a:t>
            </a:r>
          </a:p>
        </p:txBody>
      </p:sp>
    </p:spTree>
    <p:extLst>
      <p:ext uri="{BB962C8B-B14F-4D97-AF65-F5344CB8AC3E}">
        <p14:creationId xmlns:p14="http://schemas.microsoft.com/office/powerpoint/2010/main" val="1601250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96A7A6-3102-4840-ABFB-EC4E94961F8A}"/>
              </a:ext>
            </a:extLst>
          </p:cNvPr>
          <p:cNvSpPr>
            <a:spLocks noGrp="1"/>
          </p:cNvSpPr>
          <p:nvPr>
            <p:ph type="title"/>
          </p:nvPr>
        </p:nvSpPr>
        <p:spPr/>
        <p:txBody>
          <a:bodyPr/>
          <a:lstStyle/>
          <a:p>
            <a:r>
              <a:rPr lang="pl-PL" dirty="0"/>
              <a:t>Cewka</a:t>
            </a:r>
          </a:p>
        </p:txBody>
      </p:sp>
      <p:pic>
        <p:nvPicPr>
          <p:cNvPr id="19458" name="Picture 2" descr="dlawiki">
            <a:extLst>
              <a:ext uri="{FF2B5EF4-FFF2-40B4-BE49-F238E27FC236}">
                <a16:creationId xmlns:a16="http://schemas.microsoft.com/office/drawing/2014/main" id="{038F24F3-41EB-4580-9B1F-55F3D26E0C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5000" y="2286000"/>
            <a:ext cx="5358137"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670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B98553-7A75-4490-91F6-2F8E30207655}"/>
              </a:ext>
            </a:extLst>
          </p:cNvPr>
          <p:cNvSpPr>
            <a:spLocks noGrp="1"/>
          </p:cNvSpPr>
          <p:nvPr>
            <p:ph type="title"/>
          </p:nvPr>
        </p:nvSpPr>
        <p:spPr/>
        <p:txBody>
          <a:bodyPr/>
          <a:lstStyle/>
          <a:p>
            <a:r>
              <a:rPr lang="pl-PL" dirty="0"/>
              <a:t>Indukcyjność</a:t>
            </a:r>
          </a:p>
        </p:txBody>
      </p:sp>
      <p:sp>
        <p:nvSpPr>
          <p:cNvPr id="3" name="Symbol zastępczy zawartości 2">
            <a:extLst>
              <a:ext uri="{FF2B5EF4-FFF2-40B4-BE49-F238E27FC236}">
                <a16:creationId xmlns:a16="http://schemas.microsoft.com/office/drawing/2014/main" id="{B8C82F26-6C4B-477E-B8A9-04F02802941D}"/>
              </a:ext>
            </a:extLst>
          </p:cNvPr>
          <p:cNvSpPr>
            <a:spLocks noGrp="1"/>
          </p:cNvSpPr>
          <p:nvPr>
            <p:ph idx="1"/>
          </p:nvPr>
        </p:nvSpPr>
        <p:spPr/>
        <p:txBody>
          <a:bodyPr/>
          <a:lstStyle/>
          <a:p>
            <a:pPr marL="0" indent="0">
              <a:buNone/>
            </a:pPr>
            <a:r>
              <a:rPr lang="pl-PL" dirty="0"/>
              <a:t>Cewki charakteryzują się </a:t>
            </a:r>
            <a:r>
              <a:rPr lang="pl-PL" b="1" dirty="0"/>
              <a:t>indukcyjnością</a:t>
            </a:r>
            <a:r>
              <a:rPr lang="pl-PL" dirty="0"/>
              <a:t>, wyrażaną w </a:t>
            </a:r>
            <a:r>
              <a:rPr lang="pl-PL" b="1" dirty="0"/>
              <a:t>henrach</a:t>
            </a:r>
            <a:r>
              <a:rPr lang="pl-PL" dirty="0"/>
              <a:t> [H]. W sprzedaży dostępne są cewki o indukcyjnościach rzędu nanohenrów [</a:t>
            </a:r>
            <a:r>
              <a:rPr lang="pl-PL" dirty="0" err="1"/>
              <a:t>nH</a:t>
            </a:r>
            <a:r>
              <a:rPr lang="pl-PL" dirty="0"/>
              <a:t>], mikrohenrów [</a:t>
            </a:r>
            <a:r>
              <a:rPr lang="pl-PL" dirty="0" err="1"/>
              <a:t>μH</a:t>
            </a:r>
            <a:r>
              <a:rPr lang="pl-PL" dirty="0"/>
              <a:t>] i milihenrów [</a:t>
            </a:r>
            <a:r>
              <a:rPr lang="pl-PL" dirty="0" err="1"/>
              <a:t>mH</a:t>
            </a:r>
            <a:r>
              <a:rPr lang="pl-PL" dirty="0"/>
              <a:t>].</a:t>
            </a:r>
          </a:p>
          <a:p>
            <a:pPr marL="0" indent="0">
              <a:buNone/>
            </a:pPr>
            <a:r>
              <a:rPr lang="pl-PL" dirty="0"/>
              <a:t>Dzięki indukcyjności możemy zmierzyć </a:t>
            </a:r>
            <a:r>
              <a:rPr lang="pl-PL" b="1" dirty="0"/>
              <a:t>zdolność obwodu do wytwarzania strumienia pola magnetycznego</a:t>
            </a:r>
            <a:r>
              <a:rPr lang="pl-PL" dirty="0"/>
              <a:t> powstającego w wyniku przepływu przez obwód prądu elektrycznego.</a:t>
            </a:r>
          </a:p>
          <a:p>
            <a:pPr marL="0" indent="0">
              <a:buNone/>
            </a:pPr>
            <a:endParaRPr lang="pl-PL" dirty="0"/>
          </a:p>
        </p:txBody>
      </p:sp>
    </p:spTree>
    <p:extLst>
      <p:ext uri="{BB962C8B-B14F-4D97-AF65-F5344CB8AC3E}">
        <p14:creationId xmlns:p14="http://schemas.microsoft.com/office/powerpoint/2010/main" val="2187773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15A7E8-23B3-4C1F-A6AB-FA8DEF3A87BE}"/>
              </a:ext>
            </a:extLst>
          </p:cNvPr>
          <p:cNvSpPr>
            <a:spLocks noGrp="1"/>
          </p:cNvSpPr>
          <p:nvPr>
            <p:ph type="title"/>
          </p:nvPr>
        </p:nvSpPr>
        <p:spPr/>
        <p:txBody>
          <a:bodyPr/>
          <a:lstStyle/>
          <a:p>
            <a:r>
              <a:rPr lang="pl-PL" dirty="0"/>
              <a:t>Prąd maksymalny</a:t>
            </a:r>
          </a:p>
        </p:txBody>
      </p:sp>
      <p:sp>
        <p:nvSpPr>
          <p:cNvPr id="3" name="Symbol zastępczy zawartości 2">
            <a:extLst>
              <a:ext uri="{FF2B5EF4-FFF2-40B4-BE49-F238E27FC236}">
                <a16:creationId xmlns:a16="http://schemas.microsoft.com/office/drawing/2014/main" id="{3CB72F38-E709-4DEE-BEE7-DAEB3AFB304D}"/>
              </a:ext>
            </a:extLst>
          </p:cNvPr>
          <p:cNvSpPr>
            <a:spLocks noGrp="1"/>
          </p:cNvSpPr>
          <p:nvPr>
            <p:ph idx="1"/>
          </p:nvPr>
        </p:nvSpPr>
        <p:spPr/>
        <p:txBody>
          <a:bodyPr>
            <a:normAutofit/>
          </a:bodyPr>
          <a:lstStyle/>
          <a:p>
            <a:pPr marL="0" indent="0">
              <a:buNone/>
            </a:pPr>
            <a:r>
              <a:rPr lang="pl-PL" dirty="0"/>
              <a:t>Dławiki posiadają informację o prądzie maksymalnym. Ponieważ ich uzwojenia mają pewną rezystancję, to przepływ prądu powoduje odkładanie się na niej pewnego napięcia. Z kolei, iloczyn tego napięcia i prądu określa wydzielaną moc. Gdyby ta moc była zbyt duża, wówczas uzwojenie uległoby przegrzaniu i przepaleniu.</a:t>
            </a:r>
          </a:p>
          <a:p>
            <a:pPr marL="0" indent="0">
              <a:buNone/>
            </a:pPr>
            <a:endParaRPr lang="pl-PL" dirty="0"/>
          </a:p>
          <a:p>
            <a:pPr marL="0" indent="0">
              <a:buNone/>
            </a:pPr>
            <a:r>
              <a:rPr lang="pl-PL" dirty="0"/>
              <a:t>Dławiki o większej indukcyjności są nawijane cieńszym drutem niż te, których indukcyjność jest mniejsza. Robi się tak, ponieważ większa indukcyjność wymaga większej ilości zwojów, a rozmiary karkasu są ograniczone. Zatem prąd maksymalny jest tym mniejszy, im większa jest indukcyjność.</a:t>
            </a:r>
          </a:p>
        </p:txBody>
      </p:sp>
    </p:spTree>
    <p:extLst>
      <p:ext uri="{BB962C8B-B14F-4D97-AF65-F5344CB8AC3E}">
        <p14:creationId xmlns:p14="http://schemas.microsoft.com/office/powerpoint/2010/main" val="3055834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75275F-9196-4BE1-96B9-4B0DDCB4057E}"/>
              </a:ext>
            </a:extLst>
          </p:cNvPr>
          <p:cNvSpPr>
            <a:spLocks noGrp="1"/>
          </p:cNvSpPr>
          <p:nvPr>
            <p:ph type="title"/>
          </p:nvPr>
        </p:nvSpPr>
        <p:spPr/>
        <p:txBody>
          <a:bodyPr/>
          <a:lstStyle/>
          <a:p>
            <a:r>
              <a:rPr lang="pl-PL" dirty="0"/>
              <a:t>Diody</a:t>
            </a:r>
          </a:p>
        </p:txBody>
      </p:sp>
      <p:sp>
        <p:nvSpPr>
          <p:cNvPr id="3" name="Symbol zastępczy zawartości 2">
            <a:extLst>
              <a:ext uri="{FF2B5EF4-FFF2-40B4-BE49-F238E27FC236}">
                <a16:creationId xmlns:a16="http://schemas.microsoft.com/office/drawing/2014/main" id="{510C6881-9263-46BF-B28A-6273EED47D26}"/>
              </a:ext>
            </a:extLst>
          </p:cNvPr>
          <p:cNvSpPr>
            <a:spLocks noGrp="1"/>
          </p:cNvSpPr>
          <p:nvPr>
            <p:ph idx="1"/>
          </p:nvPr>
        </p:nvSpPr>
        <p:spPr/>
        <p:txBody>
          <a:bodyPr/>
          <a:lstStyle/>
          <a:p>
            <a:pPr marL="0" indent="0">
              <a:buNone/>
            </a:pPr>
            <a:r>
              <a:rPr lang="pl-PL" dirty="0"/>
              <a:t>Typ diody (prostownicza/świecąca) można bardzo łatwo rozpoznać po wyglądzie danego elementu. Diody prostownicze, to walce o różnych rozmiarach, przez które osiowo przechodzi drut. Natomiast elementy świecące wyróżnia soczewka (przezroczysta lub kolorowa) oraz wyprowadzenia, które znajdują się tylko po jednej stronie. W najczęściej spotykanych diodach górny, kolorowy element ma średnicę 5 mm  lub 3 mm.</a:t>
            </a:r>
          </a:p>
        </p:txBody>
      </p:sp>
    </p:spTree>
    <p:extLst>
      <p:ext uri="{BB962C8B-B14F-4D97-AF65-F5344CB8AC3E}">
        <p14:creationId xmlns:p14="http://schemas.microsoft.com/office/powerpoint/2010/main" val="4176193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B78688-8F16-493D-83F7-8D908BFDBA26}"/>
              </a:ext>
            </a:extLst>
          </p:cNvPr>
          <p:cNvSpPr>
            <a:spLocks noGrp="1"/>
          </p:cNvSpPr>
          <p:nvPr>
            <p:ph type="title"/>
          </p:nvPr>
        </p:nvSpPr>
        <p:spPr/>
        <p:txBody>
          <a:bodyPr/>
          <a:lstStyle/>
          <a:p>
            <a:endParaRPr lang="pl-PL"/>
          </a:p>
        </p:txBody>
      </p:sp>
      <p:pic>
        <p:nvPicPr>
          <p:cNvPr id="20482" name="Picture 2" descr="1">
            <a:extLst>
              <a:ext uri="{FF2B5EF4-FFF2-40B4-BE49-F238E27FC236}">
                <a16:creationId xmlns:a16="http://schemas.microsoft.com/office/drawing/2014/main" id="{10EB8646-B924-43CD-ACBE-3A518C108D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6569" y="2462212"/>
            <a:ext cx="8255000" cy="367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78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996E88-29F1-4F4F-85B5-0BBD86AB5BD2}"/>
              </a:ext>
            </a:extLst>
          </p:cNvPr>
          <p:cNvSpPr>
            <a:spLocks noGrp="1"/>
          </p:cNvSpPr>
          <p:nvPr>
            <p:ph type="title"/>
          </p:nvPr>
        </p:nvSpPr>
        <p:spPr/>
        <p:txBody>
          <a:bodyPr/>
          <a:lstStyle/>
          <a:p>
            <a:r>
              <a:rPr lang="pl-PL" dirty="0"/>
              <a:t>Diody krzemowe</a:t>
            </a:r>
          </a:p>
        </p:txBody>
      </p:sp>
      <p:sp>
        <p:nvSpPr>
          <p:cNvPr id="3" name="Symbol zastępczy zawartości 2">
            <a:extLst>
              <a:ext uri="{FF2B5EF4-FFF2-40B4-BE49-F238E27FC236}">
                <a16:creationId xmlns:a16="http://schemas.microsoft.com/office/drawing/2014/main" id="{FEF5C32F-1B0C-43EF-BE55-F684F08158E9}"/>
              </a:ext>
            </a:extLst>
          </p:cNvPr>
          <p:cNvSpPr>
            <a:spLocks noGrp="1"/>
          </p:cNvSpPr>
          <p:nvPr>
            <p:ph idx="1"/>
          </p:nvPr>
        </p:nvSpPr>
        <p:spPr/>
        <p:txBody>
          <a:bodyPr/>
          <a:lstStyle/>
          <a:p>
            <a:pPr marL="0" indent="0">
              <a:buNone/>
            </a:pPr>
            <a:r>
              <a:rPr lang="pl-PL" dirty="0"/>
              <a:t>Diody krzemowe (prostownicze) wzięły swoją nazwę od materiału półprzewodnika, jakim jest krzem. W diodach świecących role półprzewodnika spełniają inne substancje (o czym później).</a:t>
            </a:r>
          </a:p>
          <a:p>
            <a:pPr marL="0" indent="0">
              <a:buNone/>
            </a:pPr>
            <a:endParaRPr lang="pl-PL" dirty="0"/>
          </a:p>
          <a:p>
            <a:pPr marL="0" indent="0">
              <a:buNone/>
            </a:pPr>
            <a:r>
              <a:rPr lang="pl-PL" dirty="0"/>
              <a:t>Diody mają jedno, główne zadanie: przepuszczać prąd w jedną stronę, a w drugą już nie.</a:t>
            </a:r>
          </a:p>
        </p:txBody>
      </p:sp>
    </p:spTree>
    <p:extLst>
      <p:ext uri="{BB962C8B-B14F-4D97-AF65-F5344CB8AC3E}">
        <p14:creationId xmlns:p14="http://schemas.microsoft.com/office/powerpoint/2010/main" val="67111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BF7F21-CE5E-4BAD-ABC2-DAA751CB5713}"/>
              </a:ext>
            </a:extLst>
          </p:cNvPr>
          <p:cNvSpPr>
            <a:spLocks noGrp="1"/>
          </p:cNvSpPr>
          <p:nvPr>
            <p:ph type="title"/>
          </p:nvPr>
        </p:nvSpPr>
        <p:spPr/>
        <p:txBody>
          <a:bodyPr/>
          <a:lstStyle/>
          <a:p>
            <a:r>
              <a:rPr lang="pl-PL" dirty="0"/>
              <a:t>Rezystancja</a:t>
            </a:r>
          </a:p>
        </p:txBody>
      </p:sp>
      <p:sp>
        <p:nvSpPr>
          <p:cNvPr id="3" name="Symbol zastępczy zawartości 2">
            <a:extLst>
              <a:ext uri="{FF2B5EF4-FFF2-40B4-BE49-F238E27FC236}">
                <a16:creationId xmlns:a16="http://schemas.microsoft.com/office/drawing/2014/main" id="{63B17FFE-C8FB-4EB2-A2D0-AACC3EA38454}"/>
              </a:ext>
            </a:extLst>
          </p:cNvPr>
          <p:cNvSpPr>
            <a:spLocks noGrp="1"/>
          </p:cNvSpPr>
          <p:nvPr>
            <p:ph idx="1"/>
          </p:nvPr>
        </p:nvSpPr>
        <p:spPr/>
        <p:txBody>
          <a:bodyPr>
            <a:normAutofit/>
          </a:bodyPr>
          <a:lstStyle/>
          <a:p>
            <a:pPr marL="0" indent="0">
              <a:buNone/>
            </a:pPr>
            <a:r>
              <a:rPr lang="pl-PL" dirty="0"/>
              <a:t>Typowo, opór jest cechą danego podzespołu (w uproszczeniu), która wynika z jego właściwości nadanych fabrycznie lub wynikających z właściwości fizycznych wykorzystanych materiałów.</a:t>
            </a:r>
          </a:p>
          <a:p>
            <a:pPr marL="0" indent="0">
              <a:buNone/>
            </a:pPr>
            <a:endParaRPr lang="pl-PL" dirty="0"/>
          </a:p>
          <a:p>
            <a:pPr marL="0" indent="0">
              <a:buNone/>
            </a:pPr>
            <a:r>
              <a:rPr lang="pl-PL" dirty="0"/>
              <a:t>Jednostką rezystancji jest om, symbol Ω (wielka litera omega), niekiedy w Internecie zamiast niej stosuje się om, </a:t>
            </a:r>
            <a:r>
              <a:rPr lang="pl-PL" dirty="0" err="1"/>
              <a:t>ohm</a:t>
            </a:r>
            <a:r>
              <a:rPr lang="pl-PL" dirty="0"/>
              <a:t> lub R. Należy mieć to na uwadze, bo w tej materii panuje nieporządek.</a:t>
            </a:r>
          </a:p>
        </p:txBody>
      </p:sp>
    </p:spTree>
    <p:extLst>
      <p:ext uri="{BB962C8B-B14F-4D97-AF65-F5344CB8AC3E}">
        <p14:creationId xmlns:p14="http://schemas.microsoft.com/office/powerpoint/2010/main" val="1348859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5F1F38-F5FB-4B36-A2BC-940FB0D97A9F}"/>
              </a:ext>
            </a:extLst>
          </p:cNvPr>
          <p:cNvSpPr>
            <a:spLocks noGrp="1"/>
          </p:cNvSpPr>
          <p:nvPr>
            <p:ph type="title"/>
          </p:nvPr>
        </p:nvSpPr>
        <p:spPr/>
        <p:txBody>
          <a:bodyPr/>
          <a:lstStyle/>
          <a:p>
            <a:endParaRPr lang="pl-PL"/>
          </a:p>
        </p:txBody>
      </p:sp>
      <p:pic>
        <p:nvPicPr>
          <p:cNvPr id="21506" name="Picture 2" descr="diody">
            <a:extLst>
              <a:ext uri="{FF2B5EF4-FFF2-40B4-BE49-F238E27FC236}">
                <a16:creationId xmlns:a16="http://schemas.microsoft.com/office/drawing/2014/main" id="{C95073C8-5267-4DCB-A2D3-864D2A826A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8444" y="2740025"/>
            <a:ext cx="61912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261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06D413-A391-4DFD-A89E-CE0878A0DE5A}"/>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E623B3EC-369F-452E-8540-799B085DECA3}"/>
              </a:ext>
            </a:extLst>
          </p:cNvPr>
          <p:cNvSpPr>
            <a:spLocks noGrp="1"/>
          </p:cNvSpPr>
          <p:nvPr>
            <p:ph idx="1"/>
          </p:nvPr>
        </p:nvSpPr>
        <p:spPr/>
        <p:txBody>
          <a:bodyPr>
            <a:normAutofit lnSpcReduction="10000"/>
          </a:bodyPr>
          <a:lstStyle/>
          <a:p>
            <a:pPr marL="0" indent="0">
              <a:buNone/>
            </a:pPr>
            <a:r>
              <a:rPr lang="pl-PL" dirty="0"/>
              <a:t>Z samego symbolu diody można wywnioskować jej zasadę działania: prąd płynie </a:t>
            </a:r>
            <a:r>
              <a:rPr lang="pl-PL" b="1" dirty="0"/>
              <a:t>od anody do katody</a:t>
            </a:r>
            <a:r>
              <a:rPr lang="pl-PL" dirty="0"/>
              <a:t>, czyli </a:t>
            </a:r>
            <a:r>
              <a:rPr lang="pl-PL" b="1" dirty="0"/>
              <a:t>w kierunku wskazywanym przez „strzałkę”.</a:t>
            </a:r>
            <a:r>
              <a:rPr lang="pl-PL" dirty="0"/>
              <a:t> Prąd, przepływając przez diodę, traci część swojej energii, co skutkuje zmniejszeniem napięcia. Prościej mówiąc, jeżeli dioda przewodzi to występuje na niej spadek napięcia (przykładowo 0,7V).</a:t>
            </a:r>
          </a:p>
          <a:p>
            <a:pPr marL="0" indent="0">
              <a:buNone/>
            </a:pPr>
            <a:endParaRPr lang="pl-PL" dirty="0"/>
          </a:p>
          <a:p>
            <a:pPr marL="0" indent="0">
              <a:buNone/>
            </a:pPr>
            <a:r>
              <a:rPr lang="pl-PL" b="1" dirty="0"/>
              <a:t>Dioda może się znaleźć w dwóch stanach:</a:t>
            </a:r>
            <a:endParaRPr lang="pl-PL" dirty="0"/>
          </a:p>
          <a:p>
            <a:r>
              <a:rPr lang="pl-PL" b="1" dirty="0"/>
              <a:t>przewodzenia</a:t>
            </a:r>
            <a:r>
              <a:rPr lang="pl-PL" dirty="0"/>
              <a:t> (próbujemy wymusić przepływ prądu od anody w kierunku katody i dioda „zgadza się na to”, czyli przewodzi)</a:t>
            </a:r>
          </a:p>
          <a:p>
            <a:r>
              <a:rPr lang="pl-PL" b="1" dirty="0"/>
              <a:t>zaporowym</a:t>
            </a:r>
            <a:r>
              <a:rPr lang="pl-PL" dirty="0"/>
              <a:t> (kiedy prąd „próbuje” płynąć od katody do anody, ale  dioda na to nie zezwala i prąd nie płynie)</a:t>
            </a:r>
          </a:p>
          <a:p>
            <a:pPr marL="0" indent="0">
              <a:buNone/>
            </a:pPr>
            <a:endParaRPr lang="pl-PL" dirty="0"/>
          </a:p>
        </p:txBody>
      </p:sp>
    </p:spTree>
    <p:extLst>
      <p:ext uri="{BB962C8B-B14F-4D97-AF65-F5344CB8AC3E}">
        <p14:creationId xmlns:p14="http://schemas.microsoft.com/office/powerpoint/2010/main" val="75368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198E7-2E56-4E42-82B7-D42D513331C5}"/>
              </a:ext>
            </a:extLst>
          </p:cNvPr>
          <p:cNvSpPr>
            <a:spLocks noGrp="1"/>
          </p:cNvSpPr>
          <p:nvPr>
            <p:ph type="title"/>
          </p:nvPr>
        </p:nvSpPr>
        <p:spPr/>
        <p:txBody>
          <a:bodyPr/>
          <a:lstStyle/>
          <a:p>
            <a:r>
              <a:rPr lang="pl-PL" dirty="0"/>
              <a:t>Parametry diod</a:t>
            </a:r>
          </a:p>
        </p:txBody>
      </p:sp>
      <p:sp>
        <p:nvSpPr>
          <p:cNvPr id="3" name="Symbol zastępczy zawartości 2">
            <a:extLst>
              <a:ext uri="{FF2B5EF4-FFF2-40B4-BE49-F238E27FC236}">
                <a16:creationId xmlns:a16="http://schemas.microsoft.com/office/drawing/2014/main" id="{C3EE6A73-F0A6-43F4-9A9C-81C75D476293}"/>
              </a:ext>
            </a:extLst>
          </p:cNvPr>
          <p:cNvSpPr>
            <a:spLocks noGrp="1"/>
          </p:cNvSpPr>
          <p:nvPr>
            <p:ph idx="1"/>
          </p:nvPr>
        </p:nvSpPr>
        <p:spPr/>
        <p:txBody>
          <a:bodyPr>
            <a:normAutofit lnSpcReduction="10000"/>
          </a:bodyPr>
          <a:lstStyle/>
          <a:p>
            <a:pPr marL="0" indent="0">
              <a:buNone/>
            </a:pPr>
            <a:r>
              <a:rPr lang="pl-PL" dirty="0"/>
              <a:t>Maksymalne napięcie wsteczne. Napięcie, jakie można przyłożyć między zaciski diody przy polaryzacji zaporowej bez ryzyka jej uszkodzenia. Większe napięcie może spowodować przebicie diody i nawet jej zniszczenie.</a:t>
            </a:r>
          </a:p>
          <a:p>
            <a:pPr marL="0" indent="0">
              <a:buNone/>
            </a:pPr>
            <a:endParaRPr lang="pl-PL" dirty="0"/>
          </a:p>
          <a:p>
            <a:pPr marL="0" indent="0">
              <a:buNone/>
            </a:pPr>
            <a:r>
              <a:rPr lang="pl-PL" dirty="0"/>
              <a:t>Maksymalny prąd przewodzenia. Największa wartość prądu, jaka może płynąć przez diodę. Przekroczenie tej wartości grozi zniszczeniem diody.</a:t>
            </a:r>
          </a:p>
          <a:p>
            <a:pPr marL="0" indent="0">
              <a:buNone/>
            </a:pPr>
            <a:endParaRPr lang="pl-PL" dirty="0"/>
          </a:p>
          <a:p>
            <a:pPr marL="0" indent="0">
              <a:buNone/>
            </a:pPr>
            <a:r>
              <a:rPr lang="pl-PL" dirty="0"/>
              <a:t>Napięcie przewodzenia. Napięcie, jakie będzie między zaciskami diody wtedy, gdy płynie przez nią prąd. Wartość tego napięcia jest zależna od natężenia płynącego prądu. Typowo przyjmuje się, że przewodząca dioda krzemowa odkłada na sobie napięcie około 0,7V.</a:t>
            </a:r>
          </a:p>
          <a:p>
            <a:pPr marL="0" indent="0">
              <a:buNone/>
            </a:pPr>
            <a:endParaRPr lang="pl-PL" dirty="0"/>
          </a:p>
        </p:txBody>
      </p:sp>
    </p:spTree>
    <p:extLst>
      <p:ext uri="{BB962C8B-B14F-4D97-AF65-F5344CB8AC3E}">
        <p14:creationId xmlns:p14="http://schemas.microsoft.com/office/powerpoint/2010/main" val="294924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E6FEA0-3FB6-4F8B-A861-55C22D4B9EF6}"/>
              </a:ext>
            </a:extLst>
          </p:cNvPr>
          <p:cNvSpPr>
            <a:spLocks noGrp="1"/>
          </p:cNvSpPr>
          <p:nvPr>
            <p:ph type="title"/>
          </p:nvPr>
        </p:nvSpPr>
        <p:spPr/>
        <p:txBody>
          <a:bodyPr/>
          <a:lstStyle/>
          <a:p>
            <a:r>
              <a:rPr lang="pl-PL" dirty="0"/>
              <a:t>Zabezpieczenie układów</a:t>
            </a:r>
          </a:p>
        </p:txBody>
      </p:sp>
      <p:pic>
        <p:nvPicPr>
          <p:cNvPr id="22530" name="Picture 2" descr="diodaZasilanie">
            <a:extLst>
              <a:ext uri="{FF2B5EF4-FFF2-40B4-BE49-F238E27FC236}">
                <a16:creationId xmlns:a16="http://schemas.microsoft.com/office/drawing/2014/main" id="{42430D10-14C5-4E0C-8652-9C35800162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8444" y="2735262"/>
            <a:ext cx="6191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6247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160A2E-8621-40DE-92B1-ED3460B56E85}"/>
              </a:ext>
            </a:extLst>
          </p:cNvPr>
          <p:cNvSpPr>
            <a:spLocks noGrp="1"/>
          </p:cNvSpPr>
          <p:nvPr>
            <p:ph type="title"/>
          </p:nvPr>
        </p:nvSpPr>
        <p:spPr/>
        <p:txBody>
          <a:bodyPr/>
          <a:lstStyle/>
          <a:p>
            <a:r>
              <a:rPr lang="pl-PL" dirty="0"/>
              <a:t>Dioda świecąca</a:t>
            </a:r>
          </a:p>
        </p:txBody>
      </p:sp>
      <p:sp>
        <p:nvSpPr>
          <p:cNvPr id="3" name="Symbol zastępczy zawartości 2">
            <a:extLst>
              <a:ext uri="{FF2B5EF4-FFF2-40B4-BE49-F238E27FC236}">
                <a16:creationId xmlns:a16="http://schemas.microsoft.com/office/drawing/2014/main" id="{6ACAF27B-9CC3-4D0F-8136-A182709C0A33}"/>
              </a:ext>
            </a:extLst>
          </p:cNvPr>
          <p:cNvSpPr>
            <a:spLocks noGrp="1"/>
          </p:cNvSpPr>
          <p:nvPr>
            <p:ph idx="1"/>
          </p:nvPr>
        </p:nvSpPr>
        <p:spPr/>
        <p:txBody>
          <a:bodyPr/>
          <a:lstStyle/>
          <a:p>
            <a:pPr marL="0" indent="0">
              <a:buNone/>
            </a:pPr>
            <a:r>
              <a:rPr lang="pl-PL" dirty="0"/>
              <a:t>Dotychczas zajmowaliśmy się diodami, których podstawowym zadaniem jest przewodzenie prądu w tylko jedną stronę. Tymczasem, istnieje równie liczna (jeśli nie liczniejsza) grupa diod, które dodatkowo świecą. Zawierają one w swojej strukturze mały kryształek substancji, która świeci po przyłożeniu do niej napięcia.</a:t>
            </a:r>
          </a:p>
          <a:p>
            <a:pPr marL="0" indent="0">
              <a:buNone/>
            </a:pPr>
            <a:r>
              <a:rPr lang="pl-PL" dirty="0"/>
              <a:t>Jednocześnie, substancja ta zachowuje się jak półprzewodnik, czyli jest w stanie zablokować prąd, który chciałby płynąć w nieodpowiednim kierunku. Jest to widoczne nawet w schematycznym symbolu diod świecących.</a:t>
            </a:r>
          </a:p>
          <a:p>
            <a:pPr marL="0" indent="0">
              <a:buNone/>
            </a:pPr>
            <a:endParaRPr lang="pl-PL" dirty="0"/>
          </a:p>
        </p:txBody>
      </p:sp>
    </p:spTree>
    <p:extLst>
      <p:ext uri="{BB962C8B-B14F-4D97-AF65-F5344CB8AC3E}">
        <p14:creationId xmlns:p14="http://schemas.microsoft.com/office/powerpoint/2010/main" val="2479315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7A8651-A8B2-47A3-9E1A-63E2ABDBDB6B}"/>
              </a:ext>
            </a:extLst>
          </p:cNvPr>
          <p:cNvSpPr>
            <a:spLocks noGrp="1"/>
          </p:cNvSpPr>
          <p:nvPr>
            <p:ph type="title"/>
          </p:nvPr>
        </p:nvSpPr>
        <p:spPr/>
        <p:txBody>
          <a:bodyPr/>
          <a:lstStyle/>
          <a:p>
            <a:endParaRPr lang="pl-PL"/>
          </a:p>
        </p:txBody>
      </p:sp>
      <p:pic>
        <p:nvPicPr>
          <p:cNvPr id="23554" name="Picture 2" descr="podlaczenie_led">
            <a:extLst>
              <a:ext uri="{FF2B5EF4-FFF2-40B4-BE49-F238E27FC236}">
                <a16:creationId xmlns:a16="http://schemas.microsoft.com/office/drawing/2014/main" id="{D9615D9D-43FC-4739-9EDA-1F9EBD858EBD}"/>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22749" y="2286000"/>
            <a:ext cx="512264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645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iodyled">
            <a:extLst>
              <a:ext uri="{FF2B5EF4-FFF2-40B4-BE49-F238E27FC236}">
                <a16:creationId xmlns:a16="http://schemas.microsoft.com/office/drawing/2014/main" id="{5E9D702B-A767-401F-903A-4BF6112299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0684" y="0"/>
            <a:ext cx="5034115" cy="6837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2884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D0B175-ECB0-4328-A94C-D3DE6F5C8A79}"/>
              </a:ext>
            </a:extLst>
          </p:cNvPr>
          <p:cNvSpPr>
            <a:spLocks noGrp="1"/>
          </p:cNvSpPr>
          <p:nvPr>
            <p:ph type="title"/>
          </p:nvPr>
        </p:nvSpPr>
        <p:spPr/>
        <p:txBody>
          <a:bodyPr/>
          <a:lstStyle/>
          <a:p>
            <a:r>
              <a:rPr lang="pl-PL" dirty="0"/>
              <a:t>Parametry diod świecących</a:t>
            </a:r>
          </a:p>
        </p:txBody>
      </p:sp>
      <p:sp>
        <p:nvSpPr>
          <p:cNvPr id="3" name="Symbol zastępczy zawartości 2">
            <a:extLst>
              <a:ext uri="{FF2B5EF4-FFF2-40B4-BE49-F238E27FC236}">
                <a16:creationId xmlns:a16="http://schemas.microsoft.com/office/drawing/2014/main" id="{1A0290B3-041C-4472-A91C-382932EAF5B4}"/>
              </a:ext>
            </a:extLst>
          </p:cNvPr>
          <p:cNvSpPr>
            <a:spLocks noGrp="1"/>
          </p:cNvSpPr>
          <p:nvPr>
            <p:ph idx="1"/>
          </p:nvPr>
        </p:nvSpPr>
        <p:spPr/>
        <p:txBody>
          <a:bodyPr/>
          <a:lstStyle/>
          <a:p>
            <a:pPr marL="0" indent="0">
              <a:buNone/>
            </a:pPr>
            <a:r>
              <a:rPr lang="pl-PL" dirty="0"/>
              <a:t>Diody świecące charakteryzują się podobnymi parametrami, co diody prostownicze, ale na inne zwraca się największą uwagę (chociażby barwę, jasność, kąt świecenia). </a:t>
            </a:r>
            <a:r>
              <a:rPr lang="pl-PL" b="1" dirty="0"/>
              <a:t>Najistotniejszy jest jednak prąd przewodzenia. </a:t>
            </a:r>
            <a:r>
              <a:rPr lang="pl-PL" dirty="0"/>
              <a:t>Typowa wartość to około 30 </a:t>
            </a:r>
            <a:r>
              <a:rPr lang="pl-PL" dirty="0" err="1"/>
              <a:t>mA</a:t>
            </a:r>
            <a:r>
              <a:rPr lang="pl-PL" dirty="0"/>
              <a:t>.</a:t>
            </a:r>
          </a:p>
        </p:txBody>
      </p:sp>
    </p:spTree>
    <p:extLst>
      <p:ext uri="{BB962C8B-B14F-4D97-AF65-F5344CB8AC3E}">
        <p14:creationId xmlns:p14="http://schemas.microsoft.com/office/powerpoint/2010/main" val="9289995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ED0F90-48EC-4619-A3ED-CB6E95520770}"/>
              </a:ext>
            </a:extLst>
          </p:cNvPr>
          <p:cNvSpPr>
            <a:spLocks noGrp="1"/>
          </p:cNvSpPr>
          <p:nvPr>
            <p:ph type="title"/>
          </p:nvPr>
        </p:nvSpPr>
        <p:spPr/>
        <p:txBody>
          <a:bodyPr/>
          <a:lstStyle/>
          <a:p>
            <a:r>
              <a:rPr lang="pl-PL" dirty="0"/>
              <a:t>Dobieranie rezystora do diody</a:t>
            </a:r>
          </a:p>
        </p:txBody>
      </p:sp>
      <p:sp>
        <p:nvSpPr>
          <p:cNvPr id="3" name="Symbol zastępczy zawartości 2">
            <a:extLst>
              <a:ext uri="{FF2B5EF4-FFF2-40B4-BE49-F238E27FC236}">
                <a16:creationId xmlns:a16="http://schemas.microsoft.com/office/drawing/2014/main" id="{87E065CA-8B7C-4262-A5A5-0C2A3069327A}"/>
              </a:ext>
            </a:extLst>
          </p:cNvPr>
          <p:cNvSpPr>
            <a:spLocks noGrp="1"/>
          </p:cNvSpPr>
          <p:nvPr>
            <p:ph idx="1"/>
          </p:nvPr>
        </p:nvSpPr>
        <p:spPr/>
        <p:txBody>
          <a:bodyPr/>
          <a:lstStyle/>
          <a:p>
            <a:pPr marL="0" indent="0">
              <a:buNone/>
            </a:pPr>
            <a:r>
              <a:rPr lang="pl-PL" dirty="0"/>
              <a:t>Ponieważ diodom trzeba ograniczać prąd, najprostszym rozwiązaniem jest wstawienie w szereg rezystora. Zgodnie z napięciowym prawem Kirchhoffa, część napięcia odłoży się na diodzie, a pozostała część na rezystorze.</a:t>
            </a:r>
          </a:p>
          <a:p>
            <a:pPr marL="0" indent="0">
              <a:buNone/>
            </a:pPr>
            <a:r>
              <a:rPr lang="pl-PL" dirty="0"/>
              <a:t>Ponadto, znając napięcie, jakie „weźmie na siebie” rezystor można, zgodnie z prawem Ohma, obliczyć prąd przez niego płynący. Ponieważ elementy te są połączone szeregowo, ten sam prąd popłynie przez diodę.</a:t>
            </a:r>
          </a:p>
          <a:p>
            <a:pPr marL="0" indent="0">
              <a:buNone/>
            </a:pPr>
            <a:endParaRPr lang="pl-PL" dirty="0"/>
          </a:p>
        </p:txBody>
      </p:sp>
    </p:spTree>
    <p:extLst>
      <p:ext uri="{BB962C8B-B14F-4D97-AF65-F5344CB8AC3E}">
        <p14:creationId xmlns:p14="http://schemas.microsoft.com/office/powerpoint/2010/main" val="3562536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ED1">
            <a:extLst>
              <a:ext uri="{FF2B5EF4-FFF2-40B4-BE49-F238E27FC236}">
                <a16:creationId xmlns:a16="http://schemas.microsoft.com/office/drawing/2014/main" id="{43F35DF6-B139-48C0-81C3-B938DF99CA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8723" y="1533832"/>
            <a:ext cx="10114512" cy="395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50F872-A5D2-495C-A6C1-61AF46B8545D}"/>
              </a:ext>
            </a:extLst>
          </p:cNvPr>
          <p:cNvSpPr>
            <a:spLocks noGrp="1"/>
          </p:cNvSpPr>
          <p:nvPr>
            <p:ph type="title"/>
          </p:nvPr>
        </p:nvSpPr>
        <p:spPr/>
        <p:txBody>
          <a:bodyPr/>
          <a:lstStyle/>
          <a:p>
            <a:r>
              <a:rPr lang="pl-PL" dirty="0"/>
              <a:t>Zasilanie</a:t>
            </a:r>
          </a:p>
        </p:txBody>
      </p:sp>
      <p:sp>
        <p:nvSpPr>
          <p:cNvPr id="3" name="Symbol zastępczy zawartości 2">
            <a:extLst>
              <a:ext uri="{FF2B5EF4-FFF2-40B4-BE49-F238E27FC236}">
                <a16:creationId xmlns:a16="http://schemas.microsoft.com/office/drawing/2014/main" id="{B6E25EB5-963F-4273-8997-DBEA4B74F993}"/>
              </a:ext>
            </a:extLst>
          </p:cNvPr>
          <p:cNvSpPr>
            <a:spLocks noGrp="1"/>
          </p:cNvSpPr>
          <p:nvPr>
            <p:ph idx="1"/>
          </p:nvPr>
        </p:nvSpPr>
        <p:spPr/>
        <p:txBody>
          <a:bodyPr>
            <a:normAutofit/>
          </a:bodyPr>
          <a:lstStyle/>
          <a:p>
            <a:pPr marL="0" indent="0">
              <a:buNone/>
            </a:pPr>
            <a:r>
              <a:rPr lang="pl-PL" dirty="0"/>
              <a:t>Aby budowany układ elektroniczny mógł zadziałać, trzeba podłączyć do niego źródło energii elektrycznej, czyli źródło napięcia. Co ważne, napięcie, które oferuje na swoich zaciskach źródło (np. bateria) powinno znajdować się w zakresie akceptowalnym przez zasilany układ. Nigdy bowiem nie zdarzy się tak, że napięcie zasilania będzie idealnie równe potrzebnemu – dlatego zawsze określa się przedział.</a:t>
            </a:r>
          </a:p>
          <a:p>
            <a:pPr marL="0" indent="0">
              <a:buNone/>
            </a:pPr>
            <a:endParaRPr lang="pl-PL" dirty="0"/>
          </a:p>
          <a:p>
            <a:pPr marL="0" indent="0">
              <a:buNone/>
            </a:pPr>
            <a:r>
              <a:rPr lang="pl-PL" dirty="0"/>
              <a:t>Ponadto, po podłączeniu układu do źródła napięcia, będzie on z niego pobierał jakiś prąd. Jego wartość powinna być znana (chociażby zgrubnie) przed dołączeniem. Zatem wydajność prądowa źródła zasilania (prąd, jakie może ono „oddać”) powinien być większy niż prąd, jaki będzie pobierał układ.</a:t>
            </a:r>
          </a:p>
        </p:txBody>
      </p:sp>
    </p:spTree>
    <p:extLst>
      <p:ext uri="{BB962C8B-B14F-4D97-AF65-F5344CB8AC3E}">
        <p14:creationId xmlns:p14="http://schemas.microsoft.com/office/powerpoint/2010/main" val="3512405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0FEE3A-2275-44EF-8BB0-1755D8597A78}"/>
              </a:ext>
            </a:extLst>
          </p:cNvPr>
          <p:cNvSpPr>
            <a:spLocks noGrp="1"/>
          </p:cNvSpPr>
          <p:nvPr>
            <p:ph type="title"/>
          </p:nvPr>
        </p:nvSpPr>
        <p:spPr/>
        <p:txBody>
          <a:bodyPr/>
          <a:lstStyle/>
          <a:p>
            <a:r>
              <a:rPr lang="pl-PL" dirty="0"/>
              <a:t>Wzór</a:t>
            </a:r>
          </a:p>
        </p:txBody>
      </p:sp>
      <p:sp>
        <p:nvSpPr>
          <p:cNvPr id="3" name="Symbol zastępczy zawartości 2">
            <a:extLst>
              <a:ext uri="{FF2B5EF4-FFF2-40B4-BE49-F238E27FC236}">
                <a16:creationId xmlns:a16="http://schemas.microsoft.com/office/drawing/2014/main" id="{7C899D32-98C8-4A69-A832-A30A3E7CA341}"/>
              </a:ext>
            </a:extLst>
          </p:cNvPr>
          <p:cNvSpPr>
            <a:spLocks noGrp="1"/>
          </p:cNvSpPr>
          <p:nvPr>
            <p:ph idx="1"/>
          </p:nvPr>
        </p:nvSpPr>
        <p:spPr/>
        <p:txBody>
          <a:bodyPr/>
          <a:lstStyle/>
          <a:p>
            <a:r>
              <a:rPr lang="pl-PL" b="1" dirty="0" err="1"/>
              <a:t>U</a:t>
            </a:r>
            <a:r>
              <a:rPr lang="pl-PL" b="1" baseline="-25000" dirty="0" err="1"/>
              <a:t>zas</a:t>
            </a:r>
            <a:r>
              <a:rPr lang="pl-PL" dirty="0"/>
              <a:t> – napięcie zasilania obwodu z diodą; w mikrokontrolerach zasilanych z 5V należy przyjmować właśnie 5V, w przypadku naszych testów 9V,</a:t>
            </a:r>
          </a:p>
          <a:p>
            <a:r>
              <a:rPr lang="pl-PL" b="1" dirty="0" err="1"/>
              <a:t>U</a:t>
            </a:r>
            <a:r>
              <a:rPr lang="pl-PL" b="1" baseline="-25000" dirty="0" err="1"/>
              <a:t>diody</a:t>
            </a:r>
            <a:r>
              <a:rPr lang="pl-PL" dirty="0"/>
              <a:t> – napięcie przewodzenia diody, 2V lub 3,5V (omówione wcześniej),</a:t>
            </a:r>
          </a:p>
          <a:p>
            <a:r>
              <a:rPr lang="pl-PL" b="1" dirty="0" err="1"/>
              <a:t>I</a:t>
            </a:r>
            <a:r>
              <a:rPr lang="pl-PL" b="1" baseline="-25000" dirty="0" err="1"/>
              <a:t>diody</a:t>
            </a:r>
            <a:r>
              <a:rPr lang="pl-PL" b="1" dirty="0"/>
              <a:t> </a:t>
            </a:r>
            <a:r>
              <a:rPr lang="pl-PL" dirty="0"/>
              <a:t>– założony prąd płynący przez diodę.</a:t>
            </a:r>
          </a:p>
          <a:p>
            <a:pPr marL="0" indent="0">
              <a:buNone/>
            </a:pPr>
            <a:endParaRPr lang="pl-PL" dirty="0"/>
          </a:p>
        </p:txBody>
      </p:sp>
      <p:pic>
        <p:nvPicPr>
          <p:cNvPr id="25604" name="Picture 4" descr="R_dioda">
            <a:extLst>
              <a:ext uri="{FF2B5EF4-FFF2-40B4-BE49-F238E27FC236}">
                <a16:creationId xmlns:a16="http://schemas.microsoft.com/office/drawing/2014/main" id="{E1CA8196-90BF-46FD-9107-FA7AE4164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736" y="4563123"/>
            <a:ext cx="3091340" cy="127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698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iodyled">
            <a:extLst>
              <a:ext uri="{FF2B5EF4-FFF2-40B4-BE49-F238E27FC236}">
                <a16:creationId xmlns:a16="http://schemas.microsoft.com/office/drawing/2014/main" id="{D7EBAC44-3E65-4FE6-9EA5-DB2C482CBD5D}"/>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9497" y="481781"/>
            <a:ext cx="7062968" cy="577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71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DAB9EE-90FC-4EA0-A039-62F83C91833A}"/>
              </a:ext>
            </a:extLst>
          </p:cNvPr>
          <p:cNvSpPr>
            <a:spLocks noGrp="1"/>
          </p:cNvSpPr>
          <p:nvPr>
            <p:ph type="title"/>
          </p:nvPr>
        </p:nvSpPr>
        <p:spPr/>
        <p:txBody>
          <a:bodyPr/>
          <a:lstStyle/>
          <a:p>
            <a:r>
              <a:rPr lang="pl-PL" dirty="0"/>
              <a:t>Tranzystor</a:t>
            </a:r>
          </a:p>
        </p:txBody>
      </p:sp>
      <p:sp>
        <p:nvSpPr>
          <p:cNvPr id="3" name="Symbol zastępczy zawartości 2">
            <a:extLst>
              <a:ext uri="{FF2B5EF4-FFF2-40B4-BE49-F238E27FC236}">
                <a16:creationId xmlns:a16="http://schemas.microsoft.com/office/drawing/2014/main" id="{0B51C710-1EB2-43A3-8412-370A083DDAEF}"/>
              </a:ext>
            </a:extLst>
          </p:cNvPr>
          <p:cNvSpPr>
            <a:spLocks noGrp="1"/>
          </p:cNvSpPr>
          <p:nvPr>
            <p:ph idx="1"/>
          </p:nvPr>
        </p:nvSpPr>
        <p:spPr/>
        <p:txBody>
          <a:bodyPr>
            <a:normAutofit/>
          </a:bodyPr>
          <a:lstStyle/>
          <a:p>
            <a:r>
              <a:rPr lang="pl-PL" dirty="0"/>
              <a:t>Tranzystory całkowicie zrewolucjonizowały dzisiejszą elektronikę. Znajdują się dosłownie wszędzie, a układy scalone składają się z milionów małych tranzystorów!</a:t>
            </a:r>
          </a:p>
          <a:p>
            <a:r>
              <a:rPr lang="pl-PL" dirty="0"/>
              <a:t>Można spotkać się z tłumaczeniami, że tranzystor steruje przepływem prądu lub wzmacnia go. Oczywiście stwierdzenia te są poprawne. Chociaż porównanie, że tranzystor to taki elektroniczny przełącznik jest łatwiejsze. Dzięki niemu możemy w bezpieczny sposób (małym prądem) włączyć przepływ dużego prądu.</a:t>
            </a:r>
          </a:p>
          <a:p>
            <a:pPr marL="0" indent="0">
              <a:buNone/>
            </a:pPr>
            <a:endParaRPr lang="pl-PL" dirty="0"/>
          </a:p>
        </p:txBody>
      </p:sp>
    </p:spTree>
    <p:extLst>
      <p:ext uri="{BB962C8B-B14F-4D97-AF65-F5344CB8AC3E}">
        <p14:creationId xmlns:p14="http://schemas.microsoft.com/office/powerpoint/2010/main" val="2270660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00157C-8EDA-4252-80A0-5405BC14D051}"/>
              </a:ext>
            </a:extLst>
          </p:cNvPr>
          <p:cNvSpPr>
            <a:spLocks noGrp="1"/>
          </p:cNvSpPr>
          <p:nvPr>
            <p:ph type="title"/>
          </p:nvPr>
        </p:nvSpPr>
        <p:spPr/>
        <p:txBody>
          <a:bodyPr/>
          <a:lstStyle/>
          <a:p>
            <a:r>
              <a:rPr lang="pl-PL" dirty="0"/>
              <a:t>Budowa</a:t>
            </a:r>
          </a:p>
        </p:txBody>
      </p:sp>
      <p:sp>
        <p:nvSpPr>
          <p:cNvPr id="3" name="Symbol zastępczy zawartości 2">
            <a:extLst>
              <a:ext uri="{FF2B5EF4-FFF2-40B4-BE49-F238E27FC236}">
                <a16:creationId xmlns:a16="http://schemas.microsoft.com/office/drawing/2014/main" id="{0437C25A-FF8A-4AFD-958F-19752B05E110}"/>
              </a:ext>
            </a:extLst>
          </p:cNvPr>
          <p:cNvSpPr>
            <a:spLocks noGrp="1"/>
          </p:cNvSpPr>
          <p:nvPr>
            <p:ph idx="1"/>
          </p:nvPr>
        </p:nvSpPr>
        <p:spPr>
          <a:xfrm>
            <a:off x="1024128" y="2286000"/>
            <a:ext cx="9720073" cy="4023360"/>
          </a:xfrm>
        </p:spPr>
        <p:txBody>
          <a:bodyPr/>
          <a:lstStyle/>
          <a:p>
            <a:r>
              <a:rPr lang="pl-PL" dirty="0"/>
              <a:t>Tranzystory to elementy półprzewodnikowe mające, na ogół, trzy wyprowadzenia. Obudowy są różne, zależnie od parametrów i przeznaczenia tranzystora. Te najpopularniejsze, które znajdziesz w zestawie to obudowy tzw. TO92. Jak widać są one bardzo małe:</a:t>
            </a:r>
          </a:p>
          <a:p>
            <a:endParaRPr lang="pl-PL" dirty="0"/>
          </a:p>
        </p:txBody>
      </p:sp>
      <p:pic>
        <p:nvPicPr>
          <p:cNvPr id="28674" name="Picture 2" descr="1">
            <a:extLst>
              <a:ext uri="{FF2B5EF4-FFF2-40B4-BE49-F238E27FC236}">
                <a16:creationId xmlns:a16="http://schemas.microsoft.com/office/drawing/2014/main" id="{433ACEC6-CE74-4643-BD64-D202400BA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287" y="3868491"/>
            <a:ext cx="285750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124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C5529B-A421-41D6-AD41-A6422C4B87FD}"/>
              </a:ext>
            </a:extLst>
          </p:cNvPr>
          <p:cNvSpPr>
            <a:spLocks noGrp="1"/>
          </p:cNvSpPr>
          <p:nvPr>
            <p:ph type="title"/>
          </p:nvPr>
        </p:nvSpPr>
        <p:spPr/>
        <p:txBody>
          <a:bodyPr/>
          <a:lstStyle/>
          <a:p>
            <a:r>
              <a:rPr lang="pl-PL" dirty="0"/>
              <a:t>Rodzaje</a:t>
            </a:r>
          </a:p>
        </p:txBody>
      </p:sp>
      <p:sp>
        <p:nvSpPr>
          <p:cNvPr id="3" name="Symbol zastępczy zawartości 2">
            <a:extLst>
              <a:ext uri="{FF2B5EF4-FFF2-40B4-BE49-F238E27FC236}">
                <a16:creationId xmlns:a16="http://schemas.microsoft.com/office/drawing/2014/main" id="{AC41E6BF-7E41-49C4-AFC1-878AA92E5926}"/>
              </a:ext>
            </a:extLst>
          </p:cNvPr>
          <p:cNvSpPr>
            <a:spLocks noGrp="1"/>
          </p:cNvSpPr>
          <p:nvPr>
            <p:ph idx="1"/>
          </p:nvPr>
        </p:nvSpPr>
        <p:spPr/>
        <p:txBody>
          <a:bodyPr>
            <a:normAutofit/>
          </a:bodyPr>
          <a:lstStyle/>
          <a:p>
            <a:r>
              <a:rPr lang="pl-PL" dirty="0"/>
              <a:t>Jeden tranzystor może występować w wielu różnych obudowach, a w każdej obudowie można kupić wiele bardzo różnych układów. </a:t>
            </a:r>
          </a:p>
          <a:p>
            <a:r>
              <a:rPr lang="pl-PL" dirty="0"/>
              <a:t>Kolejna uwaga: ponieważ tranzystory cechują się wieloma parametrami, nie wypisuje się ich na obudowach - nie wystarczyłoby na to miejsca. Producenci stosują oznaczenia w postaci liter i cyfr (jak, na przykład BC546B i BC556B), a po szczegóły odsyłają do katalogów.</a:t>
            </a:r>
          </a:p>
          <a:p>
            <a:r>
              <a:rPr lang="pl-PL" dirty="0"/>
              <a:t>Na wcześniejszym zdjęciu znajdują się tranzystory bipolarne. Oznacza to, że składają się z trzech warstw półprzewodnika, a do każdej z nich dołączona jest nóżka. Warstwy te ułożone są jedna na drugiej, tworząc układ dwóch tzw. złącz.</a:t>
            </a:r>
          </a:p>
          <a:p>
            <a:r>
              <a:rPr lang="pl-PL" dirty="0"/>
              <a:t>Złącze to miejsce styku dwóch typów półprzewodnika: „n” oraz „p”.</a:t>
            </a:r>
          </a:p>
        </p:txBody>
      </p:sp>
    </p:spTree>
    <p:extLst>
      <p:ext uri="{BB962C8B-B14F-4D97-AF65-F5344CB8AC3E}">
        <p14:creationId xmlns:p14="http://schemas.microsoft.com/office/powerpoint/2010/main" val="1285899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C2E0DA-9CE5-4973-9B9F-42DCEAECD59E}"/>
              </a:ext>
            </a:extLst>
          </p:cNvPr>
          <p:cNvSpPr>
            <a:spLocks noGrp="1"/>
          </p:cNvSpPr>
          <p:nvPr>
            <p:ph type="title"/>
          </p:nvPr>
        </p:nvSpPr>
        <p:spPr/>
        <p:txBody>
          <a:bodyPr/>
          <a:lstStyle/>
          <a:p>
            <a:r>
              <a:rPr lang="pl-PL" dirty="0"/>
              <a:t>Budowa</a:t>
            </a:r>
          </a:p>
        </p:txBody>
      </p:sp>
      <p:sp>
        <p:nvSpPr>
          <p:cNvPr id="3" name="Symbol zastępczy zawartości 2">
            <a:extLst>
              <a:ext uri="{FF2B5EF4-FFF2-40B4-BE49-F238E27FC236}">
                <a16:creationId xmlns:a16="http://schemas.microsoft.com/office/drawing/2014/main" id="{0420B5BE-5500-4311-9529-A4667576437E}"/>
              </a:ext>
            </a:extLst>
          </p:cNvPr>
          <p:cNvSpPr>
            <a:spLocks noGrp="1"/>
          </p:cNvSpPr>
          <p:nvPr>
            <p:ph idx="1"/>
          </p:nvPr>
        </p:nvSpPr>
        <p:spPr/>
        <p:txBody>
          <a:bodyPr>
            <a:normAutofit fontScale="92500" lnSpcReduction="10000"/>
          </a:bodyPr>
          <a:lstStyle/>
          <a:p>
            <a:pPr marL="0" indent="0">
              <a:buNone/>
            </a:pPr>
            <a:r>
              <a:rPr lang="pl-PL" dirty="0"/>
              <a:t>W tranzystorach bipolarnych, wszystkie trzy wyprowadzenia mają swoje nazwy:</a:t>
            </a:r>
          </a:p>
          <a:p>
            <a:pPr>
              <a:buFont typeface="Arial" panose="020B0604020202020204" pitchFamily="34" charset="0"/>
              <a:buChar char="•"/>
            </a:pPr>
            <a:r>
              <a:rPr lang="pl-PL" dirty="0"/>
              <a:t>emiter (oznaczany na schematach E)</a:t>
            </a:r>
          </a:p>
          <a:p>
            <a:pPr>
              <a:buFont typeface="Arial" panose="020B0604020202020204" pitchFamily="34" charset="0"/>
              <a:buChar char="•"/>
            </a:pPr>
            <a:r>
              <a:rPr lang="pl-PL" dirty="0"/>
              <a:t>baza (oznaczana B)</a:t>
            </a:r>
          </a:p>
          <a:p>
            <a:pPr>
              <a:buFont typeface="Arial" panose="020B0604020202020204" pitchFamily="34" charset="0"/>
              <a:buChar char="•"/>
            </a:pPr>
            <a:r>
              <a:rPr lang="pl-PL" dirty="0"/>
              <a:t>kolektor (oznaczany jako C lub K)</a:t>
            </a:r>
          </a:p>
          <a:p>
            <a:pPr marL="0" indent="0">
              <a:buNone/>
            </a:pPr>
            <a:r>
              <a:rPr lang="pl-PL" dirty="0"/>
              <a:t>Złącza wytwarzają się na styku bazy i emitera oraz bazy i kolektora, zatem są to złącza baza-emiter i baza-kolektor. </a:t>
            </a:r>
          </a:p>
          <a:p>
            <a:pPr marL="0" indent="0">
              <a:buNone/>
            </a:pPr>
            <a:r>
              <a:rPr lang="pl-PL" dirty="0"/>
              <a:t>Emiter służy do tego, aby emitować (stąd nazwa) nośniki ładunku elektrycznego </a:t>
            </a:r>
            <a:r>
              <a:rPr lang="pl-PL" dirty="0" err="1"/>
              <a:t>wgłąb</a:t>
            </a:r>
            <a:r>
              <a:rPr lang="pl-PL" dirty="0"/>
              <a:t> struktury tranzystora. Tutaj są to elektrony (które mają ładunek ujemny).</a:t>
            </a:r>
          </a:p>
          <a:p>
            <a:pPr marL="0" indent="0">
              <a:buNone/>
            </a:pPr>
            <a:r>
              <a:rPr lang="pl-PL" dirty="0"/>
              <a:t>Jeżeli do bazy przyłożymy nieduże napięcie względem emitera, to elektrony z niego zaczną się przemieszczać w stronę bazy. Jej obszar jest jednak bardzo cienki, więc duża część elektronów przelatuje do obszaru kolektora.</a:t>
            </a:r>
          </a:p>
        </p:txBody>
      </p:sp>
    </p:spTree>
    <p:extLst>
      <p:ext uri="{BB962C8B-B14F-4D97-AF65-F5344CB8AC3E}">
        <p14:creationId xmlns:p14="http://schemas.microsoft.com/office/powerpoint/2010/main" val="976876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rzekrÃ³j tranzystora.">
            <a:extLst>
              <a:ext uri="{FF2B5EF4-FFF2-40B4-BE49-F238E27FC236}">
                <a16:creationId xmlns:a16="http://schemas.microsoft.com/office/drawing/2014/main" id="{AB1B1BCF-94A7-4629-9FA7-28C4E403CC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6375" y="334968"/>
            <a:ext cx="7432864" cy="607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04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770EBC-E31E-43F6-BC7B-809D17F0A93E}"/>
              </a:ext>
            </a:extLst>
          </p:cNvPr>
          <p:cNvSpPr>
            <a:spLocks noGrp="1"/>
          </p:cNvSpPr>
          <p:nvPr>
            <p:ph type="title"/>
          </p:nvPr>
        </p:nvSpPr>
        <p:spPr/>
        <p:txBody>
          <a:bodyPr/>
          <a:lstStyle/>
          <a:p>
            <a:r>
              <a:rPr lang="pl-PL" dirty="0"/>
              <a:t>Działanie</a:t>
            </a:r>
          </a:p>
        </p:txBody>
      </p:sp>
      <p:pic>
        <p:nvPicPr>
          <p:cNvPr id="30722" name="Picture 2" descr="tranzystory_2">
            <a:extLst>
              <a:ext uri="{FF2B5EF4-FFF2-40B4-BE49-F238E27FC236}">
                <a16:creationId xmlns:a16="http://schemas.microsoft.com/office/drawing/2014/main" id="{C6313E57-0597-47A8-82A0-25AECCC2F480}"/>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9045" y="2286000"/>
            <a:ext cx="441004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98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2A00B-762A-4D5B-976F-9690549BC31A}"/>
              </a:ext>
            </a:extLst>
          </p:cNvPr>
          <p:cNvSpPr>
            <a:spLocks noGrp="1"/>
          </p:cNvSpPr>
          <p:nvPr>
            <p:ph type="title"/>
          </p:nvPr>
        </p:nvSpPr>
        <p:spPr/>
        <p:txBody>
          <a:bodyPr/>
          <a:lstStyle/>
          <a:p>
            <a:r>
              <a:rPr lang="pl-PL" dirty="0"/>
              <a:t>Wzmocnienie prądowe</a:t>
            </a:r>
          </a:p>
        </p:txBody>
      </p:sp>
      <p:sp>
        <p:nvSpPr>
          <p:cNvPr id="3" name="Symbol zastępczy zawartości 2">
            <a:extLst>
              <a:ext uri="{FF2B5EF4-FFF2-40B4-BE49-F238E27FC236}">
                <a16:creationId xmlns:a16="http://schemas.microsoft.com/office/drawing/2014/main" id="{8F866CD9-2C7D-425B-8F7E-DEAC4F8B037A}"/>
              </a:ext>
            </a:extLst>
          </p:cNvPr>
          <p:cNvSpPr>
            <a:spLocks noGrp="1"/>
          </p:cNvSpPr>
          <p:nvPr>
            <p:ph idx="1"/>
          </p:nvPr>
        </p:nvSpPr>
        <p:spPr/>
        <p:txBody>
          <a:bodyPr/>
          <a:lstStyle/>
          <a:p>
            <a:r>
              <a:rPr lang="pl-PL" dirty="0"/>
              <a:t>Stosunek prądów kolektora i bazy to </a:t>
            </a:r>
            <a:r>
              <a:rPr lang="pl-PL" b="1" dirty="0"/>
              <a:t>wzmocnienie prądowe</a:t>
            </a:r>
            <a:r>
              <a:rPr lang="pl-PL" dirty="0"/>
              <a:t> i oznacza się je grecką literą </a:t>
            </a:r>
            <a:r>
              <a:rPr lang="pl-PL" b="1" dirty="0"/>
              <a:t>β</a:t>
            </a:r>
            <a:r>
              <a:rPr lang="pl-PL" dirty="0"/>
              <a:t> (beta). Jest to wielkość nieposiadająca jednostki.</a:t>
            </a:r>
          </a:p>
          <a:p>
            <a:r>
              <a:rPr lang="pl-PL" dirty="0"/>
              <a:t>β = I</a:t>
            </a:r>
            <a:r>
              <a:rPr lang="pl-PL" baseline="-25000" dirty="0"/>
              <a:t>C</a:t>
            </a:r>
            <a:r>
              <a:rPr lang="pl-PL" dirty="0"/>
              <a:t> / I</a:t>
            </a:r>
            <a:r>
              <a:rPr lang="pl-PL" baseline="-25000" dirty="0"/>
              <a:t>B</a:t>
            </a:r>
            <a:br>
              <a:rPr lang="pl-PL" baseline="-25000" dirty="0"/>
            </a:br>
            <a:r>
              <a:rPr lang="pl-PL" dirty="0"/>
              <a:t>β = prąd kolektora / prąd bazy</a:t>
            </a:r>
          </a:p>
          <a:p>
            <a:r>
              <a:rPr lang="pl-PL" dirty="0"/>
              <a:t>Już niedługo, podczas eksperymentów praktycznych, zajmiemy się obliczeniem wzmocnienia prądowego. Wtedy wszystko powinno być jeszcze łatwiejsze. W katalogach stosuje się również oznaczenie </a:t>
            </a:r>
            <a:r>
              <a:rPr lang="pl-PL" dirty="0" err="1"/>
              <a:t>h</a:t>
            </a:r>
            <a:r>
              <a:rPr lang="pl-PL" baseline="-25000" dirty="0" err="1"/>
              <a:t>FE</a:t>
            </a:r>
            <a:r>
              <a:rPr lang="pl-PL" dirty="0"/>
              <a:t>. Wielkość tego parametru może wynosić </a:t>
            </a:r>
            <a:r>
              <a:rPr lang="pl-PL" b="1" dirty="0"/>
              <a:t>od kilkunastu do kilku tysięcy</a:t>
            </a:r>
            <a:r>
              <a:rPr lang="pl-PL" dirty="0"/>
              <a:t>, zależnie od typu tranzystora.</a:t>
            </a:r>
          </a:p>
          <a:p>
            <a:endParaRPr lang="pl-PL" dirty="0"/>
          </a:p>
        </p:txBody>
      </p:sp>
    </p:spTree>
    <p:extLst>
      <p:ext uri="{BB962C8B-B14F-4D97-AF65-F5344CB8AC3E}">
        <p14:creationId xmlns:p14="http://schemas.microsoft.com/office/powerpoint/2010/main" val="26120206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AD9B43-3B98-4D80-B991-53E2C5F705BC}"/>
              </a:ext>
            </a:extLst>
          </p:cNvPr>
          <p:cNvSpPr>
            <a:spLocks noGrp="1"/>
          </p:cNvSpPr>
          <p:nvPr>
            <p:ph type="title"/>
          </p:nvPr>
        </p:nvSpPr>
        <p:spPr/>
        <p:txBody>
          <a:bodyPr/>
          <a:lstStyle/>
          <a:p>
            <a:r>
              <a:rPr lang="pl-PL" dirty="0"/>
              <a:t>Podział tranzystorów</a:t>
            </a:r>
          </a:p>
        </p:txBody>
      </p:sp>
      <p:sp>
        <p:nvSpPr>
          <p:cNvPr id="3" name="Symbol zastępczy zawartości 2">
            <a:extLst>
              <a:ext uri="{FF2B5EF4-FFF2-40B4-BE49-F238E27FC236}">
                <a16:creationId xmlns:a16="http://schemas.microsoft.com/office/drawing/2014/main" id="{CFDFDC53-1B0D-4F09-B2B2-6685C8891637}"/>
              </a:ext>
            </a:extLst>
          </p:cNvPr>
          <p:cNvSpPr>
            <a:spLocks noGrp="1"/>
          </p:cNvSpPr>
          <p:nvPr>
            <p:ph idx="1"/>
          </p:nvPr>
        </p:nvSpPr>
        <p:spPr/>
        <p:txBody>
          <a:bodyPr/>
          <a:lstStyle/>
          <a:p>
            <a:r>
              <a:rPr lang="pl-PL" dirty="0"/>
              <a:t>Istnieją dwa typy tranzystorów bipolarnych: </a:t>
            </a:r>
            <a:r>
              <a:rPr lang="pl-PL" dirty="0" err="1"/>
              <a:t>npn</a:t>
            </a:r>
            <a:r>
              <a:rPr lang="pl-PL" dirty="0"/>
              <a:t> i </a:t>
            </a:r>
            <a:r>
              <a:rPr lang="pl-PL" dirty="0" err="1"/>
              <a:t>pnp</a:t>
            </a:r>
            <a:r>
              <a:rPr lang="pl-PL" dirty="0"/>
              <a:t>. Jest to informacja o tym, jakich typów półprzewodnika użyto do budowy poszczególnych obszarów. Powoduje to, że działają one „odwrotnie” – w tranzystorach </a:t>
            </a:r>
            <a:r>
              <a:rPr lang="pl-PL" dirty="0" err="1"/>
              <a:t>npn</a:t>
            </a:r>
            <a:r>
              <a:rPr lang="pl-PL" dirty="0"/>
              <a:t> (jak ten, omówiony wcześniej) z emitera wylatują elektrony, a do bazy przykładamy napięcie dodatnie względem niego. Natomiast w </a:t>
            </a:r>
            <a:r>
              <a:rPr lang="pl-PL" dirty="0" err="1"/>
              <a:t>pnp</a:t>
            </a:r>
            <a:r>
              <a:rPr lang="pl-PL" dirty="0"/>
              <a:t> emiter produkuje dziury, zaś bazie należy nadać niewielki potencjał ujemny.</a:t>
            </a:r>
          </a:p>
          <a:p>
            <a:endParaRPr lang="pl-PL" dirty="0"/>
          </a:p>
          <a:p>
            <a:r>
              <a:rPr lang="pl-PL" dirty="0"/>
              <a:t>Ponadto, różnią się one symbolem na schematach – jednym, aczkolwiek istotnym szczegółem. W tranzystorach NPN strzałka na emiterze skierowana jest na zewnątrz układu, natomiast w przypadku PNP kieruje ona do wewnątrz symbolu.</a:t>
            </a:r>
          </a:p>
        </p:txBody>
      </p:sp>
    </p:spTree>
    <p:extLst>
      <p:ext uri="{BB962C8B-B14F-4D97-AF65-F5344CB8AC3E}">
        <p14:creationId xmlns:p14="http://schemas.microsoft.com/office/powerpoint/2010/main" val="376295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FC508C-EA57-4D87-A095-CF911EEC6542}"/>
              </a:ext>
            </a:extLst>
          </p:cNvPr>
          <p:cNvSpPr>
            <a:spLocks noGrp="1"/>
          </p:cNvSpPr>
          <p:nvPr>
            <p:ph type="title"/>
          </p:nvPr>
        </p:nvSpPr>
        <p:spPr/>
        <p:txBody>
          <a:bodyPr/>
          <a:lstStyle/>
          <a:p>
            <a:r>
              <a:rPr lang="pl-PL" dirty="0"/>
              <a:t>Pozostałe elementy</a:t>
            </a:r>
          </a:p>
        </p:txBody>
      </p:sp>
      <p:sp>
        <p:nvSpPr>
          <p:cNvPr id="3" name="Symbol zastępczy zawartości 2">
            <a:extLst>
              <a:ext uri="{FF2B5EF4-FFF2-40B4-BE49-F238E27FC236}">
                <a16:creationId xmlns:a16="http://schemas.microsoft.com/office/drawing/2014/main" id="{B3F35F87-5653-428F-A0EC-8ABEB693A008}"/>
              </a:ext>
            </a:extLst>
          </p:cNvPr>
          <p:cNvSpPr>
            <a:spLocks noGrp="1"/>
          </p:cNvSpPr>
          <p:nvPr>
            <p:ph idx="1"/>
          </p:nvPr>
        </p:nvSpPr>
        <p:spPr>
          <a:xfrm>
            <a:off x="838200" y="1843381"/>
            <a:ext cx="10515600" cy="4351338"/>
          </a:xfrm>
        </p:spPr>
        <p:txBody>
          <a:bodyPr>
            <a:normAutofit/>
          </a:bodyPr>
          <a:lstStyle/>
          <a:p>
            <a:pPr marL="0" indent="0">
              <a:buNone/>
            </a:pPr>
            <a:r>
              <a:rPr lang="pl-PL" dirty="0"/>
              <a:t>Elementy bierne nie są w stanie wytwarzać energii elektrycznej ani zmieniać swoich parametrów pod wpływem innych parametrów w obwodzie (napięcia czy prądu). Ich jedynym zadaniem jest jej magazynowanie (cewka, kondensator) lub po prostu "tracenie" (rezystor).</a:t>
            </a:r>
          </a:p>
          <a:p>
            <a:pPr marL="0" indent="0">
              <a:buNone/>
            </a:pPr>
            <a:endParaRPr lang="pl-PL" dirty="0"/>
          </a:p>
          <a:p>
            <a:pPr marL="0" indent="0">
              <a:buNone/>
            </a:pPr>
            <a:r>
              <a:rPr lang="pl-PL" dirty="0"/>
              <a:t>Elementy czynne, to takie, które wytwarzają energię elektryczną lub są w stanie zmieniać swoje parametry, zależne od przyłożonego do nich prądu i/lub napięcia. Do tej grupy należą, przede wszystkim, źródła zasilania (baterie) oraz tranzystory i układy scalone.</a:t>
            </a:r>
          </a:p>
          <a:p>
            <a:pPr marL="0" indent="0">
              <a:buNone/>
            </a:pPr>
            <a:endParaRPr lang="pl-PL" dirty="0"/>
          </a:p>
        </p:txBody>
      </p:sp>
    </p:spTree>
    <p:extLst>
      <p:ext uri="{BB962C8B-B14F-4D97-AF65-F5344CB8AC3E}">
        <p14:creationId xmlns:p14="http://schemas.microsoft.com/office/powerpoint/2010/main" val="30833803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E07873-35D2-4A0B-8269-D2A94535A1A1}"/>
              </a:ext>
            </a:extLst>
          </p:cNvPr>
          <p:cNvSpPr>
            <a:spLocks noGrp="1"/>
          </p:cNvSpPr>
          <p:nvPr>
            <p:ph type="title"/>
          </p:nvPr>
        </p:nvSpPr>
        <p:spPr/>
        <p:txBody>
          <a:bodyPr/>
          <a:lstStyle/>
          <a:p>
            <a:r>
              <a:rPr lang="pl-PL" dirty="0"/>
              <a:t>Rodzaje</a:t>
            </a:r>
          </a:p>
        </p:txBody>
      </p:sp>
      <p:pic>
        <p:nvPicPr>
          <p:cNvPr id="4" name="Symbol zastępczy zawartości 3">
            <a:extLst>
              <a:ext uri="{FF2B5EF4-FFF2-40B4-BE49-F238E27FC236}">
                <a16:creationId xmlns:a16="http://schemas.microsoft.com/office/drawing/2014/main" id="{8C3F6037-BFD3-4314-9989-EBEE0A283068}"/>
              </a:ext>
            </a:extLst>
          </p:cNvPr>
          <p:cNvPicPr>
            <a:picLocks noGrp="1" noChangeAspect="1"/>
          </p:cNvPicPr>
          <p:nvPr>
            <p:ph idx="1"/>
          </p:nvPr>
        </p:nvPicPr>
        <p:blipFill>
          <a:blip r:embed="rId2"/>
          <a:stretch>
            <a:fillRect/>
          </a:stretch>
        </p:blipFill>
        <p:spPr>
          <a:xfrm>
            <a:off x="2121694" y="3130550"/>
            <a:ext cx="7524750" cy="2333625"/>
          </a:xfrm>
          <a:prstGeom prst="rect">
            <a:avLst/>
          </a:prstGeom>
        </p:spPr>
      </p:pic>
    </p:spTree>
    <p:extLst>
      <p:ext uri="{BB962C8B-B14F-4D97-AF65-F5344CB8AC3E}">
        <p14:creationId xmlns:p14="http://schemas.microsoft.com/office/powerpoint/2010/main" val="394648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81E8D-9E6A-41E9-B1A6-0B7072474655}"/>
              </a:ext>
            </a:extLst>
          </p:cNvPr>
          <p:cNvSpPr>
            <a:spLocks noGrp="1"/>
          </p:cNvSpPr>
          <p:nvPr>
            <p:ph type="title"/>
          </p:nvPr>
        </p:nvSpPr>
        <p:spPr/>
        <p:txBody>
          <a:bodyPr/>
          <a:lstStyle/>
          <a:p>
            <a:r>
              <a:rPr lang="pl-PL" dirty="0"/>
              <a:t>Zastosowanie</a:t>
            </a:r>
          </a:p>
        </p:txBody>
      </p:sp>
      <p:pic>
        <p:nvPicPr>
          <p:cNvPr id="31746" name="Picture 2" descr="tranzystory4">
            <a:extLst>
              <a:ext uri="{FF2B5EF4-FFF2-40B4-BE49-F238E27FC236}">
                <a16:creationId xmlns:a16="http://schemas.microsoft.com/office/drawing/2014/main" id="{9A72FD29-95EA-49F2-A880-40692AA2D8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4101" y="1755351"/>
            <a:ext cx="4600125" cy="47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837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696A3A-4569-442A-A8D4-80E6BC1B68AE}"/>
              </a:ext>
            </a:extLst>
          </p:cNvPr>
          <p:cNvSpPr>
            <a:spLocks noGrp="1"/>
          </p:cNvSpPr>
          <p:nvPr>
            <p:ph type="title"/>
          </p:nvPr>
        </p:nvSpPr>
        <p:spPr/>
        <p:txBody>
          <a:bodyPr/>
          <a:lstStyle/>
          <a:p>
            <a:r>
              <a:rPr lang="pl-PL" dirty="0"/>
              <a:t>Wyniki</a:t>
            </a:r>
          </a:p>
        </p:txBody>
      </p:sp>
      <p:pic>
        <p:nvPicPr>
          <p:cNvPr id="4" name="Symbol zastępczy zawartości 3">
            <a:extLst>
              <a:ext uri="{FF2B5EF4-FFF2-40B4-BE49-F238E27FC236}">
                <a16:creationId xmlns:a16="http://schemas.microsoft.com/office/drawing/2014/main" id="{4012DCE2-3793-49D8-B8E2-F6E02D144D40}"/>
              </a:ext>
            </a:extLst>
          </p:cNvPr>
          <p:cNvPicPr>
            <a:picLocks noGrp="1" noChangeAspect="1"/>
          </p:cNvPicPr>
          <p:nvPr>
            <p:ph idx="1"/>
          </p:nvPr>
        </p:nvPicPr>
        <p:blipFill>
          <a:blip r:embed="rId2"/>
          <a:stretch>
            <a:fillRect/>
          </a:stretch>
        </p:blipFill>
        <p:spPr>
          <a:xfrm>
            <a:off x="1774499" y="3067666"/>
            <a:ext cx="8219330" cy="2204474"/>
          </a:xfrm>
          <a:prstGeom prst="rect">
            <a:avLst/>
          </a:prstGeom>
        </p:spPr>
      </p:pic>
    </p:spTree>
    <p:extLst>
      <p:ext uri="{BB962C8B-B14F-4D97-AF65-F5344CB8AC3E}">
        <p14:creationId xmlns:p14="http://schemas.microsoft.com/office/powerpoint/2010/main" val="31020500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0F7026-75B7-4F3A-896F-5F02B45EC99E}"/>
              </a:ext>
            </a:extLst>
          </p:cNvPr>
          <p:cNvSpPr>
            <a:spLocks noGrp="1"/>
          </p:cNvSpPr>
          <p:nvPr>
            <p:ph type="title"/>
          </p:nvPr>
        </p:nvSpPr>
        <p:spPr/>
        <p:txBody>
          <a:bodyPr/>
          <a:lstStyle/>
          <a:p>
            <a:r>
              <a:rPr lang="pl-PL" dirty="0"/>
              <a:t>Wyniki</a:t>
            </a:r>
          </a:p>
        </p:txBody>
      </p:sp>
      <p:sp>
        <p:nvSpPr>
          <p:cNvPr id="3" name="Symbol zastępczy zawartości 2">
            <a:extLst>
              <a:ext uri="{FF2B5EF4-FFF2-40B4-BE49-F238E27FC236}">
                <a16:creationId xmlns:a16="http://schemas.microsoft.com/office/drawing/2014/main" id="{1C9B4C94-E501-4B01-9442-BF836C696583}"/>
              </a:ext>
            </a:extLst>
          </p:cNvPr>
          <p:cNvSpPr>
            <a:spLocks noGrp="1"/>
          </p:cNvSpPr>
          <p:nvPr>
            <p:ph idx="1"/>
          </p:nvPr>
        </p:nvSpPr>
        <p:spPr>
          <a:xfrm>
            <a:off x="1024128" y="2286000"/>
            <a:ext cx="9720073" cy="4023360"/>
          </a:xfrm>
        </p:spPr>
        <p:txBody>
          <a:bodyPr/>
          <a:lstStyle/>
          <a:p>
            <a:r>
              <a:rPr lang="pl-PL" dirty="0"/>
              <a:t>Napięcie kolektor-emiter jest </a:t>
            </a:r>
            <a:r>
              <a:rPr lang="pl-PL" b="1" dirty="0"/>
              <a:t>bardzo małe</a:t>
            </a:r>
            <a:r>
              <a:rPr lang="pl-PL" dirty="0"/>
              <a:t>, rzędu kilkudziesięciu miliwoltów. Oznacza to, że tranzystor wszedł w </a:t>
            </a:r>
            <a:r>
              <a:rPr lang="pl-PL" b="1" dirty="0"/>
              <a:t>stan nasycenia</a:t>
            </a:r>
            <a:r>
              <a:rPr lang="pl-PL" dirty="0"/>
              <a:t>. Jest to moment, kiedy przez kolektor płynie prąd mniejszy, niż wynikałoby to ze współczynnika β – dla tego tranzystora, zawiera się on w przedziale między 200, a 450. Informuje o tym litera B na końcu oznaczenia.</a:t>
            </a:r>
          </a:p>
        </p:txBody>
      </p:sp>
      <p:pic>
        <p:nvPicPr>
          <p:cNvPr id="32770" name="Picture 2" descr="9">
            <a:extLst>
              <a:ext uri="{FF2B5EF4-FFF2-40B4-BE49-F238E27FC236}">
                <a16:creationId xmlns:a16="http://schemas.microsoft.com/office/drawing/2014/main" id="{158E81B3-E856-4ECF-9CD9-56B93AFB6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4170054"/>
            <a:ext cx="6191250" cy="7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0695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6E4759-E4A2-4132-8A0D-7017245AF000}"/>
              </a:ext>
            </a:extLst>
          </p:cNvPr>
          <p:cNvSpPr>
            <a:spLocks noGrp="1"/>
          </p:cNvSpPr>
          <p:nvPr>
            <p:ph type="title"/>
          </p:nvPr>
        </p:nvSpPr>
        <p:spPr/>
        <p:txBody>
          <a:bodyPr/>
          <a:lstStyle/>
          <a:p>
            <a:r>
              <a:rPr lang="pl-PL" dirty="0"/>
              <a:t>Obliczenie</a:t>
            </a:r>
          </a:p>
        </p:txBody>
      </p:sp>
      <p:pic>
        <p:nvPicPr>
          <p:cNvPr id="4" name="Symbol zastępczy zawartości 3">
            <a:extLst>
              <a:ext uri="{FF2B5EF4-FFF2-40B4-BE49-F238E27FC236}">
                <a16:creationId xmlns:a16="http://schemas.microsoft.com/office/drawing/2014/main" id="{4A3216E7-22F1-450B-BDF9-6A5744DA13EA}"/>
              </a:ext>
            </a:extLst>
          </p:cNvPr>
          <p:cNvPicPr>
            <a:picLocks noGrp="1" noChangeAspect="1"/>
          </p:cNvPicPr>
          <p:nvPr>
            <p:ph idx="1"/>
          </p:nvPr>
        </p:nvPicPr>
        <p:blipFill>
          <a:blip r:embed="rId2"/>
          <a:stretch>
            <a:fillRect/>
          </a:stretch>
        </p:blipFill>
        <p:spPr>
          <a:xfrm>
            <a:off x="866422" y="2753033"/>
            <a:ext cx="10035484" cy="3291553"/>
          </a:xfrm>
          <a:prstGeom prst="rect">
            <a:avLst/>
          </a:prstGeom>
        </p:spPr>
      </p:pic>
    </p:spTree>
    <p:extLst>
      <p:ext uri="{BB962C8B-B14F-4D97-AF65-F5344CB8AC3E}">
        <p14:creationId xmlns:p14="http://schemas.microsoft.com/office/powerpoint/2010/main" val="31980970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297FB0-8FF4-4FD4-946F-9B63C61D9531}"/>
              </a:ext>
            </a:extLst>
          </p:cNvPr>
          <p:cNvSpPr>
            <a:spLocks noGrp="1"/>
          </p:cNvSpPr>
          <p:nvPr>
            <p:ph type="title"/>
          </p:nvPr>
        </p:nvSpPr>
        <p:spPr/>
        <p:txBody>
          <a:bodyPr/>
          <a:lstStyle/>
          <a:p>
            <a:r>
              <a:rPr lang="pl-PL" dirty="0"/>
              <a:t>Działanie</a:t>
            </a:r>
          </a:p>
        </p:txBody>
      </p:sp>
      <p:sp>
        <p:nvSpPr>
          <p:cNvPr id="3" name="Symbol zastępczy zawartości 2">
            <a:extLst>
              <a:ext uri="{FF2B5EF4-FFF2-40B4-BE49-F238E27FC236}">
                <a16:creationId xmlns:a16="http://schemas.microsoft.com/office/drawing/2014/main" id="{4900FE0F-AC8C-4FF5-A7EF-893D97AAA235}"/>
              </a:ext>
            </a:extLst>
          </p:cNvPr>
          <p:cNvSpPr>
            <a:spLocks noGrp="1"/>
          </p:cNvSpPr>
          <p:nvPr>
            <p:ph idx="1"/>
          </p:nvPr>
        </p:nvSpPr>
        <p:spPr/>
        <p:txBody>
          <a:bodyPr/>
          <a:lstStyle/>
          <a:p>
            <a:r>
              <a:rPr lang="pl-PL" b="1" dirty="0"/>
              <a:t>Tranzystor działa tutaj jak wyłącznik:</a:t>
            </a:r>
            <a:r>
              <a:rPr lang="pl-PL" dirty="0"/>
              <a:t> załączając przepływ prądu bazy o niewielkim natężeniu, jesteśmy stanie załączyć przepływ znacznie większego prądu przez kolektor. Z kolei, odłączając prąd bazy, niemal natychmiast zanika prąd kolektora.</a:t>
            </a:r>
          </a:p>
          <a:p>
            <a:r>
              <a:rPr lang="pl-PL" b="1" dirty="0"/>
              <a:t>Kiedy przez kolektor płynie prąd, o tranzystorze mówi się, że jest otwarty.</a:t>
            </a:r>
            <a:r>
              <a:rPr lang="pl-PL" dirty="0"/>
              <a:t> Wtedy napięcie na jego bazie jest o ok. 0,7V większe niż na emiterze. Z kolei, aby zamknąć tranzystor (czyli uniemożliwić przepływ prądu kolektora), należy napięcie baza-emiter zmniejszyć, najlepiej do zera.</a:t>
            </a:r>
          </a:p>
          <a:p>
            <a:endParaRPr lang="pl-PL" dirty="0"/>
          </a:p>
        </p:txBody>
      </p:sp>
    </p:spTree>
    <p:extLst>
      <p:ext uri="{BB962C8B-B14F-4D97-AF65-F5344CB8AC3E}">
        <p14:creationId xmlns:p14="http://schemas.microsoft.com/office/powerpoint/2010/main" val="7550475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D21ECD-62E6-4E52-847F-AA6A9EA72653}"/>
              </a:ext>
            </a:extLst>
          </p:cNvPr>
          <p:cNvSpPr>
            <a:spLocks noGrp="1"/>
          </p:cNvSpPr>
          <p:nvPr>
            <p:ph type="title"/>
          </p:nvPr>
        </p:nvSpPr>
        <p:spPr/>
        <p:txBody>
          <a:bodyPr/>
          <a:lstStyle/>
          <a:p>
            <a:r>
              <a:rPr lang="pl-PL" dirty="0"/>
              <a:t>Stabilizatory napięcia</a:t>
            </a:r>
          </a:p>
        </p:txBody>
      </p:sp>
      <p:sp>
        <p:nvSpPr>
          <p:cNvPr id="3" name="Symbol zastępczy zawartości 2">
            <a:extLst>
              <a:ext uri="{FF2B5EF4-FFF2-40B4-BE49-F238E27FC236}">
                <a16:creationId xmlns:a16="http://schemas.microsoft.com/office/drawing/2014/main" id="{DA409235-B687-456F-A156-9B35304A74EE}"/>
              </a:ext>
            </a:extLst>
          </p:cNvPr>
          <p:cNvSpPr>
            <a:spLocks noGrp="1"/>
          </p:cNvSpPr>
          <p:nvPr>
            <p:ph idx="1"/>
          </p:nvPr>
        </p:nvSpPr>
        <p:spPr/>
        <p:txBody>
          <a:bodyPr/>
          <a:lstStyle/>
          <a:p>
            <a:r>
              <a:rPr lang="pl-PL" dirty="0"/>
              <a:t>Jak sama nazwa wskazuje, chodzi o uzyskanie </a:t>
            </a:r>
            <a:r>
              <a:rPr lang="pl-PL" b="1" dirty="0"/>
              <a:t>stabilnego napięcia stałego.</a:t>
            </a:r>
            <a:r>
              <a:rPr lang="pl-PL" dirty="0"/>
              <a:t> Takiego, którego wartość nie zmienia się - niezależnie od temperatury, czasu, pobieranego prądu, umiejscowienia urządzenia itd.</a:t>
            </a:r>
          </a:p>
          <a:p>
            <a:r>
              <a:rPr lang="pl-PL" dirty="0"/>
              <a:t>Zarówno baterie, akumulatory jak i zasilacze sieciowe dostarczają napięcie, które jest </a:t>
            </a:r>
            <a:r>
              <a:rPr lang="pl-PL" b="1" dirty="0"/>
              <a:t>określone tylko w pewnych granicach.</a:t>
            </a:r>
            <a:r>
              <a:rPr lang="pl-PL" dirty="0"/>
              <a:t> Z kolei, układy elektroniczne „lubią” pracować w niezmiennych warunkach, a do takich zalicza się, przede wszystkim, </a:t>
            </a:r>
            <a:r>
              <a:rPr lang="pl-PL" b="1" dirty="0"/>
              <a:t>zasilanie</a:t>
            </a:r>
            <a:r>
              <a:rPr lang="pl-PL" dirty="0"/>
              <a:t>.</a:t>
            </a:r>
          </a:p>
          <a:p>
            <a:r>
              <a:rPr lang="pl-PL" dirty="0"/>
              <a:t>Prawidłowe, </a:t>
            </a:r>
            <a:r>
              <a:rPr lang="pl-PL" b="1" dirty="0"/>
              <a:t>stabilne zasilanie ogranicza możliwość wystąpienia błędów w funkcjonowaniu. </a:t>
            </a:r>
            <a:r>
              <a:rPr lang="pl-PL" dirty="0"/>
              <a:t>Ponadto, stabilizatorów można użyć w celu uzyskania kilku różnych napięć z jednego źródła.</a:t>
            </a:r>
          </a:p>
          <a:p>
            <a:endParaRPr lang="pl-PL" dirty="0"/>
          </a:p>
        </p:txBody>
      </p:sp>
    </p:spTree>
    <p:extLst>
      <p:ext uri="{BB962C8B-B14F-4D97-AF65-F5344CB8AC3E}">
        <p14:creationId xmlns:p14="http://schemas.microsoft.com/office/powerpoint/2010/main" val="40613741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tabilizator LM7805.">
            <a:extLst>
              <a:ext uri="{FF2B5EF4-FFF2-40B4-BE49-F238E27FC236}">
                <a16:creationId xmlns:a16="http://schemas.microsoft.com/office/drawing/2014/main" id="{44955AF1-1E27-49B3-8410-3DB41186B0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4836" y="491612"/>
            <a:ext cx="5639531" cy="585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245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1CC056-23C4-4D99-99C1-57753DDDAEA7}"/>
              </a:ext>
            </a:extLst>
          </p:cNvPr>
          <p:cNvSpPr>
            <a:spLocks noGrp="1"/>
          </p:cNvSpPr>
          <p:nvPr>
            <p:ph type="title"/>
          </p:nvPr>
        </p:nvSpPr>
        <p:spPr/>
        <p:txBody>
          <a:bodyPr/>
          <a:lstStyle/>
          <a:p>
            <a:r>
              <a:rPr lang="pl-PL" dirty="0"/>
              <a:t>Stabilizatory Liniowe</a:t>
            </a:r>
          </a:p>
        </p:txBody>
      </p:sp>
      <p:sp>
        <p:nvSpPr>
          <p:cNvPr id="3" name="Symbol zastępczy zawartości 2">
            <a:extLst>
              <a:ext uri="{FF2B5EF4-FFF2-40B4-BE49-F238E27FC236}">
                <a16:creationId xmlns:a16="http://schemas.microsoft.com/office/drawing/2014/main" id="{D61C7146-F192-4C98-BE60-A19588F85B95}"/>
              </a:ext>
            </a:extLst>
          </p:cNvPr>
          <p:cNvSpPr>
            <a:spLocks noGrp="1"/>
          </p:cNvSpPr>
          <p:nvPr>
            <p:ph idx="1"/>
          </p:nvPr>
        </p:nvSpPr>
        <p:spPr/>
        <p:txBody>
          <a:bodyPr/>
          <a:lstStyle/>
          <a:p>
            <a:r>
              <a:rPr lang="pl-PL" dirty="0"/>
              <a:t>Są to układy, które działają na bardzo prostej zasadzie: podajemy </a:t>
            </a:r>
            <a:r>
              <a:rPr lang="pl-PL" b="1" dirty="0"/>
              <a:t>na ich wejście napięcie ze źródła</a:t>
            </a:r>
            <a:r>
              <a:rPr lang="pl-PL" dirty="0"/>
              <a:t>(np. z baterii), a one udostępniają </a:t>
            </a:r>
            <a:r>
              <a:rPr lang="pl-PL" b="1" dirty="0"/>
              <a:t>na swoim </a:t>
            </a:r>
            <a:r>
              <a:rPr lang="pl-PL" b="1" dirty="0" err="1"/>
              <a:t>wyjścu</a:t>
            </a:r>
            <a:r>
              <a:rPr lang="pl-PL" b="1" dirty="0"/>
              <a:t> napięcie niższe</a:t>
            </a:r>
            <a:r>
              <a:rPr lang="pl-PL" dirty="0"/>
              <a:t>, ale ustabilizowane.</a:t>
            </a:r>
          </a:p>
          <a:p>
            <a:r>
              <a:rPr lang="pl-PL" dirty="0"/>
              <a:t>Różnica między napięciem wejściowym, a wyjściowym to tzw. </a:t>
            </a:r>
            <a:r>
              <a:rPr lang="pl-PL" b="1" dirty="0" err="1"/>
              <a:t>dropout</a:t>
            </a:r>
            <a:r>
              <a:rPr lang="pl-PL" dirty="0"/>
              <a:t>. Każdy stabilizator cechuje się minimalną wartością tego parametru (pojedyncze wolty lub setki miliwoltów), konieczną do prawidłowej pracy.</a:t>
            </a:r>
          </a:p>
          <a:p>
            <a:r>
              <a:rPr lang="pl-PL" dirty="0"/>
              <a:t>Stabilizatory liniowe są tanie, proste w użyciu i stosunkowo niezawodne. Mają jednak </a:t>
            </a:r>
            <a:r>
              <a:rPr lang="pl-PL" b="1" dirty="0"/>
              <a:t>dwie zasadnicze wady:</a:t>
            </a:r>
            <a:endParaRPr lang="pl-PL" dirty="0"/>
          </a:p>
          <a:p>
            <a:pPr>
              <a:buFont typeface="Wingdings" panose="05000000000000000000" pitchFamily="2" charset="2"/>
              <a:buChar char="§"/>
            </a:pPr>
            <a:r>
              <a:rPr lang="pl-PL" dirty="0"/>
              <a:t>wydzielają ciepło, proporcjonalne do różnicy napięć (</a:t>
            </a:r>
            <a:r>
              <a:rPr lang="pl-PL" dirty="0" err="1"/>
              <a:t>wej</a:t>
            </a:r>
            <a:r>
              <a:rPr lang="pl-PL" dirty="0"/>
              <a:t>/wyj) i pobieranego prądu;</a:t>
            </a:r>
          </a:p>
          <a:p>
            <a:pPr>
              <a:buFont typeface="Wingdings" panose="05000000000000000000" pitchFamily="2" charset="2"/>
              <a:buChar char="§"/>
            </a:pPr>
            <a:r>
              <a:rPr lang="pl-PL" dirty="0"/>
              <a:t>nie potrafią wytworzyć napięcia wyższego niż wejściowe, tylko niższe.</a:t>
            </a:r>
          </a:p>
          <a:p>
            <a:endParaRPr lang="pl-PL" dirty="0"/>
          </a:p>
        </p:txBody>
      </p:sp>
    </p:spTree>
    <p:extLst>
      <p:ext uri="{BB962C8B-B14F-4D97-AF65-F5344CB8AC3E}">
        <p14:creationId xmlns:p14="http://schemas.microsoft.com/office/powerpoint/2010/main" val="2167043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5D3CC0-CBE3-4380-84E2-F5C08FEF981F}"/>
              </a:ext>
            </a:extLst>
          </p:cNvPr>
          <p:cNvSpPr>
            <a:spLocks noGrp="1"/>
          </p:cNvSpPr>
          <p:nvPr>
            <p:ph type="title"/>
          </p:nvPr>
        </p:nvSpPr>
        <p:spPr/>
        <p:txBody>
          <a:bodyPr/>
          <a:lstStyle/>
          <a:p>
            <a:r>
              <a:rPr lang="pl-PL" dirty="0"/>
              <a:t>Tracona moc</a:t>
            </a:r>
          </a:p>
        </p:txBody>
      </p:sp>
      <p:sp>
        <p:nvSpPr>
          <p:cNvPr id="3" name="Symbol zastępczy zawartości 2">
            <a:extLst>
              <a:ext uri="{FF2B5EF4-FFF2-40B4-BE49-F238E27FC236}">
                <a16:creationId xmlns:a16="http://schemas.microsoft.com/office/drawing/2014/main" id="{A9F9E89D-DAA9-478C-BFAE-E082FF680385}"/>
              </a:ext>
            </a:extLst>
          </p:cNvPr>
          <p:cNvSpPr>
            <a:spLocks noGrp="1"/>
          </p:cNvSpPr>
          <p:nvPr>
            <p:ph idx="1"/>
          </p:nvPr>
        </p:nvSpPr>
        <p:spPr/>
        <p:txBody>
          <a:bodyPr>
            <a:normAutofit fontScale="85000" lnSpcReduction="20000"/>
          </a:bodyPr>
          <a:lstStyle/>
          <a:p>
            <a:r>
              <a:rPr lang="pl-PL" b="1" dirty="0"/>
              <a:t>Wzór na traconą moc</a:t>
            </a:r>
            <a:r>
              <a:rPr lang="pl-PL" dirty="0"/>
              <a:t> nie jest skomplikowany i wygląda następująco:</a:t>
            </a:r>
          </a:p>
          <a:p>
            <a:r>
              <a:rPr lang="pl-PL" dirty="0"/>
              <a:t>P = (</a:t>
            </a:r>
            <a:r>
              <a:rPr lang="pl-PL" dirty="0" err="1"/>
              <a:t>U</a:t>
            </a:r>
            <a:r>
              <a:rPr lang="pl-PL" baseline="-25000" dirty="0" err="1"/>
              <a:t>we</a:t>
            </a:r>
            <a:r>
              <a:rPr lang="pl-PL" baseline="-25000" dirty="0"/>
              <a:t> </a:t>
            </a:r>
            <a:r>
              <a:rPr lang="pl-PL" dirty="0"/>
              <a:t>- </a:t>
            </a:r>
            <a:r>
              <a:rPr lang="pl-PL" dirty="0" err="1"/>
              <a:t>U</a:t>
            </a:r>
            <a:r>
              <a:rPr lang="pl-PL" baseline="-25000" dirty="0" err="1"/>
              <a:t>wy</a:t>
            </a:r>
            <a:r>
              <a:rPr lang="pl-PL" dirty="0"/>
              <a:t>) * I, gdzie:</a:t>
            </a:r>
          </a:p>
          <a:p>
            <a:r>
              <a:rPr lang="pl-PL" b="1" dirty="0" err="1"/>
              <a:t>U</a:t>
            </a:r>
            <a:r>
              <a:rPr lang="pl-PL" b="1" baseline="-25000" dirty="0" err="1"/>
              <a:t>we</a:t>
            </a:r>
            <a:r>
              <a:rPr lang="pl-PL" dirty="0"/>
              <a:t> – napięcie wejściowe, podawane na układ [V]</a:t>
            </a:r>
          </a:p>
          <a:p>
            <a:r>
              <a:rPr lang="pl-PL" b="1" dirty="0" err="1"/>
              <a:t>U</a:t>
            </a:r>
            <a:r>
              <a:rPr lang="pl-PL" b="1" baseline="-25000" dirty="0" err="1"/>
              <a:t>wy</a:t>
            </a:r>
            <a:r>
              <a:rPr lang="pl-PL" b="1" baseline="-25000" dirty="0"/>
              <a:t> </a:t>
            </a:r>
            <a:r>
              <a:rPr lang="pl-PL" dirty="0"/>
              <a:t>– napięcie wyj., określone przez producenta lub ustawione przez użytkownika [V]</a:t>
            </a:r>
          </a:p>
          <a:p>
            <a:r>
              <a:rPr lang="pl-PL" b="1" dirty="0"/>
              <a:t>I</a:t>
            </a:r>
            <a:r>
              <a:rPr lang="pl-PL" dirty="0"/>
              <a:t> – pobierany z wyjścia stabilizatora prąd [A]</a:t>
            </a:r>
          </a:p>
          <a:p>
            <a:r>
              <a:rPr lang="pl-PL" dirty="0"/>
              <a:t>Owa</a:t>
            </a:r>
            <a:r>
              <a:rPr lang="pl-PL" b="1" dirty="0"/>
              <a:t> moc jest tracona w postaci ciepła nagrzewającego obudowę stabilizatora</a:t>
            </a:r>
            <a:r>
              <a:rPr lang="pl-PL" dirty="0"/>
              <a:t>, dlatego często mają one konstrukcję mechaniczną ułatwiającą przykręcenie ich do radiatora, czyli elementu odprowadzającego ciepło.</a:t>
            </a:r>
          </a:p>
          <a:p>
            <a:r>
              <a:rPr lang="pl-PL" dirty="0"/>
              <a:t>W rzeczywistości, </a:t>
            </a:r>
            <a:r>
              <a:rPr lang="pl-PL" b="1" dirty="0"/>
              <a:t>stabilizator pobiera niewielki prąd</a:t>
            </a:r>
            <a:r>
              <a:rPr lang="pl-PL" dirty="0"/>
              <a:t>, potrzebny do działania jego wewnętrznych obwodów, dlatego pobierany prąd jest nieco większy niż oddawany do obciążenia.</a:t>
            </a:r>
          </a:p>
          <a:p>
            <a:r>
              <a:rPr lang="pl-PL" dirty="0"/>
              <a:t>Współczesne stabilizatory do pracy potrzebują tak małych prądów, że można je zaniedbać w obliczeniach.</a:t>
            </a:r>
          </a:p>
          <a:p>
            <a:endParaRPr lang="pl-PL" dirty="0"/>
          </a:p>
        </p:txBody>
      </p:sp>
    </p:spTree>
    <p:extLst>
      <p:ext uri="{BB962C8B-B14F-4D97-AF65-F5344CB8AC3E}">
        <p14:creationId xmlns:p14="http://schemas.microsoft.com/office/powerpoint/2010/main" val="191063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5C1111-051B-4CF7-9897-A67E5354102E}"/>
              </a:ext>
            </a:extLst>
          </p:cNvPr>
          <p:cNvSpPr>
            <a:spLocks noGrp="1"/>
          </p:cNvSpPr>
          <p:nvPr>
            <p:ph type="title"/>
          </p:nvPr>
        </p:nvSpPr>
        <p:spPr/>
        <p:txBody>
          <a:bodyPr/>
          <a:lstStyle/>
          <a:p>
            <a:r>
              <a:rPr lang="pl-PL" dirty="0"/>
              <a:t>Pomiary</a:t>
            </a:r>
          </a:p>
        </p:txBody>
      </p:sp>
      <p:sp>
        <p:nvSpPr>
          <p:cNvPr id="3" name="Symbol zastępczy zawartości 2">
            <a:extLst>
              <a:ext uri="{FF2B5EF4-FFF2-40B4-BE49-F238E27FC236}">
                <a16:creationId xmlns:a16="http://schemas.microsoft.com/office/drawing/2014/main" id="{A0381C24-C1D5-4A9E-8C86-DA524B3244B3}"/>
              </a:ext>
            </a:extLst>
          </p:cNvPr>
          <p:cNvSpPr>
            <a:spLocks noGrp="1"/>
          </p:cNvSpPr>
          <p:nvPr>
            <p:ph idx="1"/>
          </p:nvPr>
        </p:nvSpPr>
        <p:spPr/>
        <p:txBody>
          <a:bodyPr>
            <a:normAutofit/>
          </a:bodyPr>
          <a:lstStyle/>
          <a:p>
            <a:pPr marL="0" indent="0">
              <a:buNone/>
            </a:pPr>
            <a:r>
              <a:rPr lang="pl-PL" dirty="0"/>
              <a:t>Każdy informatyk powinien umieć prawidłowo zmierzyć trzy podstawowe wielkości: napięcie, prąd i rezystancję. Na początku, najprostsza czynność, pomiar napięcia, które mierzymy zawsze równolegle! </a:t>
            </a:r>
          </a:p>
          <a:p>
            <a:pPr marL="0" indent="0">
              <a:buNone/>
            </a:pPr>
            <a:r>
              <a:rPr lang="pl-PL" dirty="0"/>
              <a:t>Pamiętaj, aby swój multimetr ustawić na pomiar napięcia stałego. Staraj się ustawiać zakresy pomiarowe w taki sposób, aby były jak najbliższe maksymalnej spodziewaj wartości. Najbezpieczniej będzie, gdy miernik ustawisz na zakres pozwalający mierzyć 0-20V.</a:t>
            </a:r>
          </a:p>
        </p:txBody>
      </p:sp>
    </p:spTree>
    <p:extLst>
      <p:ext uri="{BB962C8B-B14F-4D97-AF65-F5344CB8AC3E}">
        <p14:creationId xmlns:p14="http://schemas.microsoft.com/office/powerpoint/2010/main" val="3491106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AB9748-1997-457A-B7E5-D58173AF365D}"/>
              </a:ext>
            </a:extLst>
          </p:cNvPr>
          <p:cNvSpPr>
            <a:spLocks noGrp="1"/>
          </p:cNvSpPr>
          <p:nvPr>
            <p:ph type="title"/>
          </p:nvPr>
        </p:nvSpPr>
        <p:spPr/>
        <p:txBody>
          <a:bodyPr/>
          <a:lstStyle/>
          <a:p>
            <a:r>
              <a:rPr lang="pl-PL" dirty="0"/>
              <a:t>Przykład</a:t>
            </a:r>
          </a:p>
        </p:txBody>
      </p:sp>
      <p:pic>
        <p:nvPicPr>
          <p:cNvPr id="34818" name="Picture 2" descr="Schemat ideowy.">
            <a:extLst>
              <a:ext uri="{FF2B5EF4-FFF2-40B4-BE49-F238E27FC236}">
                <a16:creationId xmlns:a16="http://schemas.microsoft.com/office/drawing/2014/main" id="{8FDA960A-43FC-41DF-9A55-6CE4135C86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5102" y="2212259"/>
            <a:ext cx="10098123" cy="3806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51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6AD749-F467-4754-AE1D-883A9E9F3B01}"/>
              </a:ext>
            </a:extLst>
          </p:cNvPr>
          <p:cNvSpPr>
            <a:spLocks noGrp="1"/>
          </p:cNvSpPr>
          <p:nvPr>
            <p:ph type="title"/>
          </p:nvPr>
        </p:nvSpPr>
        <p:spPr/>
        <p:txBody>
          <a:bodyPr/>
          <a:lstStyle/>
          <a:p>
            <a:r>
              <a:rPr lang="pl-PL" dirty="0"/>
              <a:t>Stabilizatory impulsowe</a:t>
            </a:r>
          </a:p>
        </p:txBody>
      </p:sp>
      <p:sp>
        <p:nvSpPr>
          <p:cNvPr id="3" name="Symbol zastępczy zawartości 2">
            <a:extLst>
              <a:ext uri="{FF2B5EF4-FFF2-40B4-BE49-F238E27FC236}">
                <a16:creationId xmlns:a16="http://schemas.microsoft.com/office/drawing/2014/main" id="{581EA519-F078-4AFD-992F-9B7607C7399E}"/>
              </a:ext>
            </a:extLst>
          </p:cNvPr>
          <p:cNvSpPr>
            <a:spLocks noGrp="1"/>
          </p:cNvSpPr>
          <p:nvPr>
            <p:ph idx="1"/>
          </p:nvPr>
        </p:nvSpPr>
        <p:spPr/>
        <p:txBody>
          <a:bodyPr>
            <a:normAutofit fontScale="92500" lnSpcReduction="10000"/>
          </a:bodyPr>
          <a:lstStyle/>
          <a:p>
            <a:r>
              <a:rPr lang="pl-PL" dirty="0"/>
              <a:t>Mimo poważnych zalet, jak niska cena i prostota, stabilizatory liniowe cieszą się dzisiaj mniejszą popularnością niż kiedyś. Dzieje się tak, ponieważ coraz większą rolę odgrywa redukcja mocy pobieranej przez układ, zwłaszcza w zasilaniu bateryjnym. Ponadto, czasami zachodzi potrzeba wytworzenia napięcia wyższego niż te, które oferuje źródło napięcia zasilania.</a:t>
            </a:r>
          </a:p>
          <a:p>
            <a:r>
              <a:rPr lang="pl-PL" dirty="0"/>
              <a:t>Stabilizatorów impulsowych można znaleźć setki, jeśli nie tysiące, lecz bazują one na prostym zjawisku fizycznym: samoindukcji.</a:t>
            </a:r>
          </a:p>
          <a:p>
            <a:r>
              <a:rPr lang="pl-PL" dirty="0"/>
              <a:t>Idea wykorzystania samoindukcji jest prosta: jeżeli przez cewkę przepuszczamy prąd, a potem nagle go odłączamy, to wygeneruje ona na swoich zaciskach napięcie. Jeżeli cały układ zostanie skonfigurowany tak, aby generowane napięcie dodawało się do zasilającego, uzyskamy przetwornicę podwyższającą napięcie. Jeżeli zaś napięcie wytwarzane przez odłączaną cewkę będzie się odejmowało od zasilającego, to uzyskamy układ obniżający napięcie. Specjalizowany układ scalony porównuje napięcie wyjściowe z wartością zadaną i odpowiednio steruje przełączaniem cewki.</a:t>
            </a:r>
          </a:p>
        </p:txBody>
      </p:sp>
    </p:spTree>
    <p:extLst>
      <p:ext uri="{BB962C8B-B14F-4D97-AF65-F5344CB8AC3E}">
        <p14:creationId xmlns:p14="http://schemas.microsoft.com/office/powerpoint/2010/main" val="35477042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F5F6AF-5CEB-46CD-BF67-F1F0B3E8F113}"/>
              </a:ext>
            </a:extLst>
          </p:cNvPr>
          <p:cNvSpPr>
            <a:spLocks noGrp="1"/>
          </p:cNvSpPr>
          <p:nvPr>
            <p:ph type="title"/>
          </p:nvPr>
        </p:nvSpPr>
        <p:spPr/>
        <p:txBody>
          <a:bodyPr/>
          <a:lstStyle/>
          <a:p>
            <a:r>
              <a:rPr lang="pl-PL" dirty="0"/>
              <a:t>Skróty</a:t>
            </a:r>
          </a:p>
        </p:txBody>
      </p:sp>
      <p:sp>
        <p:nvSpPr>
          <p:cNvPr id="3" name="Symbol zastępczy zawartości 2">
            <a:extLst>
              <a:ext uri="{FF2B5EF4-FFF2-40B4-BE49-F238E27FC236}">
                <a16:creationId xmlns:a16="http://schemas.microsoft.com/office/drawing/2014/main" id="{B4C3CBC5-F41C-4DB7-9DD6-2300298EA4F3}"/>
              </a:ext>
            </a:extLst>
          </p:cNvPr>
          <p:cNvSpPr>
            <a:spLocks noGrp="1"/>
          </p:cNvSpPr>
          <p:nvPr>
            <p:ph idx="1"/>
          </p:nvPr>
        </p:nvSpPr>
        <p:spPr/>
        <p:txBody>
          <a:bodyPr>
            <a:normAutofit fontScale="92500" lnSpcReduction="20000"/>
          </a:bodyPr>
          <a:lstStyle/>
          <a:p>
            <a:r>
              <a:rPr lang="pl-PL" b="1" dirty="0"/>
              <a:t>LDO </a:t>
            </a:r>
            <a:r>
              <a:rPr lang="pl-PL" dirty="0"/>
              <a:t>– jest to akronim od angielskich słów „</a:t>
            </a:r>
            <a:r>
              <a:rPr lang="pl-PL" b="1" dirty="0" err="1"/>
              <a:t>L</a:t>
            </a:r>
            <a:r>
              <a:rPr lang="pl-PL" dirty="0" err="1"/>
              <a:t>ow-</a:t>
            </a:r>
            <a:r>
              <a:rPr lang="pl-PL" b="1" dirty="0" err="1"/>
              <a:t>D</a:t>
            </a:r>
            <a:r>
              <a:rPr lang="pl-PL" dirty="0" err="1"/>
              <a:t>rop</a:t>
            </a:r>
            <a:r>
              <a:rPr lang="pl-PL" b="1" dirty="0" err="1"/>
              <a:t>O</a:t>
            </a:r>
            <a:r>
              <a:rPr lang="pl-PL" dirty="0" err="1"/>
              <a:t>ut</a:t>
            </a:r>
            <a:r>
              <a:rPr lang="pl-PL" dirty="0"/>
              <a:t>”. Jest to stabilizator liniowy, który do prawidłowego działania wymaga małej różnicy napięć między wejściem a wyjściem, rzędu 1V lub mniej. </a:t>
            </a:r>
          </a:p>
          <a:p>
            <a:r>
              <a:rPr lang="pl-PL" b="1" dirty="0"/>
              <a:t>Regulowany</a:t>
            </a:r>
            <a:r>
              <a:rPr lang="pl-PL" dirty="0"/>
              <a:t> – napięcie wyjściowe można regulować, na ogół przy użyciu dodatkowego potencjometru. Najpopularniejszym stabilizatorem regulowanym jest LM317.</a:t>
            </a:r>
          </a:p>
          <a:p>
            <a:r>
              <a:rPr lang="pl-PL" b="1" dirty="0"/>
              <a:t>Nieregulowany</a:t>
            </a:r>
            <a:r>
              <a:rPr lang="pl-PL" dirty="0"/>
              <a:t> – w przeciwieństwie do opisanych wyżej, napięcie wyjściowe jest określone przez producenta i podane na obudowie układu.</a:t>
            </a:r>
          </a:p>
          <a:p>
            <a:r>
              <a:rPr lang="pl-PL" b="1" dirty="0" err="1"/>
              <a:t>Step-up</a:t>
            </a:r>
            <a:r>
              <a:rPr lang="pl-PL" b="1" dirty="0"/>
              <a:t> </a:t>
            </a:r>
            <a:r>
              <a:rPr lang="pl-PL" dirty="0"/>
              <a:t> - przetwornica impulsowa podwyższająca napięcie, na przykład LM2577. Dostępny w wersji z regulowanym napięciem wyjściowym (LM2577-ADJ) lub stałym (np. LM2577-12).</a:t>
            </a:r>
          </a:p>
          <a:p>
            <a:r>
              <a:rPr lang="pl-PL" b="1" dirty="0"/>
              <a:t>Step-down</a:t>
            </a:r>
            <a:r>
              <a:rPr lang="pl-PL" dirty="0"/>
              <a:t>  - przetwornica obniżająca napięcie, na przykład LM2575. Dostępny w takich samych wersjach co LM2577.</a:t>
            </a:r>
          </a:p>
          <a:p>
            <a:r>
              <a:rPr lang="pl-PL" b="1" dirty="0" err="1"/>
              <a:t>Step-up</a:t>
            </a:r>
            <a:r>
              <a:rPr lang="pl-PL" b="1" dirty="0"/>
              <a:t>/down</a:t>
            </a:r>
            <a:r>
              <a:rPr lang="pl-PL" dirty="0"/>
              <a:t> - układ przetwornicy impulsowej, który potrafi utrzymać żądane napięcie na wyjściu, niezależnie od tego, czy napięcie zasilające jest od niego wyższe bądź niższe.</a:t>
            </a:r>
          </a:p>
          <a:p>
            <a:endParaRPr lang="pl-PL" dirty="0"/>
          </a:p>
        </p:txBody>
      </p:sp>
    </p:spTree>
    <p:extLst>
      <p:ext uri="{BB962C8B-B14F-4D97-AF65-F5344CB8AC3E}">
        <p14:creationId xmlns:p14="http://schemas.microsoft.com/office/powerpoint/2010/main" val="2697880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8FE4D5-07D3-46D8-9ACF-D0D481C385B5}"/>
              </a:ext>
            </a:extLst>
          </p:cNvPr>
          <p:cNvSpPr>
            <a:spLocks noGrp="1"/>
          </p:cNvSpPr>
          <p:nvPr>
            <p:ph type="title"/>
          </p:nvPr>
        </p:nvSpPr>
        <p:spPr/>
        <p:txBody>
          <a:bodyPr/>
          <a:lstStyle/>
          <a:p>
            <a:r>
              <a:rPr lang="pl-PL" dirty="0"/>
              <a:t>Elementy stykowe</a:t>
            </a:r>
          </a:p>
        </p:txBody>
      </p:sp>
      <p:sp>
        <p:nvSpPr>
          <p:cNvPr id="3" name="Symbol zastępczy zawartości 2">
            <a:extLst>
              <a:ext uri="{FF2B5EF4-FFF2-40B4-BE49-F238E27FC236}">
                <a16:creationId xmlns:a16="http://schemas.microsoft.com/office/drawing/2014/main" id="{5F3174A9-9DBD-47B0-9F92-60F380225247}"/>
              </a:ext>
            </a:extLst>
          </p:cNvPr>
          <p:cNvSpPr>
            <a:spLocks noGrp="1"/>
          </p:cNvSpPr>
          <p:nvPr>
            <p:ph idx="1"/>
          </p:nvPr>
        </p:nvSpPr>
        <p:spPr/>
        <p:txBody>
          <a:bodyPr/>
          <a:lstStyle/>
          <a:p>
            <a:r>
              <a:rPr lang="pl-PL" dirty="0"/>
              <a:t>W ogólności, działanie elementów stykowych polega na sterowaniu przepływem prądu poprzez </a:t>
            </a:r>
            <a:r>
              <a:rPr lang="pl-PL" b="1" dirty="0"/>
              <a:t>mechaniczne rozłączanie </a:t>
            </a:r>
            <a:r>
              <a:rPr lang="pl-PL" dirty="0"/>
              <a:t>obwodu. Działa to na zasadzie, jak zwykłe połączenie/rozłączenie przewodów. Z tą różnicą, że punkty, w których kawałki metalu dotykają do siebie, są specjalnie ukształtowane, aby </a:t>
            </a:r>
            <a:r>
              <a:rPr lang="pl-PL" b="1" dirty="0"/>
              <a:t>rezystancja takiego styku była możliwie mała.</a:t>
            </a:r>
            <a:endParaRPr lang="pl-PL" dirty="0"/>
          </a:p>
          <a:p>
            <a:r>
              <a:rPr lang="pl-PL" dirty="0"/>
              <a:t>Aby umożliwić przepływ prądu, należy docisnąć styki do siebie. Można to zrobić na kilka sposobów, zależnie od wykonania elementu stykowego</a:t>
            </a:r>
          </a:p>
          <a:p>
            <a:endParaRPr lang="pl-PL" dirty="0"/>
          </a:p>
        </p:txBody>
      </p:sp>
    </p:spTree>
    <p:extLst>
      <p:ext uri="{BB962C8B-B14F-4D97-AF65-F5344CB8AC3E}">
        <p14:creationId xmlns:p14="http://schemas.microsoft.com/office/powerpoint/2010/main" val="8419196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927694-F9B2-421F-A4C2-EFAEDDB92AC7}"/>
              </a:ext>
            </a:extLst>
          </p:cNvPr>
          <p:cNvSpPr>
            <a:spLocks noGrp="1"/>
          </p:cNvSpPr>
          <p:nvPr>
            <p:ph type="title"/>
          </p:nvPr>
        </p:nvSpPr>
        <p:spPr/>
        <p:txBody>
          <a:bodyPr/>
          <a:lstStyle/>
          <a:p>
            <a:r>
              <a:rPr lang="pl-PL" dirty="0"/>
              <a:t>Przycisk impulsowy</a:t>
            </a:r>
          </a:p>
        </p:txBody>
      </p:sp>
      <p:pic>
        <p:nvPicPr>
          <p:cNvPr id="35842" name="Picture 2" descr="https://forbot.pl/blog/wp-content/uploads/2015/06/microswitch_przelaczniki_przyciski.jpg">
            <a:extLst>
              <a:ext uri="{FF2B5EF4-FFF2-40B4-BE49-F238E27FC236}">
                <a16:creationId xmlns:a16="http://schemas.microsoft.com/office/drawing/2014/main" id="{4B9D5827-7FE8-4701-8F36-256AA6FB4C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1669" y="2500312"/>
            <a:ext cx="5384800"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283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693EDF-5AD5-4CA9-9634-F82338B66CCB}"/>
              </a:ext>
            </a:extLst>
          </p:cNvPr>
          <p:cNvSpPr>
            <a:spLocks noGrp="1"/>
          </p:cNvSpPr>
          <p:nvPr>
            <p:ph type="title"/>
          </p:nvPr>
        </p:nvSpPr>
        <p:spPr/>
        <p:txBody>
          <a:bodyPr/>
          <a:lstStyle/>
          <a:p>
            <a:r>
              <a:rPr lang="pl-PL" dirty="0" err="1"/>
              <a:t>Krakon</a:t>
            </a:r>
            <a:endParaRPr lang="pl-PL" dirty="0"/>
          </a:p>
        </p:txBody>
      </p:sp>
      <p:pic>
        <p:nvPicPr>
          <p:cNvPr id="36866" name="Picture 2" descr="Kontaktron.">
            <a:extLst>
              <a:ext uri="{FF2B5EF4-FFF2-40B4-BE49-F238E27FC236}">
                <a16:creationId xmlns:a16="http://schemas.microsoft.com/office/drawing/2014/main" id="{E9F6EE5A-F4C4-4114-8513-661C14062C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2269" y="3606990"/>
            <a:ext cx="5943600" cy="138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653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26216A-A640-46CE-9FD5-36B2A2C98A1E}"/>
              </a:ext>
            </a:extLst>
          </p:cNvPr>
          <p:cNvSpPr>
            <a:spLocks noGrp="1"/>
          </p:cNvSpPr>
          <p:nvPr>
            <p:ph type="title"/>
          </p:nvPr>
        </p:nvSpPr>
        <p:spPr/>
        <p:txBody>
          <a:bodyPr/>
          <a:lstStyle/>
          <a:p>
            <a:r>
              <a:rPr lang="pl-PL" dirty="0"/>
              <a:t>Przekaźnik</a:t>
            </a:r>
          </a:p>
        </p:txBody>
      </p:sp>
      <p:pic>
        <p:nvPicPr>
          <p:cNvPr id="37890" name="Picture 2" descr="DziaÅanie przekaÅºnika. Na podstawie grafiki z Wikipedii.">
            <a:extLst>
              <a:ext uri="{FF2B5EF4-FFF2-40B4-BE49-F238E27FC236}">
                <a16:creationId xmlns:a16="http://schemas.microsoft.com/office/drawing/2014/main" id="{6EFEDE49-55BD-4DA2-B491-8E03C9A43065}"/>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678" y="2286000"/>
            <a:ext cx="5504781"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614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3DC236-7E19-4264-8187-264C79F667DF}"/>
              </a:ext>
            </a:extLst>
          </p:cNvPr>
          <p:cNvSpPr>
            <a:spLocks noGrp="1"/>
          </p:cNvSpPr>
          <p:nvPr>
            <p:ph type="title"/>
          </p:nvPr>
        </p:nvSpPr>
        <p:spPr/>
        <p:txBody>
          <a:bodyPr/>
          <a:lstStyle/>
          <a:p>
            <a:r>
              <a:rPr lang="pl-PL" dirty="0"/>
              <a:t>Wyprowadzenia</a:t>
            </a:r>
          </a:p>
        </p:txBody>
      </p:sp>
      <p:pic>
        <p:nvPicPr>
          <p:cNvPr id="38914" name="Picture 2" descr="Symbol przekaÅºnika oraz ukÅad jego wyprowadzeÅ (widziany jak na zdjÄciu wyÅ¼ej).">
            <a:extLst>
              <a:ext uri="{FF2B5EF4-FFF2-40B4-BE49-F238E27FC236}">
                <a16:creationId xmlns:a16="http://schemas.microsoft.com/office/drawing/2014/main" id="{07C506FD-BF29-42C3-BFEF-5ADC97DEFE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7834" y="2595716"/>
            <a:ext cx="9846366" cy="316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9579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C4B494-308D-45FA-BEE7-F6A3A2273EDE}"/>
              </a:ext>
            </a:extLst>
          </p:cNvPr>
          <p:cNvSpPr>
            <a:spLocks noGrp="1"/>
          </p:cNvSpPr>
          <p:nvPr>
            <p:ph type="title"/>
          </p:nvPr>
        </p:nvSpPr>
        <p:spPr/>
        <p:txBody>
          <a:bodyPr/>
          <a:lstStyle/>
          <a:p>
            <a:r>
              <a:rPr lang="pl-PL" dirty="0"/>
              <a:t>Wyprowadzenia</a:t>
            </a:r>
          </a:p>
        </p:txBody>
      </p:sp>
      <p:sp>
        <p:nvSpPr>
          <p:cNvPr id="3" name="Symbol zastępczy zawartości 2">
            <a:extLst>
              <a:ext uri="{FF2B5EF4-FFF2-40B4-BE49-F238E27FC236}">
                <a16:creationId xmlns:a16="http://schemas.microsoft.com/office/drawing/2014/main" id="{5BCAD839-237B-464A-A441-FDEC8AE793DE}"/>
              </a:ext>
            </a:extLst>
          </p:cNvPr>
          <p:cNvSpPr>
            <a:spLocks noGrp="1"/>
          </p:cNvSpPr>
          <p:nvPr>
            <p:ph idx="1"/>
          </p:nvPr>
        </p:nvSpPr>
        <p:spPr/>
        <p:txBody>
          <a:bodyPr>
            <a:normAutofit fontScale="70000" lnSpcReduction="20000"/>
          </a:bodyPr>
          <a:lstStyle/>
          <a:p>
            <a:r>
              <a:rPr lang="pl-PL" b="1" dirty="0"/>
              <a:t>Objaśnienia skrótów:</a:t>
            </a:r>
            <a:endParaRPr lang="pl-PL" dirty="0"/>
          </a:p>
          <a:p>
            <a:r>
              <a:rPr lang="pl-PL" b="1" dirty="0"/>
              <a:t>E – elektromagnes</a:t>
            </a:r>
            <a:r>
              <a:rPr lang="pl-PL" dirty="0"/>
              <a:t>, najczęściej nie ma jakiejkolwiek nazwy. Biegunowość obojętna, dlatego wejście te nazywają się jednakowo.</a:t>
            </a:r>
          </a:p>
          <a:p>
            <a:r>
              <a:rPr lang="pl-PL" b="1" dirty="0"/>
              <a:t>C – „</a:t>
            </a:r>
            <a:r>
              <a:rPr lang="pl-PL" b="1" dirty="0" err="1"/>
              <a:t>common</a:t>
            </a:r>
            <a:r>
              <a:rPr lang="pl-PL" b="1" dirty="0"/>
              <a:t>”</a:t>
            </a:r>
            <a:r>
              <a:rPr lang="pl-PL" dirty="0"/>
              <a:t>, czyli wspólny. Ten styk jest przełączany między dwoma pozostałymi.</a:t>
            </a:r>
          </a:p>
          <a:p>
            <a:r>
              <a:rPr lang="pl-PL" b="1" dirty="0"/>
              <a:t>NC – „</a:t>
            </a:r>
            <a:r>
              <a:rPr lang="pl-PL" b="1" dirty="0" err="1"/>
              <a:t>normally</a:t>
            </a:r>
            <a:r>
              <a:rPr lang="pl-PL" b="1" dirty="0"/>
              <a:t> </a:t>
            </a:r>
            <a:r>
              <a:rPr lang="pl-PL" b="1" dirty="0" err="1"/>
              <a:t>closed</a:t>
            </a:r>
            <a:r>
              <a:rPr lang="pl-PL" b="1" dirty="0"/>
              <a:t>”</a:t>
            </a:r>
            <a:r>
              <a:rPr lang="pl-PL" dirty="0"/>
              <a:t>, czyli normalnie zamknięty. Między tym stykiem, a wspólnym może płynąć prąd, jeżeli przez cewkę nie płynie prąd.</a:t>
            </a:r>
          </a:p>
          <a:p>
            <a:r>
              <a:rPr lang="pl-PL" b="1" dirty="0"/>
              <a:t>NO – „</a:t>
            </a:r>
            <a:r>
              <a:rPr lang="pl-PL" b="1" dirty="0" err="1"/>
              <a:t>normally</a:t>
            </a:r>
            <a:r>
              <a:rPr lang="pl-PL" b="1" dirty="0"/>
              <a:t> open”</a:t>
            </a:r>
            <a:r>
              <a:rPr lang="pl-PL" dirty="0"/>
              <a:t>, czyli normalnie otwarty. Ten styk jest zwierany ze wspólnym po zasileniu cewki. Wtedy też styk NC jest odłączany.</a:t>
            </a:r>
          </a:p>
          <a:p>
            <a:r>
              <a:rPr lang="pl-PL" b="1" dirty="0"/>
              <a:t>Najważniejsze parametry przekaźników:</a:t>
            </a:r>
            <a:endParaRPr lang="pl-PL" dirty="0"/>
          </a:p>
          <a:p>
            <a:r>
              <a:rPr lang="pl-PL" dirty="0"/>
              <a:t>napięcie cewki (typowo 3V, 5V, 12V i 24V);</a:t>
            </a:r>
          </a:p>
          <a:p>
            <a:r>
              <a:rPr lang="pl-PL" dirty="0"/>
              <a:t>rezystancja cewki (setki lub tysiące omów);</a:t>
            </a:r>
          </a:p>
          <a:p>
            <a:r>
              <a:rPr lang="pl-PL" dirty="0"/>
              <a:t>ilość styków, ich konfiguracja;</a:t>
            </a:r>
          </a:p>
          <a:p>
            <a:r>
              <a:rPr lang="pl-PL" dirty="0"/>
              <a:t>maksymalne napięcie między stykami oraz maksymalny prąd, jaki można przez nie przenieść.</a:t>
            </a:r>
          </a:p>
          <a:p>
            <a:endParaRPr lang="pl-PL" dirty="0"/>
          </a:p>
        </p:txBody>
      </p:sp>
    </p:spTree>
    <p:extLst>
      <p:ext uri="{BB962C8B-B14F-4D97-AF65-F5344CB8AC3E}">
        <p14:creationId xmlns:p14="http://schemas.microsoft.com/office/powerpoint/2010/main" val="21911879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294</TotalTime>
  <Words>3353</Words>
  <Application>Microsoft Office PowerPoint</Application>
  <PresentationFormat>Panoramiczny</PresentationFormat>
  <Paragraphs>273</Paragraphs>
  <Slides>98</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98</vt:i4>
      </vt:variant>
    </vt:vector>
  </HeadingPairs>
  <TitlesOfParts>
    <vt:vector size="104" baseType="lpstr">
      <vt:lpstr>Arial</vt:lpstr>
      <vt:lpstr>Tw Cen MT</vt:lpstr>
      <vt:lpstr>Tw Cen MT Condensed</vt:lpstr>
      <vt:lpstr>Wingdings</vt:lpstr>
      <vt:lpstr>Wingdings 3</vt:lpstr>
      <vt:lpstr>Integralny</vt:lpstr>
      <vt:lpstr>Elektronika</vt:lpstr>
      <vt:lpstr>Wstęp</vt:lpstr>
      <vt:lpstr>Napięcie</vt:lpstr>
      <vt:lpstr>Prąd</vt:lpstr>
      <vt:lpstr>Prąd i napięcie</vt:lpstr>
      <vt:lpstr>Rezystancja</vt:lpstr>
      <vt:lpstr>Zasilanie</vt:lpstr>
      <vt:lpstr>Pozostałe elementy</vt:lpstr>
      <vt:lpstr>Pomiary</vt:lpstr>
      <vt:lpstr>Multimetr</vt:lpstr>
      <vt:lpstr>Pomiary prądu</vt:lpstr>
      <vt:lpstr>Rezystancja</vt:lpstr>
      <vt:lpstr>Prezentacja programu PowerPoint</vt:lpstr>
      <vt:lpstr>Moc strat</vt:lpstr>
      <vt:lpstr>Prezentacja programu PowerPoint</vt:lpstr>
      <vt:lpstr>Odczytywanie wartości</vt:lpstr>
      <vt:lpstr>Tabelka wartości</vt:lpstr>
      <vt:lpstr>Przykład</vt:lpstr>
      <vt:lpstr>Łączenie rezystorów</vt:lpstr>
      <vt:lpstr>Prezentacja programu PowerPoint</vt:lpstr>
      <vt:lpstr>Płytka stykowa</vt:lpstr>
      <vt:lpstr>Prawo Ohma</vt:lpstr>
      <vt:lpstr>Interpretacja (stała rezystancja)</vt:lpstr>
      <vt:lpstr>Interpretacja (stałe napięcie)</vt:lpstr>
      <vt:lpstr>Przykład praktyczny</vt:lpstr>
      <vt:lpstr>Obliczenia</vt:lpstr>
      <vt:lpstr>Prezentacja programu PowerPoint</vt:lpstr>
      <vt:lpstr>Pierwsze prawo Kirchoffa</vt:lpstr>
      <vt:lpstr>Prezentacja programu PowerPoint</vt:lpstr>
      <vt:lpstr>Drugie prawo Kirchoffa</vt:lpstr>
      <vt:lpstr>Prezentacja programu PowerPoint</vt:lpstr>
      <vt:lpstr>Dzielnik napięcia</vt:lpstr>
      <vt:lpstr>Prezentacja programu PowerPoint</vt:lpstr>
      <vt:lpstr>Prezentacja programu PowerPoint</vt:lpstr>
      <vt:lpstr>Potencjometr</vt:lpstr>
      <vt:lpstr>Prezentacja programu PowerPoint</vt:lpstr>
      <vt:lpstr>Opór wewnętrzny</vt:lpstr>
      <vt:lpstr>Kondensator</vt:lpstr>
      <vt:lpstr>Prezentacja programu PowerPoint</vt:lpstr>
      <vt:lpstr>Podłączenie</vt:lpstr>
      <vt:lpstr>Kondensatory elektrolityczne</vt:lpstr>
      <vt:lpstr>Kondensatory zwykłe</vt:lpstr>
      <vt:lpstr>Pojemność kondensatorów</vt:lpstr>
      <vt:lpstr>Napięcie</vt:lpstr>
      <vt:lpstr>Przykład</vt:lpstr>
      <vt:lpstr>Łączenie kondensatorów</vt:lpstr>
      <vt:lpstr>Łączenia</vt:lpstr>
      <vt:lpstr>Wykorzystanie</vt:lpstr>
      <vt:lpstr>Wykorzystanie cd</vt:lpstr>
      <vt:lpstr>Cewki</vt:lpstr>
      <vt:lpstr>Dławik i cewka</vt:lpstr>
      <vt:lpstr>Podłączenie</vt:lpstr>
      <vt:lpstr>Budowa</vt:lpstr>
      <vt:lpstr>Cewka</vt:lpstr>
      <vt:lpstr>Indukcyjność</vt:lpstr>
      <vt:lpstr>Prąd maksymalny</vt:lpstr>
      <vt:lpstr>Diody</vt:lpstr>
      <vt:lpstr>Prezentacja programu PowerPoint</vt:lpstr>
      <vt:lpstr>Diody krzemowe</vt:lpstr>
      <vt:lpstr>Prezentacja programu PowerPoint</vt:lpstr>
      <vt:lpstr>Prezentacja programu PowerPoint</vt:lpstr>
      <vt:lpstr>Parametry diod</vt:lpstr>
      <vt:lpstr>Zabezpieczenie układów</vt:lpstr>
      <vt:lpstr>Dioda świecąca</vt:lpstr>
      <vt:lpstr>Prezentacja programu PowerPoint</vt:lpstr>
      <vt:lpstr>Prezentacja programu PowerPoint</vt:lpstr>
      <vt:lpstr>Parametry diod świecących</vt:lpstr>
      <vt:lpstr>Dobieranie rezystora do diody</vt:lpstr>
      <vt:lpstr>Prezentacja programu PowerPoint</vt:lpstr>
      <vt:lpstr>Wzór</vt:lpstr>
      <vt:lpstr>Prezentacja programu PowerPoint</vt:lpstr>
      <vt:lpstr>Tranzystor</vt:lpstr>
      <vt:lpstr>Budowa</vt:lpstr>
      <vt:lpstr>Rodzaje</vt:lpstr>
      <vt:lpstr>Budowa</vt:lpstr>
      <vt:lpstr>Prezentacja programu PowerPoint</vt:lpstr>
      <vt:lpstr>Działanie</vt:lpstr>
      <vt:lpstr>Wzmocnienie prądowe</vt:lpstr>
      <vt:lpstr>Podział tranzystorów</vt:lpstr>
      <vt:lpstr>Rodzaje</vt:lpstr>
      <vt:lpstr>Zastosowanie</vt:lpstr>
      <vt:lpstr>Wyniki</vt:lpstr>
      <vt:lpstr>Wyniki</vt:lpstr>
      <vt:lpstr>Obliczenie</vt:lpstr>
      <vt:lpstr>Działanie</vt:lpstr>
      <vt:lpstr>Stabilizatory napięcia</vt:lpstr>
      <vt:lpstr>Prezentacja programu PowerPoint</vt:lpstr>
      <vt:lpstr>Stabilizatory Liniowe</vt:lpstr>
      <vt:lpstr>Tracona moc</vt:lpstr>
      <vt:lpstr>Przykład</vt:lpstr>
      <vt:lpstr>Stabilizatory impulsowe</vt:lpstr>
      <vt:lpstr>Skróty</vt:lpstr>
      <vt:lpstr>Elementy stykowe</vt:lpstr>
      <vt:lpstr>Przycisk impulsowy</vt:lpstr>
      <vt:lpstr>Krakon</vt:lpstr>
      <vt:lpstr>Przekaźnik</vt:lpstr>
      <vt:lpstr>Wyprowadzenia</vt:lpstr>
      <vt:lpstr>Wyprowadzenia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Elektronika dla informatyków</dc:title>
  <dc:creator>Damian Radzik</dc:creator>
  <cp:lastModifiedBy>Damian Radzik</cp:lastModifiedBy>
  <cp:revision>17</cp:revision>
  <dcterms:created xsi:type="dcterms:W3CDTF">2018-05-23T06:33:56Z</dcterms:created>
  <dcterms:modified xsi:type="dcterms:W3CDTF">2018-12-10T11:15:42Z</dcterms:modified>
</cp:coreProperties>
</file>