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2c0bebdc908efcab" providerId="LiveId" clId="{2935F90C-0D00-4E78-9927-9EA36C20FE69}"/>
    <pc:docChg chg="custSel delSld modSld">
      <pc:chgData name="Damian Radzik" userId="2c0bebdc908efcab" providerId="LiveId" clId="{2935F90C-0D00-4E78-9927-9EA36C20FE69}" dt="2018-10-01T09:42:48.067" v="6" actId="2696"/>
      <pc:docMkLst>
        <pc:docMk/>
      </pc:docMkLst>
      <pc:sldChg chg="modSp">
        <pc:chgData name="Damian Radzik" userId="2c0bebdc908efcab" providerId="LiveId" clId="{2935F90C-0D00-4E78-9927-9EA36C20FE69}" dt="2018-10-01T09:42:23.616" v="0" actId="27636"/>
        <pc:sldMkLst>
          <pc:docMk/>
          <pc:sldMk cId="2775571483" sldId="257"/>
        </pc:sldMkLst>
        <pc:spChg chg="mod">
          <ac:chgData name="Damian Radzik" userId="2c0bebdc908efcab" providerId="LiveId" clId="{2935F90C-0D00-4E78-9927-9EA36C20FE69}" dt="2018-10-01T09:42:23.616" v="0" actId="27636"/>
          <ac:spMkLst>
            <pc:docMk/>
            <pc:sldMk cId="2775571483" sldId="257"/>
            <ac:spMk id="3" creationId="{00000000-0000-0000-0000-000000000000}"/>
          </ac:spMkLst>
        </pc:spChg>
      </pc:sldChg>
      <pc:sldChg chg="modSp">
        <pc:chgData name="Damian Radzik" userId="2c0bebdc908efcab" providerId="LiveId" clId="{2935F90C-0D00-4E78-9927-9EA36C20FE69}" dt="2018-10-01T09:42:23.622" v="1" actId="27636"/>
        <pc:sldMkLst>
          <pc:docMk/>
          <pc:sldMk cId="2852828839" sldId="258"/>
        </pc:sldMkLst>
        <pc:spChg chg="mod">
          <ac:chgData name="Damian Radzik" userId="2c0bebdc908efcab" providerId="LiveId" clId="{2935F90C-0D00-4E78-9927-9EA36C20FE69}" dt="2018-10-01T09:42:23.622" v="1" actId="27636"/>
          <ac:spMkLst>
            <pc:docMk/>
            <pc:sldMk cId="2852828839" sldId="258"/>
            <ac:spMk id="3" creationId="{00000000-0000-0000-0000-000000000000}"/>
          </ac:spMkLst>
        </pc:spChg>
      </pc:sldChg>
      <pc:sldChg chg="modSp">
        <pc:chgData name="Damian Radzik" userId="2c0bebdc908efcab" providerId="LiveId" clId="{2935F90C-0D00-4E78-9927-9EA36C20FE69}" dt="2018-10-01T09:42:23.632" v="2" actId="27636"/>
        <pc:sldMkLst>
          <pc:docMk/>
          <pc:sldMk cId="1160169351" sldId="260"/>
        </pc:sldMkLst>
        <pc:spChg chg="mod">
          <ac:chgData name="Damian Radzik" userId="2c0bebdc908efcab" providerId="LiveId" clId="{2935F90C-0D00-4E78-9927-9EA36C20FE69}" dt="2018-10-01T09:42:23.632" v="2" actId="27636"/>
          <ac:spMkLst>
            <pc:docMk/>
            <pc:sldMk cId="1160169351" sldId="260"/>
            <ac:spMk id="3" creationId="{00000000-0000-0000-0000-000000000000}"/>
          </ac:spMkLst>
        </pc:spChg>
      </pc:sldChg>
      <pc:sldChg chg="del">
        <pc:chgData name="Damian Radzik" userId="2c0bebdc908efcab" providerId="LiveId" clId="{2935F90C-0D00-4E78-9927-9EA36C20FE69}" dt="2018-10-01T09:42:48.067" v="6" actId="2696"/>
        <pc:sldMkLst>
          <pc:docMk/>
          <pc:sldMk cId="1986531757" sldId="261"/>
        </pc:sldMkLst>
      </pc:sldChg>
      <pc:sldChg chg="modSp">
        <pc:chgData name="Damian Radzik" userId="2c0bebdc908efcab" providerId="LiveId" clId="{2935F90C-0D00-4E78-9927-9EA36C20FE69}" dt="2018-10-01T09:42:23.640" v="3" actId="27636"/>
        <pc:sldMkLst>
          <pc:docMk/>
          <pc:sldMk cId="3289706440" sldId="262"/>
        </pc:sldMkLst>
        <pc:spChg chg="mod">
          <ac:chgData name="Damian Radzik" userId="2c0bebdc908efcab" providerId="LiveId" clId="{2935F90C-0D00-4E78-9927-9EA36C20FE69}" dt="2018-10-01T09:42:23.640" v="3" actId="27636"/>
          <ac:spMkLst>
            <pc:docMk/>
            <pc:sldMk cId="3289706440" sldId="262"/>
            <ac:spMk id="3" creationId="{00000000-0000-0000-0000-000000000000}"/>
          </ac:spMkLst>
        </pc:spChg>
      </pc:sldChg>
      <pc:sldChg chg="modSp">
        <pc:chgData name="Damian Radzik" userId="2c0bebdc908efcab" providerId="LiveId" clId="{2935F90C-0D00-4E78-9927-9EA36C20FE69}" dt="2018-10-01T09:42:34.442" v="5" actId="1076"/>
        <pc:sldMkLst>
          <pc:docMk/>
          <pc:sldMk cId="9380774" sldId="263"/>
        </pc:sldMkLst>
        <pc:picChg chg="mod">
          <ac:chgData name="Damian Radzik" userId="2c0bebdc908efcab" providerId="LiveId" clId="{2935F90C-0D00-4E78-9927-9EA36C20FE69}" dt="2018-10-01T09:42:34.442" v="5" actId="1076"/>
          <ac:picMkLst>
            <pc:docMk/>
            <pc:sldMk cId="9380774" sldId="263"/>
            <ac:picMk id="5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6D9FC60-E23A-4F03-BB64-77EC76326DA3}" type="datetimeFigureOut">
              <a:rPr lang="pl-PL" smtClean="0"/>
              <a:t>01.10.2018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4EFF-6D97-49FA-B060-85603AEE1C5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66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FC60-E23A-4F03-BB64-77EC76326DA3}" type="datetimeFigureOut">
              <a:rPr lang="pl-PL" smtClean="0"/>
              <a:t>01.10.2018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4EFF-6D97-49FA-B060-85603AEE1C5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6360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FC60-E23A-4F03-BB64-77EC76326DA3}" type="datetimeFigureOut">
              <a:rPr lang="pl-PL" smtClean="0"/>
              <a:t>01.10.2018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4EFF-6D97-49FA-B060-85603AEE1C5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7751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FC60-E23A-4F03-BB64-77EC76326DA3}" type="datetimeFigureOut">
              <a:rPr lang="pl-PL" smtClean="0"/>
              <a:t>01.10.2018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4EFF-6D97-49FA-B060-85603AEE1C5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8588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FC60-E23A-4F03-BB64-77EC76326DA3}" type="datetimeFigureOut">
              <a:rPr lang="pl-PL" smtClean="0"/>
              <a:t>01.10.2018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4EFF-6D97-49FA-B060-85603AEE1C5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403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FC60-E23A-4F03-BB64-77EC76326DA3}" type="datetimeFigureOut">
              <a:rPr lang="pl-PL" smtClean="0"/>
              <a:t>01.10.2018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4EFF-6D97-49FA-B060-85603AEE1C5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0703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FC60-E23A-4F03-BB64-77EC76326DA3}" type="datetimeFigureOut">
              <a:rPr lang="pl-PL" smtClean="0"/>
              <a:t>01.10.2018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4EFF-6D97-49FA-B060-85603AEE1C5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901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FC60-E23A-4F03-BB64-77EC76326DA3}" type="datetimeFigureOut">
              <a:rPr lang="pl-PL" smtClean="0"/>
              <a:t>01.10.2018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4EFF-6D97-49FA-B060-85603AEE1C5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697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FC60-E23A-4F03-BB64-77EC76326DA3}" type="datetimeFigureOut">
              <a:rPr lang="pl-PL" smtClean="0"/>
              <a:t>01.10.2018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4EFF-6D97-49FA-B060-85603AEE1C5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5115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FC60-E23A-4F03-BB64-77EC76326DA3}" type="datetimeFigureOut">
              <a:rPr lang="pl-PL" smtClean="0"/>
              <a:t>01.10.2018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4EFF-6D97-49FA-B060-85603AEE1C5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5607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FC60-E23A-4F03-BB64-77EC76326DA3}" type="datetimeFigureOut">
              <a:rPr lang="pl-PL" smtClean="0"/>
              <a:t>01.10.2018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4EFF-6D97-49FA-B060-85603AEE1C5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8281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6D9FC60-E23A-4F03-BB64-77EC76326DA3}" type="datetimeFigureOut">
              <a:rPr lang="pl-PL" smtClean="0"/>
              <a:t>01.10.2018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AFF4EFF-6D97-49FA-B060-85603AEE1C5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5508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Ergonomia i BHP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projektowanie stanowiska pracy</a:t>
            </a:r>
          </a:p>
        </p:txBody>
      </p:sp>
    </p:spTree>
    <p:extLst>
      <p:ext uri="{BB962C8B-B14F-4D97-AF65-F5344CB8AC3E}">
        <p14:creationId xmlns:p14="http://schemas.microsoft.com/office/powerpoint/2010/main" val="335230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830" y="209374"/>
            <a:ext cx="7030977" cy="6152105"/>
          </a:xfrm>
        </p:spPr>
      </p:pic>
    </p:spTree>
    <p:extLst>
      <p:ext uri="{BB962C8B-B14F-4D97-AF65-F5344CB8AC3E}">
        <p14:creationId xmlns:p14="http://schemas.microsoft.com/office/powerpoint/2010/main" val="9380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Ergonomia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Dyscyplina naukowa zajmująca się dostosowaniem pracy do możliwości psychofizycznych człowieka. Ma na celu humanizowanie pracy poprzez taką organizację układu: człowiek - maszyna - warunki otoczenia, aby wykonywana ona była przy możliwie niskim koszcie biologicznym i najbardziej efektywnie.</a:t>
            </a:r>
          </a:p>
          <a:p>
            <a:pPr marL="0" indent="0">
              <a:buNone/>
            </a:pPr>
            <a:r>
              <a:rPr lang="pl-PL" dirty="0"/>
              <a:t>Korzysta z dorobku takich nauk lub dziedzin naukowych jak: psychologia pracy, socjologia pracy, fizjologia pracy, higiena, medycyna pracy, organizacja pracy, antropometria oraz nauk technicznych, np. budowy maszyn.</a:t>
            </a:r>
          </a:p>
          <a:p>
            <a:pPr marL="0" indent="0">
              <a:buNone/>
            </a:pPr>
            <a:r>
              <a:rPr lang="pl-PL" dirty="0"/>
              <a:t>Wyróżnia się ergonomię koncepcyjną (wprowadzanie zasad ergonomii podczas opracowania koncepcji oraz projektowania) i ergonomię korekcyjną (korektę warunków pracy na drodze modernizacji już funkcjonujących stanowisk pracy (maszyn, urządzeń).</a:t>
            </a:r>
          </a:p>
        </p:txBody>
      </p:sp>
    </p:spTree>
    <p:extLst>
      <p:ext uri="{BB962C8B-B14F-4D97-AF65-F5344CB8AC3E}">
        <p14:creationId xmlns:p14="http://schemas.microsoft.com/office/powerpoint/2010/main" val="2775571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BHP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Nazwa określająca zbiór zasad dotyczących bezpiecznego i higienicznego wykonywania pracy, a także osobna dziedzina wiedzy zajmująca się kształtowaniem właściwych warunków pracy. </a:t>
            </a:r>
          </a:p>
          <a:p>
            <a:pPr marL="0" indent="0">
              <a:buNone/>
            </a:pPr>
            <a:r>
              <a:rPr lang="pl-PL" dirty="0"/>
              <a:t>W zakresie bhp znajdują się zagadnienia z zakresu ergonomii, medycyny pracy, ekonomiki pracy, psychologii pracy, technicznego bezpieczeństwa i in. Odnosi się do zbioru zasad dotyczących bezpiecznego świadczenia pracy w higienicznych warunkach. do zaakceptowania lub stanu zgodnego z normą przewidzianą dla bezpieczeństwa.</a:t>
            </a:r>
          </a:p>
          <a:p>
            <a:pPr marL="0" indent="0">
              <a:buNone/>
            </a:pPr>
            <a:r>
              <a:rPr lang="pl-PL" dirty="0"/>
              <a:t>Na straży przestrzegania przepisów i zasad bhp w polskich zakładach pracy stoi Państwowa Inspekcja Pracy (PIP). Podstawowe wymagania z zakresu prawa pracy, a dotyczące bhp zawiera Dział X Kodeksu pracy .</a:t>
            </a:r>
          </a:p>
        </p:txBody>
      </p:sp>
    </p:spTree>
    <p:extLst>
      <p:ext uri="{BB962C8B-B14F-4D97-AF65-F5344CB8AC3E}">
        <p14:creationId xmlns:p14="http://schemas.microsoft.com/office/powerpoint/2010/main" val="2852828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Zasady ergonomii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Działania ergonomii ukierunkowane są z jednej strony na doskonalenie techniki i otoczenia aktywności człowieka, z drugiej zaś na wychowanie, kształtowanie, doskonalenie człowieka. Zadania nacelowane na usprawnianie techniki i środowiska można ująć w kilka grup: </a:t>
            </a:r>
          </a:p>
          <a:p>
            <a:pPr marL="0" indent="0">
              <a:buNone/>
            </a:pPr>
            <a:r>
              <a:rPr lang="pl-PL" dirty="0"/>
              <a:t>• zagwarantowanie bezpieczeństwa pracy, </a:t>
            </a:r>
          </a:p>
          <a:p>
            <a:pPr marL="0" indent="0">
              <a:buNone/>
            </a:pPr>
            <a:r>
              <a:rPr lang="pl-PL" dirty="0"/>
              <a:t>• tworzenie warunków do wysokiej efektywności pracy (wysoka wydajność i jakość pracy), </a:t>
            </a:r>
          </a:p>
          <a:p>
            <a:pPr marL="0" indent="0">
              <a:buNone/>
            </a:pPr>
            <a:r>
              <a:rPr lang="pl-PL" dirty="0"/>
              <a:t>• zmniejszenie uciążliwości pracy i każdej aktywności człowieka, </a:t>
            </a:r>
          </a:p>
          <a:p>
            <a:pPr marL="0" indent="0">
              <a:buNone/>
            </a:pPr>
            <a:r>
              <a:rPr lang="pl-PL" dirty="0"/>
              <a:t>• zwiększanie niezawodności techniki w otoczeniu aktywnego człowieka, • tworzenie komfortu fizycznego, psychicznego, społecznego, estetycznego dla aktywnego człowieka.</a:t>
            </a:r>
          </a:p>
        </p:txBody>
      </p:sp>
    </p:spTree>
    <p:extLst>
      <p:ext uri="{BB962C8B-B14F-4D97-AF65-F5344CB8AC3E}">
        <p14:creationId xmlns:p14="http://schemas.microsoft.com/office/powerpoint/2010/main" val="4129171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Zasady ergonomii 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 zadaniach doskonalących samego człowieka, realizatora działań technicznych i organizacyjnych, można z kolei wyróżnić następujące grupy: </a:t>
            </a:r>
          </a:p>
          <a:p>
            <a:r>
              <a:rPr lang="pl-PL" dirty="0"/>
              <a:t>kształtowanie wiedzy i wychowanie ergonomiczne zarówno użytkowników techniki, jak i jej twórców, umożliwianie prawidłowego doboru do zawodu i pracy, </a:t>
            </a:r>
          </a:p>
          <a:p>
            <a:r>
              <a:rPr lang="pl-PL" dirty="0"/>
              <a:t>ułatwianie adaptacji do zmieniających się technik, technologii, </a:t>
            </a:r>
          </a:p>
          <a:p>
            <a:r>
              <a:rPr lang="pl-PL" dirty="0"/>
              <a:t>szkolenie ustawiczne i wieloaspektowe pracowników (również społeczeństwa), </a:t>
            </a:r>
          </a:p>
          <a:p>
            <a:r>
              <a:rPr lang="pl-PL" dirty="0"/>
              <a:t>organizowanie korzystnych warunków i klimatu społecznego, </a:t>
            </a:r>
          </a:p>
          <a:p>
            <a:r>
              <a:rPr lang="pl-PL" dirty="0"/>
              <a:t>właściwa organizacja pracy i kierowania, nadzorowania jej,</a:t>
            </a:r>
          </a:p>
          <a:p>
            <a:r>
              <a:rPr lang="pl-PL" dirty="0"/>
              <a:t>wzmacnianie zrozumienia idei ergonomii i jej szerokiej akceptacji. </a:t>
            </a:r>
          </a:p>
        </p:txBody>
      </p:sp>
    </p:spTree>
    <p:extLst>
      <p:ext uri="{BB962C8B-B14F-4D97-AF65-F5344CB8AC3E}">
        <p14:creationId xmlns:p14="http://schemas.microsoft.com/office/powerpoint/2010/main" val="1160169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Cele BHP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• empiryczne badania pracy ludzkiej w konkretnych warunkach materialnego środowiska pracy, </a:t>
            </a:r>
          </a:p>
          <a:p>
            <a:pPr marL="0" indent="0">
              <a:buNone/>
            </a:pPr>
            <a:r>
              <a:rPr lang="pl-PL" dirty="0"/>
              <a:t>• tworzenie wytycznych dla projektantów nowych (modernizowanych) technologii, wyrobów, </a:t>
            </a:r>
          </a:p>
          <a:p>
            <a:pPr marL="0" indent="0">
              <a:buNone/>
            </a:pPr>
            <a:r>
              <a:rPr lang="pl-PL" dirty="0"/>
              <a:t>• określanie kryteriów do oceny warunków pracy, </a:t>
            </a:r>
          </a:p>
          <a:p>
            <a:pPr marL="0" indent="0">
              <a:buNone/>
            </a:pPr>
            <a:r>
              <a:rPr lang="pl-PL" dirty="0"/>
              <a:t>• wspieranie systematycznych badań stanu zdrowia pracowników, </a:t>
            </a:r>
          </a:p>
          <a:p>
            <a:pPr marL="0" indent="0">
              <a:buNone/>
            </a:pPr>
            <a:r>
              <a:rPr lang="pl-PL" dirty="0"/>
              <a:t>• opracowanie norm, środków i przedsięwzięć zapewniają- </a:t>
            </a:r>
            <a:r>
              <a:rPr lang="pl-PL" dirty="0" err="1"/>
              <a:t>cych</a:t>
            </a:r>
            <a:r>
              <a:rPr lang="pl-PL" dirty="0"/>
              <a:t> optymalizację warunków pracy, </a:t>
            </a:r>
          </a:p>
          <a:p>
            <a:pPr marL="0" indent="0">
              <a:buNone/>
            </a:pPr>
            <a:r>
              <a:rPr lang="pl-PL" dirty="0"/>
              <a:t>• wspieranie działań zmierzających nie tylko przystosowanie warunków MŚP – Materialne Środowisko Pracy do człowieka ale również człowieka do pracy w tych warunkach, </a:t>
            </a:r>
          </a:p>
          <a:p>
            <a:pPr marL="0" indent="0">
              <a:buNone/>
            </a:pPr>
            <a:r>
              <a:rPr lang="pl-PL" dirty="0"/>
              <a:t>• proponowanie podstawy do prowadzenia planowej działalności profilaktycznej w zakładach pracy w zakresie zapobiegania chorobom zawodowym, zatruciom przemysłowym. </a:t>
            </a:r>
          </a:p>
        </p:txBody>
      </p:sp>
    </p:spTree>
    <p:extLst>
      <p:ext uri="{BB962C8B-B14F-4D97-AF65-F5344CB8AC3E}">
        <p14:creationId xmlns:p14="http://schemas.microsoft.com/office/powerpoint/2010/main" val="32897064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41</TotalTime>
  <Words>504</Words>
  <Application>Microsoft Office PowerPoint</Application>
  <PresentationFormat>Panoramiczny</PresentationFormat>
  <Paragraphs>32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Tw Cen MT</vt:lpstr>
      <vt:lpstr>Tw Cen MT Condensed</vt:lpstr>
      <vt:lpstr>Wingdings 3</vt:lpstr>
      <vt:lpstr>Integralny</vt:lpstr>
      <vt:lpstr>Ergonomia i BHP</vt:lpstr>
      <vt:lpstr>Prezentacja programu PowerPoint</vt:lpstr>
      <vt:lpstr>Ergonomia</vt:lpstr>
      <vt:lpstr>BHP</vt:lpstr>
      <vt:lpstr>Zasady ergonomii</vt:lpstr>
      <vt:lpstr>Zasady ergonomii cd.</vt:lpstr>
      <vt:lpstr>Cele BHP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Ergonomia i BHP</dc:title>
  <dc:creator>Damian Radzik</dc:creator>
  <cp:lastModifiedBy>Damian Radzik</cp:lastModifiedBy>
  <cp:revision>5</cp:revision>
  <dcterms:created xsi:type="dcterms:W3CDTF">2017-09-17T08:09:55Z</dcterms:created>
  <dcterms:modified xsi:type="dcterms:W3CDTF">2018-10-01T10:11:18Z</dcterms:modified>
</cp:coreProperties>
</file>