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0" r:id="rId7"/>
    <p:sldId id="261" r:id="rId8"/>
    <p:sldId id="264" r:id="rId9"/>
    <p:sldId id="263"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2D9E0A-3D26-43C4-80B8-B08EFE423EB9}" v="5" dt="2019-05-11T07:14:59.1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262D9E0A-3D26-43C4-80B8-B08EFE423EB9}"/>
    <pc:docChg chg="custSel modSld">
      <pc:chgData name="Damian Radzik" userId="9b6437a5cc3fe03b" providerId="LiveId" clId="{262D9E0A-3D26-43C4-80B8-B08EFE423EB9}" dt="2019-05-11T07:14:59.108" v="3" actId="27636"/>
      <pc:docMkLst>
        <pc:docMk/>
      </pc:docMkLst>
      <pc:sldChg chg="modSp">
        <pc:chgData name="Damian Radzik" userId="9b6437a5cc3fe03b" providerId="LiveId" clId="{262D9E0A-3D26-43C4-80B8-B08EFE423EB9}" dt="2019-05-11T07:14:59.046" v="0" actId="27636"/>
        <pc:sldMkLst>
          <pc:docMk/>
          <pc:sldMk cId="402645770" sldId="258"/>
        </pc:sldMkLst>
        <pc:spChg chg="mod">
          <ac:chgData name="Damian Radzik" userId="9b6437a5cc3fe03b" providerId="LiveId" clId="{262D9E0A-3D26-43C4-80B8-B08EFE423EB9}" dt="2019-05-11T07:14:59.046" v="0" actId="27636"/>
          <ac:spMkLst>
            <pc:docMk/>
            <pc:sldMk cId="402645770" sldId="258"/>
            <ac:spMk id="3" creationId="{28705EB9-C886-4305-A25F-DF6074187F70}"/>
          </ac:spMkLst>
        </pc:spChg>
      </pc:sldChg>
      <pc:sldChg chg="modSp">
        <pc:chgData name="Damian Radzik" userId="9b6437a5cc3fe03b" providerId="LiveId" clId="{262D9E0A-3D26-43C4-80B8-B08EFE423EB9}" dt="2019-05-11T07:14:59.079" v="1" actId="27636"/>
        <pc:sldMkLst>
          <pc:docMk/>
          <pc:sldMk cId="2825534180" sldId="272"/>
        </pc:sldMkLst>
        <pc:spChg chg="mod">
          <ac:chgData name="Damian Radzik" userId="9b6437a5cc3fe03b" providerId="LiveId" clId="{262D9E0A-3D26-43C4-80B8-B08EFE423EB9}" dt="2019-05-11T07:14:59.079" v="1" actId="27636"/>
          <ac:spMkLst>
            <pc:docMk/>
            <pc:sldMk cId="2825534180" sldId="272"/>
            <ac:spMk id="5" creationId="{BE7F1415-90D4-4AF6-8287-465E2B8CF52E}"/>
          </ac:spMkLst>
        </pc:spChg>
      </pc:sldChg>
      <pc:sldChg chg="modSp">
        <pc:chgData name="Damian Radzik" userId="9b6437a5cc3fe03b" providerId="LiveId" clId="{262D9E0A-3D26-43C4-80B8-B08EFE423EB9}" dt="2019-05-11T07:14:59.092" v="2" actId="27636"/>
        <pc:sldMkLst>
          <pc:docMk/>
          <pc:sldMk cId="3182616193" sldId="274"/>
        </pc:sldMkLst>
        <pc:spChg chg="mod">
          <ac:chgData name="Damian Radzik" userId="9b6437a5cc3fe03b" providerId="LiveId" clId="{262D9E0A-3D26-43C4-80B8-B08EFE423EB9}" dt="2019-05-11T07:14:59.092" v="2" actId="27636"/>
          <ac:spMkLst>
            <pc:docMk/>
            <pc:sldMk cId="3182616193" sldId="274"/>
            <ac:spMk id="3" creationId="{309AF89E-074E-4194-AADD-8F6AFA0E1C45}"/>
          </ac:spMkLst>
        </pc:spChg>
      </pc:sldChg>
      <pc:sldChg chg="modSp">
        <pc:chgData name="Damian Radzik" userId="9b6437a5cc3fe03b" providerId="LiveId" clId="{262D9E0A-3D26-43C4-80B8-B08EFE423EB9}" dt="2019-05-11T07:14:59.108" v="3" actId="27636"/>
        <pc:sldMkLst>
          <pc:docMk/>
          <pc:sldMk cId="4229897164" sldId="276"/>
        </pc:sldMkLst>
        <pc:spChg chg="mod">
          <ac:chgData name="Damian Radzik" userId="9b6437a5cc3fe03b" providerId="LiveId" clId="{262D9E0A-3D26-43C4-80B8-B08EFE423EB9}" dt="2019-05-11T07:14:59.108" v="3" actId="27636"/>
          <ac:spMkLst>
            <pc:docMk/>
            <pc:sldMk cId="4229897164" sldId="276"/>
            <ac:spMk id="3" creationId="{E64B31C0-600C-40F9-82B9-FF6D284969C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B61346DC-542F-432D-ACB6-E1C3968D6E4F}" type="datetimeFigureOut">
              <a:rPr lang="pl-PL" smtClean="0"/>
              <a:t>11.05.2019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EE21E68-CD89-4CBD-87CE-5844565FC2A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59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346DC-542F-432D-ACB6-E1C3968D6E4F}" type="datetimeFigureOut">
              <a:rPr lang="pl-PL" smtClean="0"/>
              <a:t>11.05.2019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1832969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346DC-542F-432D-ACB6-E1C3968D6E4F}" type="datetimeFigureOut">
              <a:rPr lang="pl-PL" smtClean="0"/>
              <a:t>11.05.2019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EE21E68-CD89-4CBD-87CE-5844565FC2A7}"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786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346DC-542F-432D-ACB6-E1C3968D6E4F}" type="datetimeFigureOut">
              <a:rPr lang="pl-PL" smtClean="0"/>
              <a:t>11.05.2019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396575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346DC-542F-432D-ACB6-E1C3968D6E4F}" type="datetimeFigureOut">
              <a:rPr lang="pl-PL" smtClean="0"/>
              <a:t>11.05.2019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EE21E68-CD89-4CBD-87CE-5844565FC2A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384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346DC-542F-432D-ACB6-E1C3968D6E4F}" type="datetimeFigureOut">
              <a:rPr lang="pl-PL" smtClean="0"/>
              <a:t>11.05.2019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1700336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346DC-542F-432D-ACB6-E1C3968D6E4F}" type="datetimeFigureOut">
              <a:rPr lang="pl-PL" smtClean="0"/>
              <a:t>11.05.2019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32676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346DC-542F-432D-ACB6-E1C3968D6E4F}" type="datetimeFigureOut">
              <a:rPr lang="pl-PL" smtClean="0"/>
              <a:t>11.05.2019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418495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346DC-542F-432D-ACB6-E1C3968D6E4F}" type="datetimeFigureOut">
              <a:rPr lang="pl-PL" smtClean="0"/>
              <a:t>11.05.2019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1993002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346DC-542F-432D-ACB6-E1C3968D6E4F}" type="datetimeFigureOut">
              <a:rPr lang="pl-PL" smtClean="0"/>
              <a:t>11.05.2019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EE21E68-CD89-4CBD-87CE-5844565FC2A7}" type="slidenum">
              <a:rPr lang="pl-PL" smtClean="0"/>
              <a:t>‹#›</a:t>
            </a:fld>
            <a:endParaRPr lang="pl-PL"/>
          </a:p>
        </p:txBody>
      </p:sp>
    </p:spTree>
    <p:extLst>
      <p:ext uri="{BB962C8B-B14F-4D97-AF65-F5344CB8AC3E}">
        <p14:creationId xmlns:p14="http://schemas.microsoft.com/office/powerpoint/2010/main" val="1449182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B61346DC-542F-432D-ACB6-E1C3968D6E4F}" type="datetimeFigureOut">
              <a:rPr lang="pl-PL" smtClean="0"/>
              <a:t>11.05.2019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EE21E68-CD89-4CBD-87CE-5844565FC2A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8903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346DC-542F-432D-ACB6-E1C3968D6E4F}" type="datetimeFigureOut">
              <a:rPr lang="pl-PL" smtClean="0"/>
              <a:t>11.05.2019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EE21E68-CD89-4CBD-87CE-5844565FC2A7}"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8294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pl.wikipedia.org/wiki/Megabajt" TargetMode="External"/><Relationship Id="rId13" Type="http://schemas.openxmlformats.org/officeDocument/2006/relationships/hyperlink" Target="https://pl.wikipedia.org/wiki/8.3" TargetMode="External"/><Relationship Id="rId3" Type="http://schemas.openxmlformats.org/officeDocument/2006/relationships/hyperlink" Target="https://pl.wikipedia.org/wiki/DOS" TargetMode="External"/><Relationship Id="rId7" Type="http://schemas.openxmlformats.org/officeDocument/2006/relationships/hyperlink" Target="https://pl.wikipedia.org/wiki/GUID_Partition_Table" TargetMode="External"/><Relationship Id="rId12" Type="http://schemas.openxmlformats.org/officeDocument/2006/relationships/hyperlink" Target="https://pl.wikipedia.org/wiki/File_Allocation_Table#cite_note-1" TargetMode="External"/><Relationship Id="rId2" Type="http://schemas.openxmlformats.org/officeDocument/2006/relationships/hyperlink" Target="https://pl.wikipedia.org/wiki/Compaq" TargetMode="External"/><Relationship Id="rId1" Type="http://schemas.openxmlformats.org/officeDocument/2006/relationships/slideLayout" Target="../slideLayouts/slideLayout2.xml"/><Relationship Id="rId6" Type="http://schemas.openxmlformats.org/officeDocument/2006/relationships/hyperlink" Target="https://pl.wikipedia.org/wiki/Master_Boot_Record" TargetMode="External"/><Relationship Id="rId11" Type="http://schemas.openxmlformats.org/officeDocument/2006/relationships/hyperlink" Target="https://pl.wikipedia.org/wiki/Klaster_dyskowy" TargetMode="External"/><Relationship Id="rId5" Type="http://schemas.openxmlformats.org/officeDocument/2006/relationships/hyperlink" Target="https://pl.wikipedia.org/wiki/Partycja" TargetMode="External"/><Relationship Id="rId10" Type="http://schemas.openxmlformats.org/officeDocument/2006/relationships/hyperlink" Target="https://pl.wikipedia.org/wiki/Eksabajt" TargetMode="External"/><Relationship Id="rId4" Type="http://schemas.openxmlformats.org/officeDocument/2006/relationships/hyperlink" Target="https://pl.wikipedia.org/wiki/Windows_95" TargetMode="External"/><Relationship Id="rId9" Type="http://schemas.openxmlformats.org/officeDocument/2006/relationships/hyperlink" Target="https://pl.wikipedia.org/wiki/Gigabajt" TargetMode="External"/><Relationship Id="rId14" Type="http://schemas.openxmlformats.org/officeDocument/2006/relationships/hyperlink" Target="https://pl.wikipedia.org/wiki/Terabaj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708D90-1E48-4892-9BAA-D27263EB014E}"/>
              </a:ext>
            </a:extLst>
          </p:cNvPr>
          <p:cNvSpPr>
            <a:spLocks noGrp="1"/>
          </p:cNvSpPr>
          <p:nvPr>
            <p:ph type="ctrTitle"/>
          </p:nvPr>
        </p:nvSpPr>
        <p:spPr/>
        <p:txBody>
          <a:bodyPr/>
          <a:lstStyle/>
          <a:p>
            <a:r>
              <a:rPr lang="pl-PL" dirty="0"/>
              <a:t>Systemy plików</a:t>
            </a:r>
          </a:p>
        </p:txBody>
      </p:sp>
      <p:sp>
        <p:nvSpPr>
          <p:cNvPr id="3" name="Podtytuł 2">
            <a:extLst>
              <a:ext uri="{FF2B5EF4-FFF2-40B4-BE49-F238E27FC236}">
                <a16:creationId xmlns:a16="http://schemas.microsoft.com/office/drawing/2014/main" id="{CDFCA31E-30F0-4FBB-BE3F-8268A52AFF10}"/>
              </a:ext>
            </a:extLst>
          </p:cNvPr>
          <p:cNvSpPr>
            <a:spLocks noGrp="1"/>
          </p:cNvSpPr>
          <p:nvPr>
            <p:ph type="subTitle" idx="1"/>
          </p:nvPr>
        </p:nvSpPr>
        <p:spPr/>
        <p:txBody>
          <a:bodyPr/>
          <a:lstStyle/>
          <a:p>
            <a:r>
              <a:rPr lang="pl-PL" dirty="0"/>
              <a:t>Systemy operacyjne</a:t>
            </a:r>
          </a:p>
        </p:txBody>
      </p:sp>
    </p:spTree>
    <p:extLst>
      <p:ext uri="{BB962C8B-B14F-4D97-AF65-F5344CB8AC3E}">
        <p14:creationId xmlns:p14="http://schemas.microsoft.com/office/powerpoint/2010/main" val="2900873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81EA2D23-544F-4FF8-B0C6-D25002028301}"/>
              </a:ext>
            </a:extLst>
          </p:cNvPr>
          <p:cNvSpPr>
            <a:spLocks noGrp="1"/>
          </p:cNvSpPr>
          <p:nvPr>
            <p:ph type="title"/>
          </p:nvPr>
        </p:nvSpPr>
        <p:spPr/>
        <p:txBody>
          <a:bodyPr/>
          <a:lstStyle/>
          <a:p>
            <a:r>
              <a:rPr lang="pl-PL" dirty="0"/>
              <a:t>Podział systemów plików</a:t>
            </a:r>
          </a:p>
        </p:txBody>
      </p:sp>
      <p:sp>
        <p:nvSpPr>
          <p:cNvPr id="5" name="Symbol zastępczy tekstu 4">
            <a:extLst>
              <a:ext uri="{FF2B5EF4-FFF2-40B4-BE49-F238E27FC236}">
                <a16:creationId xmlns:a16="http://schemas.microsoft.com/office/drawing/2014/main" id="{0BBBC0D4-8120-4309-9FE7-83268013C106}"/>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85332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072E48-01F9-4BC3-803E-8E0FA356806A}"/>
              </a:ext>
            </a:extLst>
          </p:cNvPr>
          <p:cNvSpPr>
            <a:spLocks noGrp="1"/>
          </p:cNvSpPr>
          <p:nvPr>
            <p:ph type="title"/>
          </p:nvPr>
        </p:nvSpPr>
        <p:spPr/>
        <p:txBody>
          <a:bodyPr/>
          <a:lstStyle/>
          <a:p>
            <a:r>
              <a:rPr lang="pl-PL" dirty="0"/>
              <a:t>Dyskowy system plików</a:t>
            </a:r>
          </a:p>
        </p:txBody>
      </p:sp>
      <p:sp>
        <p:nvSpPr>
          <p:cNvPr id="3" name="Symbol zastępczy zawartości 2">
            <a:extLst>
              <a:ext uri="{FF2B5EF4-FFF2-40B4-BE49-F238E27FC236}">
                <a16:creationId xmlns:a16="http://schemas.microsoft.com/office/drawing/2014/main" id="{377F3992-FB51-479F-99FF-7475D37D5F40}"/>
              </a:ext>
            </a:extLst>
          </p:cNvPr>
          <p:cNvSpPr>
            <a:spLocks noGrp="1"/>
          </p:cNvSpPr>
          <p:nvPr>
            <p:ph idx="1"/>
          </p:nvPr>
        </p:nvSpPr>
        <p:spPr/>
        <p:txBody>
          <a:bodyPr>
            <a:normAutofit/>
          </a:bodyPr>
          <a:lstStyle/>
          <a:p>
            <a:pPr marL="0" indent="0">
              <a:buNone/>
            </a:pPr>
            <a:r>
              <a:rPr lang="pl-PL" dirty="0"/>
              <a:t>„Normalny” system plików pozwalający na zarządzanie danymi na stacjonarnych nośnikach danych, takich jak twarde dyski. Każdy system posiada swój własny system plików (np. Linux – ext4; Windows NT, XP, Vista, </a:t>
            </a:r>
            <a:r>
              <a:rPr lang="pl-PL" dirty="0" err="1"/>
              <a:t>Seven</a:t>
            </a:r>
            <a:r>
              <a:rPr lang="pl-PL" dirty="0"/>
              <a:t>, 8, 10 – NTFS; Windows 95,98,ME – FAT, FAT32 itd.).</a:t>
            </a:r>
          </a:p>
        </p:txBody>
      </p:sp>
    </p:spTree>
    <p:extLst>
      <p:ext uri="{BB962C8B-B14F-4D97-AF65-F5344CB8AC3E}">
        <p14:creationId xmlns:p14="http://schemas.microsoft.com/office/powerpoint/2010/main" val="1379774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3607C7-AAC5-44BD-8034-CF5AE1EBB439}"/>
              </a:ext>
            </a:extLst>
          </p:cNvPr>
          <p:cNvSpPr>
            <a:spLocks noGrp="1"/>
          </p:cNvSpPr>
          <p:nvPr>
            <p:ph type="title"/>
          </p:nvPr>
        </p:nvSpPr>
        <p:spPr/>
        <p:txBody>
          <a:bodyPr/>
          <a:lstStyle/>
          <a:p>
            <a:r>
              <a:rPr lang="pl-PL" dirty="0"/>
              <a:t>Systemy </a:t>
            </a:r>
            <a:r>
              <a:rPr lang="pl-PL" dirty="0" err="1"/>
              <a:t>dziennikujące</a:t>
            </a:r>
            <a:r>
              <a:rPr lang="pl-PL" dirty="0"/>
              <a:t> (lub księgujące, ang. </a:t>
            </a:r>
            <a:r>
              <a:rPr lang="pl-PL" dirty="0" err="1"/>
              <a:t>journaling</a:t>
            </a:r>
            <a:r>
              <a:rPr lang="pl-PL" dirty="0"/>
              <a:t>)</a:t>
            </a:r>
          </a:p>
        </p:txBody>
      </p:sp>
      <p:sp>
        <p:nvSpPr>
          <p:cNvPr id="3" name="Symbol zastępczy zawartości 2">
            <a:extLst>
              <a:ext uri="{FF2B5EF4-FFF2-40B4-BE49-F238E27FC236}">
                <a16:creationId xmlns:a16="http://schemas.microsoft.com/office/drawing/2014/main" id="{13B1A7AD-3CA5-4E58-AA58-7F2A775D0B3A}"/>
              </a:ext>
            </a:extLst>
          </p:cNvPr>
          <p:cNvSpPr>
            <a:spLocks noGrp="1"/>
          </p:cNvSpPr>
          <p:nvPr>
            <p:ph idx="1"/>
          </p:nvPr>
        </p:nvSpPr>
        <p:spPr/>
        <p:txBody>
          <a:bodyPr>
            <a:normAutofit/>
          </a:bodyPr>
          <a:lstStyle/>
          <a:p>
            <a:pPr marL="0" indent="0">
              <a:buNone/>
            </a:pPr>
            <a:r>
              <a:rPr lang="pl-PL" dirty="0"/>
              <a:t>Systemy z mechanizmem księgującym, zwiększającym bezpieczeństwo danych i umożliwiającym szybkie przywrócenie sprawności systemu po awarii. Mechanizm taki posiadają nowsze systemy plików (np. NTFS, HFS+ lub ext3/4).</a:t>
            </a:r>
          </a:p>
          <a:p>
            <a:pPr marL="0" indent="0">
              <a:buNone/>
            </a:pPr>
            <a:endParaRPr lang="pl-PL" dirty="0"/>
          </a:p>
        </p:txBody>
      </p:sp>
    </p:spTree>
    <p:extLst>
      <p:ext uri="{BB962C8B-B14F-4D97-AF65-F5344CB8AC3E}">
        <p14:creationId xmlns:p14="http://schemas.microsoft.com/office/powerpoint/2010/main" val="2732503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FD1A10-05EB-4422-9606-1988C63D79AC}"/>
              </a:ext>
            </a:extLst>
          </p:cNvPr>
          <p:cNvSpPr>
            <a:spLocks noGrp="1"/>
          </p:cNvSpPr>
          <p:nvPr>
            <p:ph type="title"/>
          </p:nvPr>
        </p:nvSpPr>
        <p:spPr/>
        <p:txBody>
          <a:bodyPr/>
          <a:lstStyle/>
          <a:p>
            <a:r>
              <a:rPr lang="pl-PL" dirty="0"/>
              <a:t>Sieciowy system plików</a:t>
            </a:r>
          </a:p>
        </p:txBody>
      </p:sp>
      <p:sp>
        <p:nvSpPr>
          <p:cNvPr id="3" name="Symbol zastępczy zawartości 2">
            <a:extLst>
              <a:ext uri="{FF2B5EF4-FFF2-40B4-BE49-F238E27FC236}">
                <a16:creationId xmlns:a16="http://schemas.microsoft.com/office/drawing/2014/main" id="{504BFA11-65D8-45D7-B667-7FB64A5BE0C8}"/>
              </a:ext>
            </a:extLst>
          </p:cNvPr>
          <p:cNvSpPr>
            <a:spLocks noGrp="1"/>
          </p:cNvSpPr>
          <p:nvPr>
            <p:ph idx="1"/>
          </p:nvPr>
        </p:nvSpPr>
        <p:spPr/>
        <p:txBody>
          <a:bodyPr>
            <a:normAutofit/>
          </a:bodyPr>
          <a:lstStyle/>
          <a:p>
            <a:pPr marL="0" indent="0">
              <a:buNone/>
            </a:pPr>
            <a:r>
              <a:rPr lang="pl-PL" dirty="0"/>
              <a:t>Protokół umożliwiający przesyłanie poleceń do serwera przez sieć oraz wykonywanie operacji na odległość. Informacje są z powrotem przekazywane z serwera do klienta. Dzięki takiemu rozwiązaniu użytkownik nie widzi żadnej różnicy między pracą na sieciowym systemie plików a pracą na lokalnym systemie plików. Najbardziej znane to NFS, Coda, AFS (System plików Andrewsa), SMB oraz NCP (</a:t>
            </a:r>
            <a:r>
              <a:rPr lang="pl-PL" dirty="0" err="1"/>
              <a:t>Novella</a:t>
            </a:r>
            <a:r>
              <a:rPr lang="pl-PL" dirty="0"/>
              <a:t>).</a:t>
            </a:r>
          </a:p>
          <a:p>
            <a:pPr marL="0" indent="0">
              <a:buNone/>
            </a:pPr>
            <a:endParaRPr lang="pl-PL" dirty="0"/>
          </a:p>
        </p:txBody>
      </p:sp>
    </p:spTree>
    <p:extLst>
      <p:ext uri="{BB962C8B-B14F-4D97-AF65-F5344CB8AC3E}">
        <p14:creationId xmlns:p14="http://schemas.microsoft.com/office/powerpoint/2010/main" val="3044712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664F4E-3DC6-485F-9862-5D1AC46B2A1A}"/>
              </a:ext>
            </a:extLst>
          </p:cNvPr>
          <p:cNvSpPr>
            <a:spLocks noGrp="1"/>
          </p:cNvSpPr>
          <p:nvPr>
            <p:ph type="title"/>
          </p:nvPr>
        </p:nvSpPr>
        <p:spPr/>
        <p:txBody>
          <a:bodyPr/>
          <a:lstStyle/>
          <a:p>
            <a:r>
              <a:rPr lang="pl-PL" dirty="0"/>
              <a:t>Specjalne systemy plików (Wirtualne systemy plików)</a:t>
            </a:r>
          </a:p>
        </p:txBody>
      </p:sp>
      <p:sp>
        <p:nvSpPr>
          <p:cNvPr id="3" name="Symbol zastępczy zawartości 2">
            <a:extLst>
              <a:ext uri="{FF2B5EF4-FFF2-40B4-BE49-F238E27FC236}">
                <a16:creationId xmlns:a16="http://schemas.microsoft.com/office/drawing/2014/main" id="{851C8D0F-2BD2-436F-A8F3-AE31E2ED4D81}"/>
              </a:ext>
            </a:extLst>
          </p:cNvPr>
          <p:cNvSpPr>
            <a:spLocks noGrp="1"/>
          </p:cNvSpPr>
          <p:nvPr>
            <p:ph idx="1"/>
          </p:nvPr>
        </p:nvSpPr>
        <p:spPr/>
        <p:txBody>
          <a:bodyPr/>
          <a:lstStyle/>
          <a:p>
            <a:pPr marL="0" indent="0">
              <a:buNone/>
            </a:pPr>
            <a:r>
              <a:rPr lang="pl-PL" dirty="0"/>
              <a:t>Nie umożliwiają zarządzania danymi, np. system /proc (w Linuksie) dostarcza interfejs, który umożliwia dostęp do niektórych struktur jądra.</a:t>
            </a:r>
          </a:p>
          <a:p>
            <a:pPr marL="0" indent="0">
              <a:buNone/>
            </a:pPr>
            <a:endParaRPr lang="pl-PL" dirty="0"/>
          </a:p>
        </p:txBody>
      </p:sp>
    </p:spTree>
    <p:extLst>
      <p:ext uri="{BB962C8B-B14F-4D97-AF65-F5344CB8AC3E}">
        <p14:creationId xmlns:p14="http://schemas.microsoft.com/office/powerpoint/2010/main" val="161818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0B6F2E-144C-4EE7-97AD-3103609AE59A}"/>
              </a:ext>
            </a:extLst>
          </p:cNvPr>
          <p:cNvSpPr>
            <a:spLocks noGrp="1"/>
          </p:cNvSpPr>
          <p:nvPr>
            <p:ph type="title"/>
          </p:nvPr>
        </p:nvSpPr>
        <p:spPr/>
        <p:txBody>
          <a:bodyPr/>
          <a:lstStyle/>
          <a:p>
            <a:r>
              <a:rPr lang="pl-PL" dirty="0"/>
              <a:t>Systemy oparte na bazie danych</a:t>
            </a:r>
          </a:p>
        </p:txBody>
      </p:sp>
      <p:sp>
        <p:nvSpPr>
          <p:cNvPr id="3" name="Symbol zastępczy zawartości 2">
            <a:extLst>
              <a:ext uri="{FF2B5EF4-FFF2-40B4-BE49-F238E27FC236}">
                <a16:creationId xmlns:a16="http://schemas.microsoft.com/office/drawing/2014/main" id="{FEAE44A6-CDC7-467C-8D66-A3629D97AE08}"/>
              </a:ext>
            </a:extLst>
          </p:cNvPr>
          <p:cNvSpPr>
            <a:spLocks noGrp="1"/>
          </p:cNvSpPr>
          <p:nvPr>
            <p:ph idx="1"/>
          </p:nvPr>
        </p:nvSpPr>
        <p:spPr/>
        <p:txBody>
          <a:bodyPr/>
          <a:lstStyle/>
          <a:p>
            <a:pPr marL="0" indent="0">
              <a:buNone/>
            </a:pPr>
            <a:r>
              <a:rPr lang="pl-PL" dirty="0"/>
              <a:t>Systemy plików, w których pliki są identyfikowane na podstawie swojej charakterystyki (np. autora, typu czy tematu, którego dotyczą) – jak w bazach danych.</a:t>
            </a:r>
          </a:p>
          <a:p>
            <a:pPr marL="0" indent="0">
              <a:buNone/>
            </a:pPr>
            <a:endParaRPr lang="pl-PL" dirty="0"/>
          </a:p>
        </p:txBody>
      </p:sp>
    </p:spTree>
    <p:extLst>
      <p:ext uri="{BB962C8B-B14F-4D97-AF65-F5344CB8AC3E}">
        <p14:creationId xmlns:p14="http://schemas.microsoft.com/office/powerpoint/2010/main" val="2750761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AEC05997-750F-4DAB-9EA7-DA781DA41B5F}"/>
              </a:ext>
            </a:extLst>
          </p:cNvPr>
          <p:cNvSpPr>
            <a:spLocks noGrp="1"/>
          </p:cNvSpPr>
          <p:nvPr>
            <p:ph type="title"/>
          </p:nvPr>
        </p:nvSpPr>
        <p:spPr/>
        <p:txBody>
          <a:bodyPr/>
          <a:lstStyle/>
          <a:p>
            <a:r>
              <a:rPr lang="pl-PL" dirty="0"/>
              <a:t>Rodzaje Systemu plików</a:t>
            </a:r>
          </a:p>
        </p:txBody>
      </p:sp>
      <p:sp>
        <p:nvSpPr>
          <p:cNvPr id="5" name="Symbol zastępczy tekstu 4">
            <a:extLst>
              <a:ext uri="{FF2B5EF4-FFF2-40B4-BE49-F238E27FC236}">
                <a16:creationId xmlns:a16="http://schemas.microsoft.com/office/drawing/2014/main" id="{1DF5FE4B-F5A6-4AAB-B501-6443EE8466A6}"/>
              </a:ext>
            </a:extLst>
          </p:cNvPr>
          <p:cNvSpPr>
            <a:spLocks noGrp="1"/>
          </p:cNvSpPr>
          <p:nvPr>
            <p:ph type="body" idx="1"/>
          </p:nvPr>
        </p:nvSpPr>
        <p:spPr/>
        <p:txBody>
          <a:bodyPr/>
          <a:lstStyle/>
          <a:p>
            <a:endParaRPr lang="pl-PL" dirty="0"/>
          </a:p>
        </p:txBody>
      </p:sp>
    </p:spTree>
    <p:extLst>
      <p:ext uri="{BB962C8B-B14F-4D97-AF65-F5344CB8AC3E}">
        <p14:creationId xmlns:p14="http://schemas.microsoft.com/office/powerpoint/2010/main" val="1290347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52CE6AF2-45FE-4FCE-934B-5C2C357816B7}"/>
              </a:ext>
            </a:extLst>
          </p:cNvPr>
          <p:cNvSpPr>
            <a:spLocks noGrp="1"/>
          </p:cNvSpPr>
          <p:nvPr>
            <p:ph type="title"/>
          </p:nvPr>
        </p:nvSpPr>
        <p:spPr/>
        <p:txBody>
          <a:bodyPr/>
          <a:lstStyle/>
          <a:p>
            <a:r>
              <a:rPr lang="pl-PL" dirty="0"/>
              <a:t>Ext4</a:t>
            </a:r>
          </a:p>
        </p:txBody>
      </p:sp>
      <p:sp>
        <p:nvSpPr>
          <p:cNvPr id="5" name="Symbol zastępczy zawartości 4">
            <a:extLst>
              <a:ext uri="{FF2B5EF4-FFF2-40B4-BE49-F238E27FC236}">
                <a16:creationId xmlns:a16="http://schemas.microsoft.com/office/drawing/2014/main" id="{BE7F1415-90D4-4AF6-8287-465E2B8CF52E}"/>
              </a:ext>
            </a:extLst>
          </p:cNvPr>
          <p:cNvSpPr>
            <a:spLocks noGrp="1"/>
          </p:cNvSpPr>
          <p:nvPr>
            <p:ph idx="1"/>
          </p:nvPr>
        </p:nvSpPr>
        <p:spPr/>
        <p:txBody>
          <a:bodyPr>
            <a:normAutofit fontScale="77500" lnSpcReduction="20000"/>
          </a:bodyPr>
          <a:lstStyle/>
          <a:p>
            <a:pPr marL="0" indent="0">
              <a:buNone/>
            </a:pPr>
            <a:r>
              <a:rPr lang="pl-PL" dirty="0"/>
              <a:t>większe limity rozmiaru - Umożliwia obsługę woluminów do 1 </a:t>
            </a:r>
            <a:r>
              <a:rPr lang="pl-PL" dirty="0" err="1"/>
              <a:t>eksbibajta</a:t>
            </a:r>
            <a:r>
              <a:rPr lang="pl-PL" dirty="0"/>
              <a:t> (</a:t>
            </a:r>
            <a:r>
              <a:rPr lang="pl-PL" dirty="0" err="1"/>
              <a:t>EiB</a:t>
            </a:r>
            <a:r>
              <a:rPr lang="pl-PL" dirty="0"/>
              <a:t>). Wielkość pojedynczego pliku nie może przekraczać 16 terabajtów (</a:t>
            </a:r>
            <a:r>
              <a:rPr lang="pl-PL" dirty="0" err="1"/>
              <a:t>TiB</a:t>
            </a:r>
            <a:r>
              <a:rPr lang="pl-PL" dirty="0"/>
              <a:t>)[1].</a:t>
            </a:r>
          </a:p>
          <a:p>
            <a:pPr marL="0" indent="0">
              <a:buNone/>
            </a:pPr>
            <a:r>
              <a:rPr lang="pl-PL" dirty="0"/>
              <a:t>obsługa </a:t>
            </a:r>
            <a:r>
              <a:rPr lang="pl-PL" dirty="0" err="1"/>
              <a:t>extents</a:t>
            </a:r>
            <a:r>
              <a:rPr lang="pl-PL" dirty="0"/>
              <a:t> - Za pomocą mechanizmu </a:t>
            </a:r>
            <a:r>
              <a:rPr lang="pl-PL" dirty="0" err="1"/>
              <a:t>extents</a:t>
            </a:r>
            <a:r>
              <a:rPr lang="pl-PL" dirty="0"/>
              <a:t> zmieniona została filozofia organizacji bloków, w których przechowywany jest plik na dysku. W systemie ext4 pliki przechowywane są w ciągłym zbiorze bloków, nazywanym </a:t>
            </a:r>
            <a:r>
              <a:rPr lang="pl-PL" dirty="0" err="1"/>
              <a:t>extent</a:t>
            </a:r>
            <a:r>
              <a:rPr lang="pl-PL" dirty="0"/>
              <a:t>. </a:t>
            </a:r>
          </a:p>
          <a:p>
            <a:pPr marL="0" indent="0">
              <a:buNone/>
            </a:pPr>
            <a:r>
              <a:rPr lang="pl-PL" dirty="0" err="1"/>
              <a:t>Prealokacja</a:t>
            </a:r>
            <a:r>
              <a:rPr lang="pl-PL" dirty="0"/>
              <a:t> - System plików z włączoną obsługą </a:t>
            </a:r>
            <a:r>
              <a:rPr lang="pl-PL" dirty="0" err="1"/>
              <a:t>extents</a:t>
            </a:r>
            <a:r>
              <a:rPr lang="pl-PL" dirty="0"/>
              <a:t> może realizować </a:t>
            </a:r>
            <a:r>
              <a:rPr lang="pl-PL" dirty="0" err="1"/>
              <a:t>prealokację</a:t>
            </a:r>
            <a:r>
              <a:rPr lang="pl-PL" dirty="0"/>
              <a:t> bloków należących do pliku. Algorytm alokacji bloków uwzględnia to, że powinny być one ciągłe.</a:t>
            </a:r>
          </a:p>
          <a:p>
            <a:pPr marL="0" indent="0">
              <a:buNone/>
            </a:pPr>
            <a:r>
              <a:rPr lang="pl-PL" dirty="0"/>
              <a:t>opóźniona alokacja - System plików pozwala na alokację opóźnioną (</a:t>
            </a:r>
            <a:r>
              <a:rPr lang="pl-PL" dirty="0" err="1"/>
              <a:t>allocate</a:t>
            </a:r>
            <a:r>
              <a:rPr lang="pl-PL" dirty="0"/>
              <a:t>-on-</a:t>
            </a:r>
            <a:r>
              <a:rPr lang="pl-PL" dirty="0" err="1"/>
              <a:t>flush</a:t>
            </a:r>
            <a:r>
              <a:rPr lang="pl-PL" dirty="0"/>
              <a:t>), pozwalającą na </a:t>
            </a:r>
            <a:r>
              <a:rPr lang="pl-PL" dirty="0" err="1"/>
              <a:t>zaalokowanie</a:t>
            </a:r>
            <a:r>
              <a:rPr lang="pl-PL" dirty="0"/>
              <a:t> bloków dopiero w trakcie zapisu całego pliku na dysku. Stosując tę technikę, jądro zapisuje plik na dysku dopiero podczas zapisywania brudnych buforów, lub gdy program użytkownika wywoła funkcję </a:t>
            </a:r>
            <a:r>
              <a:rPr lang="pl-PL" dirty="0" err="1"/>
              <a:t>fsync</a:t>
            </a:r>
            <a:r>
              <a:rPr lang="pl-PL" dirty="0"/>
              <a:t>().</a:t>
            </a:r>
          </a:p>
          <a:p>
            <a:pPr marL="0" indent="0">
              <a:buNone/>
            </a:pPr>
            <a:r>
              <a:rPr lang="pl-PL" dirty="0"/>
              <a:t>kompatybilność wsteczna - ext4 jest wstecznie kompatybilny z ext3 oraz ext2, co pozwala na zamontowanie ext3 oraz ext2 jako ext4. Pozwala to nieznacznie poprawić wydajność ponieważ niektóre z nowych funkcji ext4, jak na przykład nowy algorytm alokacji bloków, mogą być również użyte z ext3 oraz ext2. </a:t>
            </a:r>
          </a:p>
          <a:p>
            <a:pPr marL="0" indent="0">
              <a:buNone/>
            </a:pPr>
            <a:r>
              <a:rPr lang="pl-PL" dirty="0"/>
              <a:t>zwiększona liczba obsługiwanych </a:t>
            </a:r>
            <a:r>
              <a:rPr lang="pl-PL" dirty="0" err="1"/>
              <a:t>podfolderów</a:t>
            </a:r>
            <a:r>
              <a:rPr lang="pl-PL" dirty="0"/>
              <a:t> - W systemie ext3 katalog może posiadać maksymalnie 31 998 podkatalogów. W ext4 limit ten został usunięty</a:t>
            </a:r>
          </a:p>
        </p:txBody>
      </p:sp>
    </p:spTree>
    <p:extLst>
      <p:ext uri="{BB962C8B-B14F-4D97-AF65-F5344CB8AC3E}">
        <p14:creationId xmlns:p14="http://schemas.microsoft.com/office/powerpoint/2010/main" val="2825534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7BDB8E-89D2-4277-9948-B25BEA34FF02}"/>
              </a:ext>
            </a:extLst>
          </p:cNvPr>
          <p:cNvSpPr>
            <a:spLocks noGrp="1"/>
          </p:cNvSpPr>
          <p:nvPr>
            <p:ph type="title"/>
          </p:nvPr>
        </p:nvSpPr>
        <p:spPr/>
        <p:txBody>
          <a:bodyPr/>
          <a:lstStyle/>
          <a:p>
            <a:r>
              <a:rPr lang="pl-PL" dirty="0"/>
              <a:t>File </a:t>
            </a:r>
            <a:r>
              <a:rPr lang="pl-PL" dirty="0" err="1"/>
              <a:t>Allocation</a:t>
            </a:r>
            <a:r>
              <a:rPr lang="pl-PL" dirty="0"/>
              <a:t> </a:t>
            </a:r>
            <a:r>
              <a:rPr lang="pl-PL" dirty="0" err="1"/>
              <a:t>Table</a:t>
            </a:r>
            <a:r>
              <a:rPr lang="pl-PL" dirty="0"/>
              <a:t> (FAT)</a:t>
            </a:r>
          </a:p>
        </p:txBody>
      </p:sp>
      <p:sp>
        <p:nvSpPr>
          <p:cNvPr id="3" name="Symbol zastępczy zawartości 2">
            <a:extLst>
              <a:ext uri="{FF2B5EF4-FFF2-40B4-BE49-F238E27FC236}">
                <a16:creationId xmlns:a16="http://schemas.microsoft.com/office/drawing/2014/main" id="{F4985E8B-53AE-4F48-9490-DDC300905A7E}"/>
              </a:ext>
            </a:extLst>
          </p:cNvPr>
          <p:cNvSpPr>
            <a:spLocks noGrp="1"/>
          </p:cNvSpPr>
          <p:nvPr>
            <p:ph idx="1"/>
          </p:nvPr>
        </p:nvSpPr>
        <p:spPr/>
        <p:txBody>
          <a:bodyPr/>
          <a:lstStyle/>
          <a:p>
            <a:pPr marL="0" indent="0">
              <a:buNone/>
            </a:pPr>
            <a:r>
              <a:rPr lang="pl-PL" dirty="0"/>
              <a:t>Tablica FAT umożliwia szybkie odszukanie miejsca dla nowego pliku lub dalszej części, łatwe odszukiwanie kolejnych części plików. Wadą systemu FAT jest to, że dla partycji o dużej pojemności klaster jest równie duży i znaczna część pozostaje pusta (średnio pół klastra na plik), w trakcie zapisywania i kasowania plików ulegają one fragmentacji (kolejne fragmenty pliku mogą leżeć w znacznej odległości od siebie), a przestawianie głowic dysku zajmuje czas. Inną wadą jest to, że każde założenie, skasowanie, każda zmiana wielkości pliku pociąga za sobą konieczność zmiany tablicy FAT, co przy niepoprawnym działaniu komputera może doprowadzić do utraty wszystkich danych na partycji.</a:t>
            </a:r>
          </a:p>
        </p:txBody>
      </p:sp>
    </p:spTree>
    <p:extLst>
      <p:ext uri="{BB962C8B-B14F-4D97-AF65-F5344CB8AC3E}">
        <p14:creationId xmlns:p14="http://schemas.microsoft.com/office/powerpoint/2010/main" val="2242814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A54D5D-289B-463C-86CD-FBEC8C014F1C}"/>
              </a:ext>
            </a:extLst>
          </p:cNvPr>
          <p:cNvSpPr>
            <a:spLocks noGrp="1"/>
          </p:cNvSpPr>
          <p:nvPr>
            <p:ph type="title"/>
          </p:nvPr>
        </p:nvSpPr>
        <p:spPr/>
        <p:txBody>
          <a:bodyPr/>
          <a:lstStyle/>
          <a:p>
            <a:r>
              <a:rPr lang="pl-PL" dirty="0"/>
              <a:t>FAT32</a:t>
            </a:r>
          </a:p>
        </p:txBody>
      </p:sp>
      <p:sp>
        <p:nvSpPr>
          <p:cNvPr id="3" name="Symbol zastępczy zawartości 2">
            <a:extLst>
              <a:ext uri="{FF2B5EF4-FFF2-40B4-BE49-F238E27FC236}">
                <a16:creationId xmlns:a16="http://schemas.microsoft.com/office/drawing/2014/main" id="{309AF89E-074E-4194-AADD-8F6AFA0E1C45}"/>
              </a:ext>
            </a:extLst>
          </p:cNvPr>
          <p:cNvSpPr>
            <a:spLocks noGrp="1"/>
          </p:cNvSpPr>
          <p:nvPr>
            <p:ph idx="1"/>
          </p:nvPr>
        </p:nvSpPr>
        <p:spPr/>
        <p:txBody>
          <a:bodyPr>
            <a:normAutofit/>
          </a:bodyPr>
          <a:lstStyle/>
          <a:p>
            <a:pPr marL="0" indent="0">
              <a:buNone/>
            </a:pPr>
            <a:r>
              <a:rPr lang="pl-PL" dirty="0"/>
              <a:t>FAT32, który pomimo nazwy sugerującej 32 bity, wykorzystuje tylko 28 z nich, pozwalając teoretycznie na opisanie 268 435 438 klastrów, co umożliwiałoby użycie go na 16 terabajtowych dyskach twardych z sektorami 512-bajtowymi. Z powodu ograniczeń wynikających z 32-bitowego pola w </a:t>
            </a:r>
            <a:r>
              <a:rPr lang="pl-PL" dirty="0" err="1"/>
              <a:t>boot</a:t>
            </a:r>
            <a:r>
              <a:rPr lang="pl-PL" dirty="0"/>
              <a:t> sektorze, określającego rozmiar partycji w sektorach, rozmiar partycji obsługiwanej w tym systemie plików nie może przekroczyć 2 TB dla 512-bajtowych sektorów i 16 TB dla dysków o sektorach 4096-bajtowych. </a:t>
            </a:r>
          </a:p>
          <a:p>
            <a:pPr marL="0" indent="0">
              <a:buNone/>
            </a:pPr>
            <a:r>
              <a:rPr lang="pl-PL" dirty="0"/>
              <a:t>Maksymalny rozmiar pliku w tym systemie to 4 GB. Limit rozmiaru pliku wynika z kompatybilności ze starszymi systemami i wielkości pola w tablicy katalogu określającego rozmiar pliku (2 GB – 1 B to limit rozmiaru pliku od czasów DOS-u w wersji 3.x – pomimo ówczesnego limitu 32 MB na partycję dyskową).</a:t>
            </a:r>
          </a:p>
        </p:txBody>
      </p:sp>
    </p:spTree>
    <p:extLst>
      <p:ext uri="{BB962C8B-B14F-4D97-AF65-F5344CB8AC3E}">
        <p14:creationId xmlns:p14="http://schemas.microsoft.com/office/powerpoint/2010/main" val="3182616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D5CBF7-DD03-4708-AB0C-4423ABC00776}"/>
              </a:ext>
            </a:extLst>
          </p:cNvPr>
          <p:cNvSpPr>
            <a:spLocks noGrp="1"/>
          </p:cNvSpPr>
          <p:nvPr>
            <p:ph type="title"/>
          </p:nvPr>
        </p:nvSpPr>
        <p:spPr/>
        <p:txBody>
          <a:bodyPr/>
          <a:lstStyle/>
          <a:p>
            <a:r>
              <a:rPr lang="pl-PL" dirty="0"/>
              <a:t>System plików</a:t>
            </a:r>
          </a:p>
        </p:txBody>
      </p:sp>
      <p:sp>
        <p:nvSpPr>
          <p:cNvPr id="3" name="Symbol zastępczy zawartości 2">
            <a:extLst>
              <a:ext uri="{FF2B5EF4-FFF2-40B4-BE49-F238E27FC236}">
                <a16:creationId xmlns:a16="http://schemas.microsoft.com/office/drawing/2014/main" id="{F72FC305-604A-49FE-B0E4-5397B871327E}"/>
              </a:ext>
            </a:extLst>
          </p:cNvPr>
          <p:cNvSpPr>
            <a:spLocks noGrp="1"/>
          </p:cNvSpPr>
          <p:nvPr>
            <p:ph idx="1"/>
          </p:nvPr>
        </p:nvSpPr>
        <p:spPr/>
        <p:txBody>
          <a:bodyPr/>
          <a:lstStyle/>
          <a:p>
            <a:pPr marL="0" indent="0">
              <a:buNone/>
            </a:pPr>
            <a:r>
              <a:rPr lang="pl-PL" dirty="0"/>
              <a:t>Metoda przechowywania plików, zarządzania plikami, informacjami o tych plikach, tak by dostęp do plików i danych w nich zgromadzonych był łatwy dla użytkownika systemu; także: wolumin.</a:t>
            </a:r>
          </a:p>
        </p:txBody>
      </p:sp>
    </p:spTree>
    <p:extLst>
      <p:ext uri="{BB962C8B-B14F-4D97-AF65-F5344CB8AC3E}">
        <p14:creationId xmlns:p14="http://schemas.microsoft.com/office/powerpoint/2010/main" val="1075210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488845-B73A-4897-B4CF-1FFAA37A6C1D}"/>
              </a:ext>
            </a:extLst>
          </p:cNvPr>
          <p:cNvSpPr>
            <a:spLocks noGrp="1"/>
          </p:cNvSpPr>
          <p:nvPr>
            <p:ph type="title"/>
          </p:nvPr>
        </p:nvSpPr>
        <p:spPr/>
        <p:txBody>
          <a:bodyPr/>
          <a:lstStyle/>
          <a:p>
            <a:r>
              <a:rPr lang="pl-PL" dirty="0"/>
              <a:t>NTFS</a:t>
            </a:r>
          </a:p>
        </p:txBody>
      </p:sp>
      <p:sp>
        <p:nvSpPr>
          <p:cNvPr id="3" name="Symbol zastępczy zawartości 2">
            <a:extLst>
              <a:ext uri="{FF2B5EF4-FFF2-40B4-BE49-F238E27FC236}">
                <a16:creationId xmlns:a16="http://schemas.microsoft.com/office/drawing/2014/main" id="{D9E49710-767B-4002-AA05-AD942A42F5F9}"/>
              </a:ext>
            </a:extLst>
          </p:cNvPr>
          <p:cNvSpPr>
            <a:spLocks noGrp="1"/>
          </p:cNvSpPr>
          <p:nvPr>
            <p:ph idx="1"/>
          </p:nvPr>
        </p:nvSpPr>
        <p:spPr/>
        <p:txBody>
          <a:bodyPr/>
          <a:lstStyle/>
          <a:p>
            <a:pPr marL="0" indent="0">
              <a:buNone/>
            </a:pPr>
            <a:r>
              <a:rPr lang="pl-PL" dirty="0"/>
              <a:t>Maksymalny rozmiar pliku to:</a:t>
            </a:r>
          </a:p>
          <a:p>
            <a:pPr marL="0" indent="0">
              <a:buNone/>
            </a:pPr>
            <a:r>
              <a:rPr lang="pl-PL" dirty="0"/>
              <a:t>Teoretycznie: 16 EB – 1 KB (2^64 B – 1 KB)</a:t>
            </a:r>
          </a:p>
          <a:p>
            <a:pPr marL="0" indent="0">
              <a:buNone/>
            </a:pPr>
            <a:r>
              <a:rPr lang="pl-PL" dirty="0"/>
              <a:t>W implementacji: 16 TB – 64 KB (2^44 B – 64 KB)</a:t>
            </a:r>
          </a:p>
          <a:p>
            <a:pPr marL="0" indent="0">
              <a:buNone/>
            </a:pPr>
            <a:endParaRPr lang="pl-PL" dirty="0"/>
          </a:p>
          <a:p>
            <a:pPr marL="0" indent="0">
              <a:buNone/>
            </a:pPr>
            <a:r>
              <a:rPr lang="pl-PL" dirty="0"/>
              <a:t>Maksymalny rozmiar partycji to:</a:t>
            </a:r>
          </a:p>
          <a:p>
            <a:pPr marL="0" indent="0">
              <a:buNone/>
            </a:pPr>
            <a:r>
              <a:rPr lang="pl-PL" dirty="0"/>
              <a:t>Teoretycznie: 2^64 klastrów – 1 klaster</a:t>
            </a:r>
          </a:p>
          <a:p>
            <a:pPr marL="0" indent="0">
              <a:buNone/>
            </a:pPr>
            <a:r>
              <a:rPr lang="pl-PL" dirty="0"/>
              <a:t>W implementacji: 256 TB – 64 KB</a:t>
            </a:r>
          </a:p>
        </p:txBody>
      </p:sp>
    </p:spTree>
    <p:extLst>
      <p:ext uri="{BB962C8B-B14F-4D97-AF65-F5344CB8AC3E}">
        <p14:creationId xmlns:p14="http://schemas.microsoft.com/office/powerpoint/2010/main" val="3082206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ED62D1-E025-4BCF-9A3E-3515617D7E53}"/>
              </a:ext>
            </a:extLst>
          </p:cNvPr>
          <p:cNvSpPr>
            <a:spLocks noGrp="1"/>
          </p:cNvSpPr>
          <p:nvPr>
            <p:ph type="title"/>
          </p:nvPr>
        </p:nvSpPr>
        <p:spPr/>
        <p:txBody>
          <a:bodyPr/>
          <a:lstStyle/>
          <a:p>
            <a:r>
              <a:rPr lang="pl-PL" dirty="0"/>
              <a:t>NTFS</a:t>
            </a:r>
          </a:p>
        </p:txBody>
      </p:sp>
      <p:sp>
        <p:nvSpPr>
          <p:cNvPr id="3" name="Symbol zastępczy zawartości 2">
            <a:extLst>
              <a:ext uri="{FF2B5EF4-FFF2-40B4-BE49-F238E27FC236}">
                <a16:creationId xmlns:a16="http://schemas.microsoft.com/office/drawing/2014/main" id="{E64B31C0-600C-40F9-82B9-FF6D284969C6}"/>
              </a:ext>
            </a:extLst>
          </p:cNvPr>
          <p:cNvSpPr>
            <a:spLocks noGrp="1"/>
          </p:cNvSpPr>
          <p:nvPr>
            <p:ph idx="1"/>
          </p:nvPr>
        </p:nvSpPr>
        <p:spPr/>
        <p:txBody>
          <a:bodyPr>
            <a:normAutofit fontScale="92500" lnSpcReduction="10000"/>
          </a:bodyPr>
          <a:lstStyle/>
          <a:p>
            <a:pPr marL="0" indent="0">
              <a:buNone/>
            </a:pPr>
            <a:r>
              <a:rPr lang="pl-PL" dirty="0"/>
              <a:t>księgowanie – (od NTFS 3.0 w Windows 2000); wewnętrzny dziennik zmian znacząco poprawia ochronę danych przed błędami zapisu; wspomaga przy tym działanie narzędzi dyskowych, takich jak CHKDSK;</a:t>
            </a:r>
          </a:p>
          <a:p>
            <a:pPr marL="0" indent="0">
              <a:buNone/>
            </a:pPr>
            <a:r>
              <a:rPr lang="pl-PL" dirty="0"/>
              <a:t>szyfrowanie plików i katalogów – (od NTFS 3.0 w Windows 2000) przy pomocy nakładek tworzących EFS – </a:t>
            </a:r>
            <a:r>
              <a:rPr lang="pl-PL" dirty="0" err="1"/>
              <a:t>Encrypting</a:t>
            </a:r>
            <a:r>
              <a:rPr lang="pl-PL" dirty="0"/>
              <a:t> File System – nie jest jednak możliwe zaszyfrowanie plików systemowych; </a:t>
            </a:r>
          </a:p>
          <a:p>
            <a:pPr marL="0" indent="0">
              <a:buNone/>
            </a:pPr>
            <a:r>
              <a:rPr lang="pl-PL" dirty="0"/>
              <a:t>kompresja danych „w locie”; pliki kompresowane przy pomocy wbudowanych funkcji NTFS nie mogą być szyfrowane przy pomocy EFS i odwrotnie;</a:t>
            </a:r>
          </a:p>
          <a:p>
            <a:pPr marL="0" indent="0">
              <a:buNone/>
            </a:pPr>
            <a:r>
              <a:rPr lang="pl-PL" dirty="0"/>
              <a:t>prawa dostępu dla grup i użytkowników </a:t>
            </a:r>
          </a:p>
          <a:p>
            <a:pPr marL="0" indent="0">
              <a:buNone/>
            </a:pPr>
            <a:r>
              <a:rPr lang="pl-PL" dirty="0"/>
              <a:t>transakcyjność – (od Windows Vista) pozwala na wykonywanie transakcyjnych operacji na systemie plików. Transakcje są optymalizowane tak, aby czas ich zamknięcia był jak najkrótszy, dzięki czemu w normalnych warunkach nie stanowią dodatkowego obciążenia. Transakcje mogą obejmować wiele plików i pozostawać dowolnie długo otwarte.</a:t>
            </a:r>
          </a:p>
        </p:txBody>
      </p:sp>
    </p:spTree>
    <p:extLst>
      <p:ext uri="{BB962C8B-B14F-4D97-AF65-F5344CB8AC3E}">
        <p14:creationId xmlns:p14="http://schemas.microsoft.com/office/powerpoint/2010/main" val="4229897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304D24-EE66-4E9A-8F36-037F6228BA07}"/>
              </a:ext>
            </a:extLst>
          </p:cNvPr>
          <p:cNvSpPr>
            <a:spLocks noGrp="1"/>
          </p:cNvSpPr>
          <p:nvPr>
            <p:ph type="title"/>
          </p:nvPr>
        </p:nvSpPr>
        <p:spPr/>
        <p:txBody>
          <a:bodyPr/>
          <a:lstStyle/>
          <a:p>
            <a:r>
              <a:rPr lang="pl-PL" dirty="0"/>
              <a:t>Porównanie</a:t>
            </a:r>
          </a:p>
        </p:txBody>
      </p:sp>
      <p:graphicFrame>
        <p:nvGraphicFramePr>
          <p:cNvPr id="4" name="Symbol zastępczy zawartości 3">
            <a:extLst>
              <a:ext uri="{FF2B5EF4-FFF2-40B4-BE49-F238E27FC236}">
                <a16:creationId xmlns:a16="http://schemas.microsoft.com/office/drawing/2014/main" id="{F5274DEA-639D-4098-B334-BC0646E182F9}"/>
              </a:ext>
            </a:extLst>
          </p:cNvPr>
          <p:cNvGraphicFramePr>
            <a:graphicFrameLocks noGrp="1"/>
          </p:cNvGraphicFramePr>
          <p:nvPr>
            <p:ph idx="1"/>
            <p:extLst>
              <p:ext uri="{D42A27DB-BD31-4B8C-83A1-F6EECF244321}">
                <p14:modId xmlns:p14="http://schemas.microsoft.com/office/powerpoint/2010/main" val="649911157"/>
              </p:ext>
            </p:extLst>
          </p:nvPr>
        </p:nvGraphicFramePr>
        <p:xfrm>
          <a:off x="2759975" y="1825625"/>
          <a:ext cx="6672050" cy="4351337"/>
        </p:xfrm>
        <a:graphic>
          <a:graphicData uri="http://schemas.openxmlformats.org/drawingml/2006/table">
            <a:tbl>
              <a:tblPr/>
              <a:tblGrid>
                <a:gridCol w="1334410">
                  <a:extLst>
                    <a:ext uri="{9D8B030D-6E8A-4147-A177-3AD203B41FA5}">
                      <a16:colId xmlns:a16="http://schemas.microsoft.com/office/drawing/2014/main" val="2462743690"/>
                    </a:ext>
                  </a:extLst>
                </a:gridCol>
                <a:gridCol w="1334410">
                  <a:extLst>
                    <a:ext uri="{9D8B030D-6E8A-4147-A177-3AD203B41FA5}">
                      <a16:colId xmlns:a16="http://schemas.microsoft.com/office/drawing/2014/main" val="3434576081"/>
                    </a:ext>
                  </a:extLst>
                </a:gridCol>
                <a:gridCol w="1334410">
                  <a:extLst>
                    <a:ext uri="{9D8B030D-6E8A-4147-A177-3AD203B41FA5}">
                      <a16:colId xmlns:a16="http://schemas.microsoft.com/office/drawing/2014/main" val="3989425803"/>
                    </a:ext>
                  </a:extLst>
                </a:gridCol>
                <a:gridCol w="1334410">
                  <a:extLst>
                    <a:ext uri="{9D8B030D-6E8A-4147-A177-3AD203B41FA5}">
                      <a16:colId xmlns:a16="http://schemas.microsoft.com/office/drawing/2014/main" val="2576557815"/>
                    </a:ext>
                  </a:extLst>
                </a:gridCol>
                <a:gridCol w="1334410">
                  <a:extLst>
                    <a:ext uri="{9D8B030D-6E8A-4147-A177-3AD203B41FA5}">
                      <a16:colId xmlns:a16="http://schemas.microsoft.com/office/drawing/2014/main" val="1672788908"/>
                    </a:ext>
                  </a:extLst>
                </a:gridCol>
              </a:tblGrid>
              <a:tr h="406125">
                <a:tc>
                  <a:txBody>
                    <a:bodyPr/>
                    <a:lstStyle/>
                    <a:p>
                      <a:pPr algn="ctr"/>
                      <a:br>
                        <a:rPr lang="pl-PL" sz="1100" u="none" dirty="0">
                          <a:solidFill>
                            <a:schemeClr val="tx1"/>
                          </a:solidFill>
                          <a:effectLst/>
                        </a:rPr>
                      </a:br>
                      <a:endParaRPr lang="pl-PL" sz="1100" u="none" dirty="0">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u="none" dirty="0">
                          <a:solidFill>
                            <a:schemeClr val="tx1"/>
                          </a:solidFill>
                          <a:effectLst/>
                        </a:rPr>
                        <a:t>FAT12</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u="none" dirty="0">
                          <a:solidFill>
                            <a:schemeClr val="tx1"/>
                          </a:solidFill>
                          <a:effectLst/>
                        </a:rPr>
                        <a:t>FAT16</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u="none" dirty="0">
                          <a:solidFill>
                            <a:schemeClr val="tx1"/>
                          </a:solidFill>
                          <a:effectLst/>
                        </a:rPr>
                        <a:t>FAT32</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u="none" dirty="0" err="1">
                          <a:solidFill>
                            <a:schemeClr val="tx1"/>
                          </a:solidFill>
                          <a:effectLst/>
                        </a:rPr>
                        <a:t>exFAT</a:t>
                      </a:r>
                      <a:r>
                        <a:rPr lang="pl-PL" sz="1100" u="none" dirty="0">
                          <a:solidFill>
                            <a:schemeClr val="tx1"/>
                          </a:solidFill>
                          <a:effectLst/>
                        </a:rPr>
                        <a:t> (FAT64)</a:t>
                      </a:r>
                    </a:p>
                  </a:txBody>
                  <a:tcPr marL="58018" marR="58018" marT="29009" marB="29009">
                    <a:lnL w="7620" cap="flat" cmpd="sng" algn="ctr">
                      <a:solidFill>
                        <a:srgbClr val="A2A9B1"/>
                      </a:solidFill>
                      <a:prstDash val="solid"/>
                      <a:round/>
                      <a:headEnd type="none" w="med" len="med"/>
                      <a:tailEnd type="none" w="med" len="med"/>
                    </a:lnL>
                    <a:lnB w="7620" cap="flat" cmpd="sng" algn="ctr">
                      <a:solidFill>
                        <a:srgbClr val="A2A9B1"/>
                      </a:solidFill>
                      <a:prstDash val="solid"/>
                      <a:round/>
                      <a:headEnd type="none" w="med" len="med"/>
                      <a:tailEnd type="none" w="med" len="med"/>
                    </a:lnB>
                  </a:tcPr>
                </a:tc>
                <a:extLst>
                  <a:ext uri="{0D108BD9-81ED-4DB2-BD59-A6C34878D82A}">
                    <a16:rowId xmlns:a16="http://schemas.microsoft.com/office/drawing/2014/main" val="2456143239"/>
                  </a:ext>
                </a:extLst>
              </a:tr>
              <a:tr h="406125">
                <a:tc>
                  <a:txBody>
                    <a:bodyPr/>
                    <a:lstStyle/>
                    <a:p>
                      <a:pPr algn="ctr"/>
                      <a:r>
                        <a:rPr lang="pl-PL" sz="1100" u="none">
                          <a:solidFill>
                            <a:schemeClr val="tx1"/>
                          </a:solidFill>
                          <a:effectLst/>
                        </a:rPr>
                        <a:t>Pełna nazwa</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en-US" sz="1100" u="none">
                          <a:solidFill>
                            <a:schemeClr val="tx1"/>
                          </a:solidFill>
                          <a:effectLst/>
                        </a:rPr>
                        <a:t>File Allocation Table (wersja 12-bit)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en-US" sz="1100" u="none">
                          <a:solidFill>
                            <a:schemeClr val="tx1"/>
                          </a:solidFill>
                          <a:effectLst/>
                        </a:rPr>
                        <a:t>File Allocation Table (wersja 16-bit)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en-US" sz="1100" u="none">
                          <a:solidFill>
                            <a:schemeClr val="tx1"/>
                          </a:solidFill>
                          <a:effectLst/>
                        </a:rPr>
                        <a:t>File Allocation Table (wersja 32-bit)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Extended File Allocation Table</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110570400"/>
                  </a:ext>
                </a:extLst>
              </a:tr>
              <a:tr h="580178">
                <a:tc>
                  <a:txBody>
                    <a:bodyPr/>
                    <a:lstStyle/>
                    <a:p>
                      <a:pPr algn="ctr"/>
                      <a:r>
                        <a:rPr lang="pl-PL" sz="1100" u="none">
                          <a:solidFill>
                            <a:schemeClr val="tx1"/>
                          </a:solidFill>
                          <a:effectLst/>
                        </a:rPr>
                        <a:t>Wprowadzona w</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u="none" dirty="0">
                          <a:solidFill>
                            <a:schemeClr val="tx1"/>
                          </a:solidFill>
                          <a:effectLst/>
                        </a:rPr>
                        <a:t>1980 </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listopad 1987, (</a:t>
                      </a:r>
                      <a:r>
                        <a:rPr lang="pl-PL" sz="1100" u="none" strike="noStrike">
                          <a:solidFill>
                            <a:schemeClr val="tx1"/>
                          </a:solidFill>
                          <a:effectLst/>
                          <a:hlinkClick r:id="rId2" tooltip="Compaq">
                            <a:extLst>
                              <a:ext uri="{A12FA001-AC4F-418D-AE19-62706E023703}">
                                <ahyp:hlinkClr xmlns:ahyp="http://schemas.microsoft.com/office/drawing/2018/hyperlinkcolor" val="tx"/>
                              </a:ext>
                            </a:extLst>
                          </a:hlinkClick>
                        </a:rPr>
                        <a:t>Compaq</a:t>
                      </a:r>
                      <a:r>
                        <a:rPr lang="pl-PL" sz="1100" u="none">
                          <a:solidFill>
                            <a:schemeClr val="tx1"/>
                          </a:solidFill>
                          <a:effectLst/>
                        </a:rPr>
                        <a:t> </a:t>
                      </a:r>
                      <a:r>
                        <a:rPr lang="pl-PL" sz="1100" u="none" strike="noStrike">
                          <a:solidFill>
                            <a:schemeClr val="tx1"/>
                          </a:solidFill>
                          <a:effectLst/>
                          <a:hlinkClick r:id="rId3" tooltip="DOS">
                            <a:extLst>
                              <a:ext uri="{A12FA001-AC4F-418D-AE19-62706E023703}">
                                <ahyp:hlinkClr xmlns:ahyp="http://schemas.microsoft.com/office/drawing/2018/hyperlinkcolor" val="tx"/>
                              </a:ext>
                            </a:extLst>
                          </a:hlinkClick>
                        </a:rPr>
                        <a:t>DOS</a:t>
                      </a:r>
                      <a:r>
                        <a:rPr lang="pl-PL" sz="1100" u="none">
                          <a:solidFill>
                            <a:schemeClr val="tx1"/>
                          </a:solidFill>
                          <a:effectLst/>
                        </a:rPr>
                        <a:t> 3.31)</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sierpień 1996 (</a:t>
                      </a:r>
                      <a:r>
                        <a:rPr lang="pl-PL" sz="1100" u="none" strike="noStrike">
                          <a:solidFill>
                            <a:schemeClr val="tx1"/>
                          </a:solidFill>
                          <a:effectLst/>
                          <a:hlinkClick r:id="rId4" tooltip="Windows 95">
                            <a:extLst>
                              <a:ext uri="{A12FA001-AC4F-418D-AE19-62706E023703}">
                                <ahyp:hlinkClr xmlns:ahyp="http://schemas.microsoft.com/office/drawing/2018/hyperlinkcolor" val="tx"/>
                              </a:ext>
                            </a:extLst>
                          </a:hlinkClick>
                        </a:rPr>
                        <a:t>Windows 95</a:t>
                      </a:r>
                      <a:r>
                        <a:rPr lang="pl-PL" sz="1100" u="none">
                          <a:solidFill>
                            <a:schemeClr val="tx1"/>
                          </a:solidFill>
                          <a:effectLst/>
                        </a:rPr>
                        <a:t> OSR2)</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en-US" sz="1100" u="none">
                          <a:solidFill>
                            <a:schemeClr val="tx1"/>
                          </a:solidFill>
                          <a:effectLst/>
                        </a:rPr>
                        <a:t>listopad 2006 (Windows Embedded CE 6.0)</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812163842"/>
                  </a:ext>
                </a:extLst>
              </a:tr>
              <a:tr h="928285">
                <a:tc>
                  <a:txBody>
                    <a:bodyPr/>
                    <a:lstStyle/>
                    <a:p>
                      <a:pPr algn="ctr"/>
                      <a:r>
                        <a:rPr lang="pl-PL" sz="1100" u="none">
                          <a:solidFill>
                            <a:schemeClr val="tx1"/>
                          </a:solidFill>
                          <a:effectLst/>
                        </a:rPr>
                        <a:t>Identyfikator </a:t>
                      </a:r>
                      <a:r>
                        <a:rPr lang="pl-PL" sz="1100" u="none" strike="noStrike">
                          <a:solidFill>
                            <a:schemeClr val="tx1"/>
                          </a:solidFill>
                          <a:effectLst/>
                          <a:hlinkClick r:id="rId5" tooltip="Partycja">
                            <a:extLst>
                              <a:ext uri="{A12FA001-AC4F-418D-AE19-62706E023703}">
                                <ahyp:hlinkClr xmlns:ahyp="http://schemas.microsoft.com/office/drawing/2018/hyperlinkcolor" val="tx"/>
                              </a:ext>
                            </a:extLst>
                          </a:hlinkClick>
                        </a:rPr>
                        <a:t>partycji</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u="none">
                          <a:solidFill>
                            <a:schemeClr val="tx1"/>
                          </a:solidFill>
                          <a:effectLst/>
                        </a:rPr>
                        <a:t>0x01 (</a:t>
                      </a:r>
                      <a:r>
                        <a:rPr lang="pl-PL" sz="1100" u="none" strike="noStrike">
                          <a:solidFill>
                            <a:schemeClr val="tx1"/>
                          </a:solidFill>
                          <a:effectLst/>
                          <a:hlinkClick r:id="rId6" tooltip="Master Boot Record">
                            <a:extLst>
                              <a:ext uri="{A12FA001-AC4F-418D-AE19-62706E023703}">
                                <ahyp:hlinkClr xmlns:ahyp="http://schemas.microsoft.com/office/drawing/2018/hyperlinkcolor" val="tx"/>
                              </a:ext>
                            </a:extLst>
                          </a:hlinkClick>
                        </a:rPr>
                        <a:t>MBR</a:t>
                      </a:r>
                      <a:r>
                        <a:rPr lang="pl-PL" sz="1100" u="none">
                          <a:solidFill>
                            <a:schemeClr val="tx1"/>
                          </a:solidFill>
                          <a:effectLst/>
                        </a:rPr>
                        <a: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0x04, 0x06, 0x0E (</a:t>
                      </a:r>
                      <a:r>
                        <a:rPr lang="pl-PL" sz="1100" u="none" strike="noStrike">
                          <a:solidFill>
                            <a:schemeClr val="tx1"/>
                          </a:solidFill>
                          <a:effectLst/>
                          <a:hlinkClick r:id="rId6" tooltip="Master Boot Record">
                            <a:extLst>
                              <a:ext uri="{A12FA001-AC4F-418D-AE19-62706E023703}">
                                <ahyp:hlinkClr xmlns:ahyp="http://schemas.microsoft.com/office/drawing/2018/hyperlinkcolor" val="tx"/>
                              </a:ext>
                            </a:extLst>
                          </a:hlinkClick>
                        </a:rPr>
                        <a:t>MBR</a:t>
                      </a:r>
                      <a:r>
                        <a:rPr lang="pl-PL" sz="1100" u="none">
                          <a:solidFill>
                            <a:schemeClr val="tx1"/>
                          </a:solidFill>
                          <a:effectLst/>
                        </a:rPr>
                        <a: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t-BR" sz="1100" u="none">
                          <a:solidFill>
                            <a:schemeClr val="tx1"/>
                          </a:solidFill>
                          <a:effectLst/>
                        </a:rPr>
                        <a:t>0x0B, 0x0C (</a:t>
                      </a:r>
                      <a:r>
                        <a:rPr lang="pt-BR" sz="1100" u="none" strike="noStrike">
                          <a:solidFill>
                            <a:schemeClr val="tx1"/>
                          </a:solidFill>
                          <a:effectLst/>
                          <a:hlinkClick r:id="rId6" tooltip="Master Boot Record">
                            <a:extLst>
                              <a:ext uri="{A12FA001-AC4F-418D-AE19-62706E023703}">
                                <ahyp:hlinkClr xmlns:ahyp="http://schemas.microsoft.com/office/drawing/2018/hyperlinkcolor" val="tx"/>
                              </a:ext>
                            </a:extLst>
                          </a:hlinkClick>
                        </a:rPr>
                        <a:t>MBR</a:t>
                      </a:r>
                      <a:r>
                        <a:rPr lang="pt-BR" sz="1100" u="none">
                          <a:solidFill>
                            <a:schemeClr val="tx1"/>
                          </a:solidFill>
                          <a:effectLst/>
                        </a:rPr>
                        <a:t>)</a:t>
                      </a:r>
                      <a:br>
                        <a:rPr lang="pt-BR" sz="1100" u="none">
                          <a:solidFill>
                            <a:schemeClr val="tx1"/>
                          </a:solidFill>
                          <a:effectLst/>
                        </a:rPr>
                      </a:br>
                      <a:r>
                        <a:rPr lang="pt-BR" sz="1100" u="none">
                          <a:solidFill>
                            <a:schemeClr val="tx1"/>
                          </a:solidFill>
                          <a:effectLst/>
                        </a:rPr>
                        <a:t>EBD0A0A2-B9E5-4433-87C0-68B6B72699C7 (</a:t>
                      </a:r>
                      <a:r>
                        <a:rPr lang="pt-BR" sz="1100" u="none" strike="noStrike">
                          <a:solidFill>
                            <a:schemeClr val="tx1"/>
                          </a:solidFill>
                          <a:effectLst/>
                          <a:hlinkClick r:id="rId7" tooltip="GUID Partition Table">
                            <a:extLst>
                              <a:ext uri="{A12FA001-AC4F-418D-AE19-62706E023703}">
                                <ahyp:hlinkClr xmlns:ahyp="http://schemas.microsoft.com/office/drawing/2018/hyperlinkcolor" val="tx"/>
                              </a:ext>
                            </a:extLst>
                          </a:hlinkClick>
                        </a:rPr>
                        <a:t>GPT</a:t>
                      </a:r>
                      <a:r>
                        <a:rPr lang="pt-BR" sz="1100" u="none">
                          <a:solidFill>
                            <a:schemeClr val="tx1"/>
                          </a:solidFill>
                          <a:effectLst/>
                        </a:rPr>
                        <a: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0x07 (</a:t>
                      </a:r>
                      <a:r>
                        <a:rPr lang="pl-PL" sz="1100" u="none" strike="noStrike">
                          <a:solidFill>
                            <a:schemeClr val="tx1"/>
                          </a:solidFill>
                          <a:effectLst/>
                          <a:hlinkClick r:id="rId6" tooltip="Master Boot Record">
                            <a:extLst>
                              <a:ext uri="{A12FA001-AC4F-418D-AE19-62706E023703}">
                                <ahyp:hlinkClr xmlns:ahyp="http://schemas.microsoft.com/office/drawing/2018/hyperlinkcolor" val="tx"/>
                              </a:ext>
                            </a:extLst>
                          </a:hlinkClick>
                        </a:rPr>
                        <a:t>MBR</a:t>
                      </a:r>
                      <a:r>
                        <a:rPr lang="pl-PL" sz="1100" u="none">
                          <a:solidFill>
                            <a:schemeClr val="tx1"/>
                          </a:solidFill>
                          <a:effectLst/>
                        </a:rPr>
                        <a:t>)</a:t>
                      </a:r>
                      <a:br>
                        <a:rPr lang="pl-PL" sz="1100" u="none">
                          <a:solidFill>
                            <a:schemeClr val="tx1"/>
                          </a:solidFill>
                          <a:effectLst/>
                        </a:rPr>
                      </a:br>
                      <a:r>
                        <a:rPr lang="pl-PL" sz="1100" u="none">
                          <a:solidFill>
                            <a:schemeClr val="tx1"/>
                          </a:solidFill>
                          <a:effectLst/>
                        </a:rPr>
                        <a:t>EBD0A0A2-B9E5-4433-87C0-68B6B72699C7 (</a:t>
                      </a:r>
                      <a:r>
                        <a:rPr lang="pl-PL" sz="1100" u="none" strike="noStrike">
                          <a:solidFill>
                            <a:schemeClr val="tx1"/>
                          </a:solidFill>
                          <a:effectLst/>
                          <a:hlinkClick r:id="rId7" tooltip="GUID Partition Table">
                            <a:extLst>
                              <a:ext uri="{A12FA001-AC4F-418D-AE19-62706E023703}">
                                <ahyp:hlinkClr xmlns:ahyp="http://schemas.microsoft.com/office/drawing/2018/hyperlinkcolor" val="tx"/>
                              </a:ext>
                            </a:extLst>
                          </a:hlinkClick>
                        </a:rPr>
                        <a:t>GPT</a:t>
                      </a:r>
                      <a:r>
                        <a:rPr lang="pl-PL" sz="1100" u="none">
                          <a:solidFill>
                            <a:schemeClr val="tx1"/>
                          </a:solidFill>
                          <a:effectLst/>
                        </a:rPr>
                        <a:t>)</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795599648"/>
                  </a:ext>
                </a:extLst>
              </a:tr>
              <a:tr h="232071">
                <a:tc gridSpan="5">
                  <a:txBody>
                    <a:bodyPr/>
                    <a:lstStyle/>
                    <a:p>
                      <a:pPr algn="ctr"/>
                      <a:r>
                        <a:rPr lang="pl-PL" sz="1100" u="none">
                          <a:solidFill>
                            <a:schemeClr val="tx1"/>
                          </a:solidFill>
                          <a:effectLst/>
                        </a:rPr>
                        <a:t>Ograniczenia</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2086558036"/>
                  </a:ext>
                </a:extLst>
              </a:tr>
              <a:tr h="406125">
                <a:tc>
                  <a:txBody>
                    <a:bodyPr/>
                    <a:lstStyle/>
                    <a:p>
                      <a:pPr algn="ctr"/>
                      <a:r>
                        <a:rPr lang="pl-PL" sz="1100" u="none">
                          <a:solidFill>
                            <a:schemeClr val="tx1"/>
                          </a:solidFill>
                          <a:effectLst/>
                        </a:rPr>
                        <a:t>Maksymalna wielkość pliku</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u="none">
                          <a:solidFill>
                            <a:schemeClr val="tx1"/>
                          </a:solidFill>
                          <a:effectLst/>
                        </a:rPr>
                        <a:t>16 </a:t>
                      </a:r>
                      <a:r>
                        <a:rPr lang="pl-PL" sz="1100" u="none" strike="noStrike">
                          <a:solidFill>
                            <a:schemeClr val="tx1"/>
                          </a:solidFill>
                          <a:effectLst/>
                          <a:hlinkClick r:id="rId8" tooltip="Megabajt">
                            <a:extLst>
                              <a:ext uri="{A12FA001-AC4F-418D-AE19-62706E023703}">
                                <ahyp:hlinkClr xmlns:ahyp="http://schemas.microsoft.com/office/drawing/2018/hyperlinkcolor" val="tx"/>
                              </a:ext>
                            </a:extLst>
                          </a:hlinkClick>
                        </a:rPr>
                        <a:t>MB</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2 </a:t>
                      </a:r>
                      <a:r>
                        <a:rPr lang="pl-PL" sz="1100" u="none" strike="noStrike">
                          <a:solidFill>
                            <a:schemeClr val="tx1"/>
                          </a:solidFill>
                          <a:effectLst/>
                          <a:hlinkClick r:id="rId9" tooltip="Gigabajt">
                            <a:extLst>
                              <a:ext uri="{A12FA001-AC4F-418D-AE19-62706E023703}">
                                <ahyp:hlinkClr xmlns:ahyp="http://schemas.microsoft.com/office/drawing/2018/hyperlinkcolor" val="tx"/>
                              </a:ext>
                            </a:extLst>
                          </a:hlinkClick>
                        </a:rPr>
                        <a:t>GB</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4 GB (2</a:t>
                      </a:r>
                      <a:r>
                        <a:rPr lang="pl-PL" sz="1100" u="none" baseline="30000">
                          <a:solidFill>
                            <a:schemeClr val="tx1"/>
                          </a:solidFill>
                          <a:effectLst/>
                        </a:rPr>
                        <a:t>32</a:t>
                      </a:r>
                      <a:r>
                        <a:rPr lang="pl-PL" sz="1100" u="none">
                          <a:solidFill>
                            <a:schemeClr val="tx1"/>
                          </a:solidFill>
                          <a:effectLst/>
                        </a:rPr>
                        <a:t>-1)</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16 </a:t>
                      </a:r>
                      <a:r>
                        <a:rPr lang="pl-PL" sz="1100" u="none" strike="noStrike">
                          <a:solidFill>
                            <a:schemeClr val="tx1"/>
                          </a:solidFill>
                          <a:effectLst/>
                          <a:hlinkClick r:id="rId10" tooltip="Eksabajt">
                            <a:extLst>
                              <a:ext uri="{A12FA001-AC4F-418D-AE19-62706E023703}">
                                <ahyp:hlinkClr xmlns:ahyp="http://schemas.microsoft.com/office/drawing/2018/hyperlinkcolor" val="tx"/>
                              </a:ext>
                            </a:extLst>
                          </a:hlinkClick>
                        </a:rPr>
                        <a:t>EiB</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789195083"/>
                  </a:ext>
                </a:extLst>
              </a:tr>
              <a:tr h="406125">
                <a:tc>
                  <a:txBody>
                    <a:bodyPr/>
                    <a:lstStyle/>
                    <a:p>
                      <a:pPr algn="ctr"/>
                      <a:r>
                        <a:rPr lang="pl-PL" sz="1100" u="none">
                          <a:solidFill>
                            <a:schemeClr val="tx1"/>
                          </a:solidFill>
                          <a:effectLst/>
                        </a:rPr>
                        <a:t>Maksymalna liczba </a:t>
                      </a:r>
                      <a:r>
                        <a:rPr lang="pl-PL" sz="1100" u="none" strike="noStrike">
                          <a:solidFill>
                            <a:schemeClr val="tx1"/>
                          </a:solidFill>
                          <a:effectLst/>
                          <a:hlinkClick r:id="rId11" tooltip="Klaster dyskowy">
                            <a:extLst>
                              <a:ext uri="{A12FA001-AC4F-418D-AE19-62706E023703}">
                                <ahyp:hlinkClr xmlns:ahyp="http://schemas.microsoft.com/office/drawing/2018/hyperlinkcolor" val="tx"/>
                              </a:ext>
                            </a:extLst>
                          </a:hlinkClick>
                        </a:rPr>
                        <a:t>klastrów</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u="none">
                          <a:solidFill>
                            <a:schemeClr val="tx1"/>
                          </a:solidFill>
                          <a:effectLst/>
                        </a:rPr>
                        <a:t>4077 (2</a:t>
                      </a:r>
                      <a:r>
                        <a:rPr lang="pl-PL" sz="1100" u="none" baseline="30000">
                          <a:solidFill>
                            <a:schemeClr val="tx1"/>
                          </a:solidFill>
                          <a:effectLst/>
                        </a:rPr>
                        <a:t>12</a:t>
                      </a:r>
                      <a:r>
                        <a:rPr lang="pl-PL" sz="1100" u="none">
                          <a:solidFill>
                            <a:schemeClr val="tx1"/>
                          </a:solidFill>
                          <a:effectLst/>
                        </a:rPr>
                        <a:t>-19)</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65 517 (2</a:t>
                      </a:r>
                      <a:r>
                        <a:rPr lang="pl-PL" sz="1100" u="none" baseline="30000">
                          <a:solidFill>
                            <a:schemeClr val="tx1"/>
                          </a:solidFill>
                          <a:effectLst/>
                        </a:rPr>
                        <a:t>16</a:t>
                      </a:r>
                      <a:r>
                        <a:rPr lang="pl-PL" sz="1100" u="none">
                          <a:solidFill>
                            <a:schemeClr val="tx1"/>
                          </a:solidFill>
                          <a:effectLst/>
                        </a:rPr>
                        <a:t>-19)</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268 435 445</a:t>
                      </a:r>
                      <a:r>
                        <a:rPr lang="pl-PL" sz="1100" b="0" i="0" u="none" strike="noStrike" baseline="30000">
                          <a:solidFill>
                            <a:schemeClr val="tx1"/>
                          </a:solidFill>
                          <a:effectLst/>
                          <a:hlinkClick r:id="rId12">
                            <a:extLst>
                              <a:ext uri="{A12FA001-AC4F-418D-AE19-62706E023703}">
                                <ahyp:hlinkClr xmlns:ahyp="http://schemas.microsoft.com/office/drawing/2018/hyperlinkcolor" val="tx"/>
                              </a:ext>
                            </a:extLst>
                          </a:hlinkClick>
                        </a:rPr>
                        <a:t>[1]</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2</a:t>
                      </a:r>
                      <a:r>
                        <a:rPr lang="pl-PL" sz="1100" u="none" baseline="30000">
                          <a:solidFill>
                            <a:schemeClr val="tx1"/>
                          </a:solidFill>
                          <a:effectLst/>
                        </a:rPr>
                        <a:t>32</a:t>
                      </a:r>
                      <a:r>
                        <a:rPr lang="pl-PL" sz="1100" u="none">
                          <a:solidFill>
                            <a:schemeClr val="tx1"/>
                          </a:solidFill>
                          <a:effectLst/>
                        </a:rPr>
                        <a:t>-1</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787499634"/>
                  </a:ext>
                </a:extLst>
              </a:tr>
              <a:tr h="406125">
                <a:tc>
                  <a:txBody>
                    <a:bodyPr/>
                    <a:lstStyle/>
                    <a:p>
                      <a:pPr algn="ctr"/>
                      <a:r>
                        <a:rPr lang="pl-PL" sz="1100" u="none">
                          <a:solidFill>
                            <a:schemeClr val="tx1"/>
                          </a:solidFill>
                          <a:effectLst/>
                        </a:rPr>
                        <a:t>Długość najdłuższej nazwy pliku</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gridSpan="3">
                  <a:txBody>
                    <a:bodyPr/>
                    <a:lstStyle/>
                    <a:p>
                      <a:r>
                        <a:rPr lang="pl-PL" sz="1100" u="none" strike="noStrike" dirty="0">
                          <a:solidFill>
                            <a:schemeClr val="tx1"/>
                          </a:solidFill>
                          <a:effectLst/>
                          <a:hlinkClick r:id="rId13" tooltip="8.3">
                            <a:extLst>
                              <a:ext uri="{A12FA001-AC4F-418D-AE19-62706E023703}">
                                <ahyp:hlinkClr xmlns:ahyp="http://schemas.microsoft.com/office/drawing/2018/hyperlinkcolor" val="tx"/>
                              </a:ext>
                            </a:extLst>
                          </a:hlinkClick>
                        </a:rPr>
                        <a:t>8.3</a:t>
                      </a:r>
                      <a:r>
                        <a:rPr lang="pl-PL" sz="1100" u="none" dirty="0">
                          <a:solidFill>
                            <a:schemeClr val="tx1"/>
                          </a:solidFill>
                          <a:effectLst/>
                        </a:rPr>
                        <a:t>; 255 znaków, gdy używany jest LFN/</a:t>
                      </a:r>
                      <a:r>
                        <a:rPr lang="pl-PL" sz="1100" u="none" dirty="0" err="1">
                          <a:solidFill>
                            <a:schemeClr val="tx1"/>
                          </a:solidFill>
                          <a:effectLst/>
                        </a:rPr>
                        <a:t>vfat</a:t>
                      </a:r>
                      <a:endParaRPr lang="pl-PL" sz="1100" u="none" dirty="0">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hMerge="1">
                  <a:txBody>
                    <a:bodyPr/>
                    <a:lstStyle/>
                    <a:p>
                      <a:endParaRPr lang="pl-PL"/>
                    </a:p>
                  </a:txBody>
                  <a:tcPr/>
                </a:tc>
                <a:tc hMerge="1">
                  <a:txBody>
                    <a:bodyPr/>
                    <a:lstStyle/>
                    <a:p>
                      <a:endParaRPr lang="pl-PL"/>
                    </a:p>
                  </a:txBody>
                  <a:tcPr/>
                </a:tc>
                <a:tc>
                  <a:txBody>
                    <a:bodyPr/>
                    <a:lstStyle/>
                    <a:p>
                      <a:r>
                        <a:rPr lang="pl-PL" sz="1100" u="none">
                          <a:solidFill>
                            <a:schemeClr val="tx1"/>
                          </a:solidFill>
                          <a:effectLst/>
                        </a:rPr>
                        <a:t>255</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88676228"/>
                  </a:ext>
                </a:extLst>
              </a:tr>
              <a:tr h="580178">
                <a:tc>
                  <a:txBody>
                    <a:bodyPr/>
                    <a:lstStyle/>
                    <a:p>
                      <a:pPr algn="ctr"/>
                      <a:r>
                        <a:rPr lang="pl-PL" sz="1100" u="none">
                          <a:solidFill>
                            <a:schemeClr val="tx1"/>
                          </a:solidFill>
                          <a:effectLst/>
                        </a:rPr>
                        <a:t>Maksymalna pojemność woluminu</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u="none">
                          <a:solidFill>
                            <a:schemeClr val="tx1"/>
                          </a:solidFill>
                          <a:effectLst/>
                        </a:rPr>
                        <a:t>16 MB</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2 GB (4 GB z 64 kB klastrami)</a:t>
                      </a: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a:solidFill>
                            <a:schemeClr val="tx1"/>
                          </a:solidFill>
                          <a:effectLst/>
                        </a:rPr>
                        <a:t>2 </a:t>
                      </a:r>
                      <a:r>
                        <a:rPr lang="pl-PL" sz="1100" u="none" strike="noStrike">
                          <a:solidFill>
                            <a:schemeClr val="tx1"/>
                          </a:solidFill>
                          <a:effectLst/>
                          <a:hlinkClick r:id="rId14" tooltip="Terabajt">
                            <a:extLst>
                              <a:ext uri="{A12FA001-AC4F-418D-AE19-62706E023703}">
                                <ahyp:hlinkClr xmlns:ahyp="http://schemas.microsoft.com/office/drawing/2018/hyperlinkcolor" val="tx"/>
                              </a:ext>
                            </a:extLst>
                          </a:hlinkClick>
                        </a:rPr>
                        <a:t>TB</a:t>
                      </a:r>
                      <a:endParaRPr lang="pl-PL" sz="1100" u="none">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u="none" dirty="0">
                          <a:solidFill>
                            <a:schemeClr val="tx1"/>
                          </a:solidFill>
                          <a:effectLst/>
                        </a:rPr>
                        <a:t>16 </a:t>
                      </a:r>
                      <a:r>
                        <a:rPr lang="pl-PL" sz="1100" u="none" dirty="0" err="1">
                          <a:solidFill>
                            <a:schemeClr val="tx1"/>
                          </a:solidFill>
                          <a:effectLst/>
                        </a:rPr>
                        <a:t>EiB</a:t>
                      </a:r>
                      <a:endParaRPr lang="pl-PL" sz="1100" u="none" dirty="0">
                        <a:solidFill>
                          <a:schemeClr val="tx1"/>
                        </a:solidFill>
                        <a:effectLst/>
                      </a:endParaRPr>
                    </a:p>
                  </a:txBody>
                  <a:tcPr marL="58018" marR="58018" marT="29009" marB="29009"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995136388"/>
                  </a:ext>
                </a:extLst>
              </a:tr>
            </a:tbl>
          </a:graphicData>
        </a:graphic>
      </p:graphicFrame>
    </p:spTree>
    <p:extLst>
      <p:ext uri="{BB962C8B-B14F-4D97-AF65-F5344CB8AC3E}">
        <p14:creationId xmlns:p14="http://schemas.microsoft.com/office/powerpoint/2010/main" val="2455860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21A731-B5FD-445F-8CBC-0E627706B006}"/>
              </a:ext>
            </a:extLst>
          </p:cNvPr>
          <p:cNvSpPr>
            <a:spLocks noGrp="1"/>
          </p:cNvSpPr>
          <p:nvPr>
            <p:ph type="title"/>
          </p:nvPr>
        </p:nvSpPr>
        <p:spPr/>
        <p:txBody>
          <a:bodyPr/>
          <a:lstStyle/>
          <a:p>
            <a:r>
              <a:rPr lang="pl-PL" dirty="0"/>
              <a:t>Zastosowanie</a:t>
            </a:r>
          </a:p>
        </p:txBody>
      </p:sp>
      <p:sp>
        <p:nvSpPr>
          <p:cNvPr id="3" name="Symbol zastępczy zawartości 2">
            <a:extLst>
              <a:ext uri="{FF2B5EF4-FFF2-40B4-BE49-F238E27FC236}">
                <a16:creationId xmlns:a16="http://schemas.microsoft.com/office/drawing/2014/main" id="{28705EB9-C886-4305-A25F-DF6074187F70}"/>
              </a:ext>
            </a:extLst>
          </p:cNvPr>
          <p:cNvSpPr>
            <a:spLocks noGrp="1"/>
          </p:cNvSpPr>
          <p:nvPr>
            <p:ph idx="1"/>
          </p:nvPr>
        </p:nvSpPr>
        <p:spPr/>
        <p:txBody>
          <a:bodyPr>
            <a:normAutofit/>
          </a:bodyPr>
          <a:lstStyle/>
          <a:p>
            <a:pPr marL="0" indent="0">
              <a:buNone/>
            </a:pPr>
            <a:r>
              <a:rPr lang="pl-PL" dirty="0"/>
              <a:t>Systemy plików stosuje się dla różnych nośników danych, takich jak dyski, dyskietki, a także w strumieniach danych, sieciach komputerowych, pamięciach. We współczesnych systemach operacyjnych bezpośrednie operowanie na danych nośnika pamięci zarezerwowane jest tylko dla systemu operacyjnego, aplikacje mają dostęp tylko do operacji na plikach i mają zabroniony bezpośredni dostęp do nośnika danych.</a:t>
            </a:r>
          </a:p>
          <a:p>
            <a:pPr marL="0" indent="0">
              <a:buNone/>
            </a:pPr>
            <a:endParaRPr lang="pl-PL" dirty="0"/>
          </a:p>
          <a:p>
            <a:pPr marL="0" indent="0">
              <a:buNone/>
            </a:pPr>
            <a:r>
              <a:rPr lang="pl-PL" dirty="0"/>
              <a:t>Z formalnego punktu widzenia system plików to reguły umieszczania na nośniku abstrakcyjnych danych oraz informacji umożliwiających przechowywanie tych danych, łatwy i szybki dostęp do informacji o danych oraz do tych danych, manipulowania nimi, a także sposobach usuwania ich.</a:t>
            </a:r>
          </a:p>
        </p:txBody>
      </p:sp>
    </p:spTree>
    <p:extLst>
      <p:ext uri="{BB962C8B-B14F-4D97-AF65-F5344CB8AC3E}">
        <p14:creationId xmlns:p14="http://schemas.microsoft.com/office/powerpoint/2010/main" val="40264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E67B10-4FE1-49C3-A3A3-C165572AB3C6}"/>
              </a:ext>
            </a:extLst>
          </p:cNvPr>
          <p:cNvSpPr>
            <a:spLocks noGrp="1"/>
          </p:cNvSpPr>
          <p:nvPr>
            <p:ph type="title"/>
          </p:nvPr>
        </p:nvSpPr>
        <p:spPr/>
        <p:txBody>
          <a:bodyPr/>
          <a:lstStyle/>
          <a:p>
            <a:r>
              <a:rPr lang="pl-PL" dirty="0"/>
              <a:t>System operacyjny a pliki</a:t>
            </a:r>
          </a:p>
        </p:txBody>
      </p:sp>
      <p:sp>
        <p:nvSpPr>
          <p:cNvPr id="3" name="Symbol zastępczy zawartości 2">
            <a:extLst>
              <a:ext uri="{FF2B5EF4-FFF2-40B4-BE49-F238E27FC236}">
                <a16:creationId xmlns:a16="http://schemas.microsoft.com/office/drawing/2014/main" id="{FB3B4B85-01EA-489E-9BDA-D0498D32F2AA}"/>
              </a:ext>
            </a:extLst>
          </p:cNvPr>
          <p:cNvSpPr>
            <a:spLocks noGrp="1"/>
          </p:cNvSpPr>
          <p:nvPr>
            <p:ph idx="1"/>
          </p:nvPr>
        </p:nvSpPr>
        <p:spPr/>
        <p:txBody>
          <a:bodyPr/>
          <a:lstStyle/>
          <a:p>
            <a:pPr marL="0" indent="0">
              <a:buNone/>
            </a:pPr>
            <a:r>
              <a:rPr lang="pl-PL" dirty="0"/>
              <a:t>Większość systemów operacyjnych posiada własny (macierzysty) system plików, rozwijany równolegle z nim (np. FAT w DOS-ie, NTFS w Windows NT lub </a:t>
            </a:r>
            <a:r>
              <a:rPr lang="pl-PL" dirty="0" err="1"/>
              <a:t>ext</a:t>
            </a:r>
            <a:r>
              <a:rPr lang="pl-PL" dirty="0"/>
              <a:t>/ext2/ext3/ext4 i </a:t>
            </a:r>
            <a:r>
              <a:rPr lang="pl-PL" dirty="0" err="1"/>
              <a:t>ReiserFS</a:t>
            </a:r>
            <a:r>
              <a:rPr lang="pl-PL" dirty="0"/>
              <a:t>/Reiser4 w Linuksie), ze względu na pewne specyficzne właściwości nadawane plikom (np. atrybut wykonywalności pliku), podobnie jak niektóre nośniki danych (np. ISO 9660 i UDF na CD-ROM/DVD), jednak sam system plików jest niezależny od nich. Same systemy operacyjne (w szczególności Unix i jego pochodne) potrafią obsługiwać wiele systemów plików.</a:t>
            </a:r>
          </a:p>
        </p:txBody>
      </p:sp>
    </p:spTree>
    <p:extLst>
      <p:ext uri="{BB962C8B-B14F-4D97-AF65-F5344CB8AC3E}">
        <p14:creationId xmlns:p14="http://schemas.microsoft.com/office/powerpoint/2010/main" val="2214362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9D788B-26D0-40DC-A19B-D79AD731867D}"/>
              </a:ext>
            </a:extLst>
          </p:cNvPr>
          <p:cNvSpPr>
            <a:spLocks noGrp="1"/>
          </p:cNvSpPr>
          <p:nvPr>
            <p:ph type="title"/>
          </p:nvPr>
        </p:nvSpPr>
        <p:spPr/>
        <p:txBody>
          <a:bodyPr/>
          <a:lstStyle/>
          <a:p>
            <a:r>
              <a:rPr lang="pl-PL" dirty="0"/>
              <a:t>Organizacja danych</a:t>
            </a:r>
          </a:p>
        </p:txBody>
      </p:sp>
      <p:sp>
        <p:nvSpPr>
          <p:cNvPr id="3" name="Symbol zastępczy tekstu 2">
            <a:extLst>
              <a:ext uri="{FF2B5EF4-FFF2-40B4-BE49-F238E27FC236}">
                <a16:creationId xmlns:a16="http://schemas.microsoft.com/office/drawing/2014/main" id="{0108AB92-59A8-4AD6-B2AF-535A607EDD06}"/>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1064490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68BA18-B716-404D-A7B6-E0E6D3B7C228}"/>
              </a:ext>
            </a:extLst>
          </p:cNvPr>
          <p:cNvSpPr>
            <a:spLocks noGrp="1"/>
          </p:cNvSpPr>
          <p:nvPr>
            <p:ph type="title"/>
          </p:nvPr>
        </p:nvSpPr>
        <p:spPr/>
        <p:txBody>
          <a:bodyPr/>
          <a:lstStyle/>
          <a:p>
            <a:r>
              <a:rPr lang="pl-PL" dirty="0"/>
              <a:t>Bloki</a:t>
            </a:r>
          </a:p>
        </p:txBody>
      </p:sp>
      <p:sp>
        <p:nvSpPr>
          <p:cNvPr id="3" name="Symbol zastępczy zawartości 2">
            <a:extLst>
              <a:ext uri="{FF2B5EF4-FFF2-40B4-BE49-F238E27FC236}">
                <a16:creationId xmlns:a16="http://schemas.microsoft.com/office/drawing/2014/main" id="{4EC23D6C-D326-48A6-8362-8BFDFD7A87F1}"/>
              </a:ext>
            </a:extLst>
          </p:cNvPr>
          <p:cNvSpPr>
            <a:spLocks noGrp="1"/>
          </p:cNvSpPr>
          <p:nvPr>
            <p:ph idx="1"/>
          </p:nvPr>
        </p:nvSpPr>
        <p:spPr/>
        <p:txBody>
          <a:bodyPr/>
          <a:lstStyle/>
          <a:p>
            <a:pPr marL="0" indent="0">
              <a:buNone/>
            </a:pPr>
            <a:r>
              <a:rPr lang="pl-PL" dirty="0"/>
              <a:t>Nośniki danych, takie jak dyski twarde, dyskietki posiadają blokową strukturę danych, znaczy to, że dane są w nich przechowywane w postaci bloków, a blok musi być w całości zapisywany i odczytywany. W przypadku dysków wielkość pojedynczego bloku danych jest wielokrotnością rozmiaru pojedynczego sektora (najczęściej 512 bajtów).</a:t>
            </a:r>
          </a:p>
        </p:txBody>
      </p:sp>
    </p:spTree>
    <p:extLst>
      <p:ext uri="{BB962C8B-B14F-4D97-AF65-F5344CB8AC3E}">
        <p14:creationId xmlns:p14="http://schemas.microsoft.com/office/powerpoint/2010/main" val="2495908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FC36E0-124E-42E4-B057-EC195E90AF1D}"/>
              </a:ext>
            </a:extLst>
          </p:cNvPr>
          <p:cNvSpPr>
            <a:spLocks noGrp="1"/>
          </p:cNvSpPr>
          <p:nvPr>
            <p:ph type="title"/>
          </p:nvPr>
        </p:nvSpPr>
        <p:spPr/>
        <p:txBody>
          <a:bodyPr/>
          <a:lstStyle/>
          <a:p>
            <a:r>
              <a:rPr lang="pl-PL" dirty="0"/>
              <a:t>Klastry</a:t>
            </a:r>
          </a:p>
        </p:txBody>
      </p:sp>
      <p:sp>
        <p:nvSpPr>
          <p:cNvPr id="3" name="Symbol zastępczy zawartości 2">
            <a:extLst>
              <a:ext uri="{FF2B5EF4-FFF2-40B4-BE49-F238E27FC236}">
                <a16:creationId xmlns:a16="http://schemas.microsoft.com/office/drawing/2014/main" id="{A3F18E90-4D02-465A-8518-F440E06EA286}"/>
              </a:ext>
            </a:extLst>
          </p:cNvPr>
          <p:cNvSpPr>
            <a:spLocks noGrp="1"/>
          </p:cNvSpPr>
          <p:nvPr>
            <p:ph idx="1"/>
          </p:nvPr>
        </p:nvSpPr>
        <p:spPr/>
        <p:txBody>
          <a:bodyPr/>
          <a:lstStyle/>
          <a:p>
            <a:pPr marL="0" indent="0">
              <a:buNone/>
            </a:pPr>
            <a:r>
              <a:rPr lang="pl-PL" dirty="0"/>
              <a:t>Systemy operacyjne łączą bloki w klastry. Klaster składa się z kilku bloków (w nowszych systemach może to być 8 lub więcej bloków).</a:t>
            </a:r>
          </a:p>
          <a:p>
            <a:pPr marL="0" indent="0">
              <a:buNone/>
            </a:pPr>
            <a:endParaRPr lang="pl-PL" dirty="0"/>
          </a:p>
          <a:p>
            <a:pPr marL="0" indent="0">
              <a:buNone/>
            </a:pPr>
            <a:r>
              <a:rPr lang="pl-PL" dirty="0"/>
              <a:t>Dyskowy system plików część pamięci wykorzystuje na tzw. sektor rozruchowy (</a:t>
            </a:r>
            <a:r>
              <a:rPr lang="pl-PL" dirty="0" err="1"/>
              <a:t>boot</a:t>
            </a:r>
            <a:r>
              <a:rPr lang="pl-PL" dirty="0"/>
              <a:t> </a:t>
            </a:r>
            <a:r>
              <a:rPr lang="pl-PL" dirty="0" err="1"/>
              <a:t>sector</a:t>
            </a:r>
            <a:r>
              <a:rPr lang="pl-PL" dirty="0"/>
              <a:t>), który nie stanowi zasadniczej części systemu plików i jest używany do rozruchu systemu. Ponadto systemy plików przechowują listy wszystkich klastrów (oraz informacje do których plików one należą) w tzw. tablicach alokacji.</a:t>
            </a:r>
          </a:p>
        </p:txBody>
      </p:sp>
    </p:spTree>
    <p:extLst>
      <p:ext uri="{BB962C8B-B14F-4D97-AF65-F5344CB8AC3E}">
        <p14:creationId xmlns:p14="http://schemas.microsoft.com/office/powerpoint/2010/main" val="3924265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DF59022-0D93-4B25-A989-4B433291BDFE}"/>
              </a:ext>
            </a:extLst>
          </p:cNvPr>
          <p:cNvSpPr>
            <a:spLocks noGrp="1"/>
          </p:cNvSpPr>
          <p:nvPr>
            <p:ph type="title"/>
          </p:nvPr>
        </p:nvSpPr>
        <p:spPr/>
        <p:txBody>
          <a:bodyPr/>
          <a:lstStyle/>
          <a:p>
            <a:r>
              <a:rPr lang="pl-PL" dirty="0"/>
              <a:t>Zasada działania</a:t>
            </a:r>
          </a:p>
        </p:txBody>
      </p:sp>
      <p:sp>
        <p:nvSpPr>
          <p:cNvPr id="3" name="Symbol zastępczy zawartości 2">
            <a:extLst>
              <a:ext uri="{FF2B5EF4-FFF2-40B4-BE49-F238E27FC236}">
                <a16:creationId xmlns:a16="http://schemas.microsoft.com/office/drawing/2014/main" id="{A982F5DE-C274-40A6-AD8B-FE5237859429}"/>
              </a:ext>
            </a:extLst>
          </p:cNvPr>
          <p:cNvSpPr>
            <a:spLocks noGrp="1"/>
          </p:cNvSpPr>
          <p:nvPr>
            <p:ph idx="1"/>
          </p:nvPr>
        </p:nvSpPr>
        <p:spPr/>
        <p:txBody>
          <a:bodyPr/>
          <a:lstStyle/>
          <a:p>
            <a:pPr marL="0" indent="0">
              <a:buNone/>
            </a:pPr>
            <a:r>
              <a:rPr lang="pl-PL" dirty="0"/>
              <a:t>Jeżeli program chce wykonać jakąś operację na pliku robi to poprzez system plików. W systemie Unix oraz jego pochodnych takie operacje realizowane są za pomocą </a:t>
            </a:r>
            <a:r>
              <a:rPr lang="pl-PL" dirty="0" err="1"/>
              <a:t>wywołań</a:t>
            </a:r>
            <a:r>
              <a:rPr lang="pl-PL" dirty="0"/>
              <a:t> systemowych. Wywołania te są przechwytywane przez wirtualny system plików (VFS), odpowiednio przetwarzane i kierowane do zasadniczego systemu plików. Zastosowanie wirtualnego systemu plików powoduje, że program stosuje te same wywołania systemowe niezależnie od systemu plików.</a:t>
            </a:r>
          </a:p>
          <a:p>
            <a:pPr marL="0" indent="0">
              <a:buNone/>
            </a:pPr>
            <a:endParaRPr lang="pl-PL" dirty="0"/>
          </a:p>
        </p:txBody>
      </p:sp>
    </p:spTree>
    <p:extLst>
      <p:ext uri="{BB962C8B-B14F-4D97-AF65-F5344CB8AC3E}">
        <p14:creationId xmlns:p14="http://schemas.microsoft.com/office/powerpoint/2010/main" val="89865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7DEDE9-86CD-4B2F-B9B6-27D86FDE604B}"/>
              </a:ext>
            </a:extLst>
          </p:cNvPr>
          <p:cNvSpPr>
            <a:spLocks noGrp="1"/>
          </p:cNvSpPr>
          <p:nvPr>
            <p:ph type="title"/>
          </p:nvPr>
        </p:nvSpPr>
        <p:spPr/>
        <p:txBody>
          <a:bodyPr/>
          <a:lstStyle/>
          <a:p>
            <a:r>
              <a:rPr lang="pl-PL" dirty="0"/>
              <a:t>Wywoływania</a:t>
            </a:r>
          </a:p>
        </p:txBody>
      </p:sp>
      <p:sp>
        <p:nvSpPr>
          <p:cNvPr id="3" name="Symbol zastępczy zawartości 2">
            <a:extLst>
              <a:ext uri="{FF2B5EF4-FFF2-40B4-BE49-F238E27FC236}">
                <a16:creationId xmlns:a16="http://schemas.microsoft.com/office/drawing/2014/main" id="{25963BCC-EAE4-46FA-B277-E50E368BEAB7}"/>
              </a:ext>
            </a:extLst>
          </p:cNvPr>
          <p:cNvSpPr>
            <a:spLocks noGrp="1"/>
          </p:cNvSpPr>
          <p:nvPr>
            <p:ph idx="1"/>
          </p:nvPr>
        </p:nvSpPr>
        <p:spPr/>
        <p:txBody>
          <a:bodyPr>
            <a:normAutofit/>
          </a:bodyPr>
          <a:lstStyle/>
          <a:p>
            <a:pPr marL="0" indent="0">
              <a:buNone/>
            </a:pPr>
            <a:r>
              <a:rPr lang="pl-PL" dirty="0"/>
              <a:t>otwieranie pliku (open)</a:t>
            </a:r>
          </a:p>
          <a:p>
            <a:pPr marL="0" indent="0">
              <a:buNone/>
            </a:pPr>
            <a:r>
              <a:rPr lang="pl-PL" dirty="0"/>
              <a:t>zamykanie pliku (</a:t>
            </a:r>
            <a:r>
              <a:rPr lang="pl-PL" dirty="0" err="1"/>
              <a:t>close</a:t>
            </a:r>
            <a:r>
              <a:rPr lang="pl-PL" dirty="0"/>
              <a:t>)</a:t>
            </a:r>
          </a:p>
          <a:p>
            <a:pPr marL="0" indent="0">
              <a:buNone/>
            </a:pPr>
            <a:r>
              <a:rPr lang="pl-PL" dirty="0"/>
              <a:t>tworzenie pliku (</a:t>
            </a:r>
            <a:r>
              <a:rPr lang="pl-PL" dirty="0" err="1"/>
              <a:t>create</a:t>
            </a:r>
            <a:r>
              <a:rPr lang="pl-PL" dirty="0"/>
              <a:t>)</a:t>
            </a:r>
          </a:p>
          <a:p>
            <a:pPr marL="0" indent="0">
              <a:buNone/>
            </a:pPr>
            <a:r>
              <a:rPr lang="pl-PL" dirty="0"/>
              <a:t>usuwanie pliku (</a:t>
            </a:r>
            <a:r>
              <a:rPr lang="pl-PL" dirty="0" err="1"/>
              <a:t>unlink</a:t>
            </a:r>
            <a:r>
              <a:rPr lang="pl-PL" dirty="0"/>
              <a:t>)</a:t>
            </a:r>
          </a:p>
          <a:p>
            <a:pPr marL="0" indent="0">
              <a:buNone/>
            </a:pPr>
            <a:r>
              <a:rPr lang="pl-PL" dirty="0"/>
              <a:t>tworzenie katalogu (</a:t>
            </a:r>
            <a:r>
              <a:rPr lang="pl-PL" dirty="0" err="1"/>
              <a:t>mkdir</a:t>
            </a:r>
            <a:r>
              <a:rPr lang="pl-PL" dirty="0"/>
              <a:t>)</a:t>
            </a:r>
          </a:p>
          <a:p>
            <a:pPr marL="0" indent="0">
              <a:buNone/>
            </a:pPr>
            <a:r>
              <a:rPr lang="pl-PL" dirty="0"/>
              <a:t>usuwanie katalogu (</a:t>
            </a:r>
            <a:r>
              <a:rPr lang="pl-PL" dirty="0" err="1"/>
              <a:t>rmdir</a:t>
            </a:r>
            <a:r>
              <a:rPr lang="pl-PL" dirty="0"/>
              <a:t>)</a:t>
            </a:r>
          </a:p>
          <a:p>
            <a:pPr marL="0" indent="0">
              <a:buNone/>
            </a:pPr>
            <a:r>
              <a:rPr lang="pl-PL" dirty="0"/>
              <a:t>czytanie z pliku (</a:t>
            </a:r>
            <a:r>
              <a:rPr lang="pl-PL" dirty="0" err="1"/>
              <a:t>read</a:t>
            </a:r>
            <a:r>
              <a:rPr lang="pl-PL" dirty="0"/>
              <a:t>)</a:t>
            </a:r>
          </a:p>
          <a:p>
            <a:pPr marL="0" indent="0">
              <a:buNone/>
            </a:pPr>
            <a:r>
              <a:rPr lang="pl-PL" dirty="0"/>
              <a:t>pisanie do pliku (</a:t>
            </a:r>
            <a:r>
              <a:rPr lang="pl-PL" dirty="0" err="1"/>
              <a:t>write</a:t>
            </a:r>
            <a:r>
              <a:rPr lang="pl-PL" dirty="0"/>
              <a:t>)</a:t>
            </a:r>
          </a:p>
        </p:txBody>
      </p:sp>
    </p:spTree>
    <p:extLst>
      <p:ext uri="{BB962C8B-B14F-4D97-AF65-F5344CB8AC3E}">
        <p14:creationId xmlns:p14="http://schemas.microsoft.com/office/powerpoint/2010/main" val="30345769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30</TotalTime>
  <Words>1530</Words>
  <Application>Microsoft Office PowerPoint</Application>
  <PresentationFormat>Panoramiczny</PresentationFormat>
  <Paragraphs>106</Paragraphs>
  <Slides>22</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22</vt:i4>
      </vt:variant>
    </vt:vector>
  </HeadingPairs>
  <TitlesOfParts>
    <vt:vector size="26" baseType="lpstr">
      <vt:lpstr>Tw Cen MT</vt:lpstr>
      <vt:lpstr>Tw Cen MT Condensed</vt:lpstr>
      <vt:lpstr>Wingdings 3</vt:lpstr>
      <vt:lpstr>Integralny</vt:lpstr>
      <vt:lpstr>Systemy plików</vt:lpstr>
      <vt:lpstr>System plików</vt:lpstr>
      <vt:lpstr>Zastosowanie</vt:lpstr>
      <vt:lpstr>System operacyjny a pliki</vt:lpstr>
      <vt:lpstr>Organizacja danych</vt:lpstr>
      <vt:lpstr>Bloki</vt:lpstr>
      <vt:lpstr>Klastry</vt:lpstr>
      <vt:lpstr>Zasada działania</vt:lpstr>
      <vt:lpstr>Wywoływania</vt:lpstr>
      <vt:lpstr>Podział systemów plików</vt:lpstr>
      <vt:lpstr>Dyskowy system plików</vt:lpstr>
      <vt:lpstr>Systemy dziennikujące (lub księgujące, ang. journaling)</vt:lpstr>
      <vt:lpstr>Sieciowy system plików</vt:lpstr>
      <vt:lpstr>Specjalne systemy plików (Wirtualne systemy plików)</vt:lpstr>
      <vt:lpstr>Systemy oparte na bazie danych</vt:lpstr>
      <vt:lpstr>Rodzaje Systemu plików</vt:lpstr>
      <vt:lpstr>Ext4</vt:lpstr>
      <vt:lpstr>File Allocation Table (FAT)</vt:lpstr>
      <vt:lpstr>FAT32</vt:lpstr>
      <vt:lpstr>NTFS</vt:lpstr>
      <vt:lpstr>NTFS</vt:lpstr>
      <vt:lpstr>Porównanie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Systemy plików</dc:title>
  <dc:creator>Damian Radzik</dc:creator>
  <cp:lastModifiedBy>Damian Radzik</cp:lastModifiedBy>
  <cp:revision>4</cp:revision>
  <dcterms:created xsi:type="dcterms:W3CDTF">2019-05-10T14:14:24Z</dcterms:created>
  <dcterms:modified xsi:type="dcterms:W3CDTF">2019-05-11T07:15:07Z</dcterms:modified>
</cp:coreProperties>
</file>