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32DED1C-CFDE-4592-99A9-C9F13792F579}" type="datetimeFigureOut">
              <a:rPr lang="pl-PL" smtClean="0"/>
              <a:t>11.05.2019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7BE7-ADEF-4F1C-8C0E-79927967FB7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5235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ED1C-CFDE-4592-99A9-C9F13792F579}" type="datetimeFigureOut">
              <a:rPr lang="pl-PL" smtClean="0"/>
              <a:t>11.05.2019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7BE7-ADEF-4F1C-8C0E-79927967FB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7169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ED1C-CFDE-4592-99A9-C9F13792F579}" type="datetimeFigureOut">
              <a:rPr lang="pl-PL" smtClean="0"/>
              <a:t>11.05.2019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7BE7-ADEF-4F1C-8C0E-79927967FB7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5644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ED1C-CFDE-4592-99A9-C9F13792F579}" type="datetimeFigureOut">
              <a:rPr lang="pl-PL" smtClean="0"/>
              <a:t>11.05.2019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7BE7-ADEF-4F1C-8C0E-79927967FB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715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ED1C-CFDE-4592-99A9-C9F13792F579}" type="datetimeFigureOut">
              <a:rPr lang="pl-PL" smtClean="0"/>
              <a:t>11.05.2019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7BE7-ADEF-4F1C-8C0E-79927967FB7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971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ED1C-CFDE-4592-99A9-C9F13792F579}" type="datetimeFigureOut">
              <a:rPr lang="pl-PL" smtClean="0"/>
              <a:t>11.05.2019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7BE7-ADEF-4F1C-8C0E-79927967FB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7920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ED1C-CFDE-4592-99A9-C9F13792F579}" type="datetimeFigureOut">
              <a:rPr lang="pl-PL" smtClean="0"/>
              <a:t>11.05.2019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7BE7-ADEF-4F1C-8C0E-79927967FB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057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ED1C-CFDE-4592-99A9-C9F13792F579}" type="datetimeFigureOut">
              <a:rPr lang="pl-PL" smtClean="0"/>
              <a:t>11.05.2019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7BE7-ADEF-4F1C-8C0E-79927967FB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1619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ED1C-CFDE-4592-99A9-C9F13792F579}" type="datetimeFigureOut">
              <a:rPr lang="pl-PL" smtClean="0"/>
              <a:t>11.05.2019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7BE7-ADEF-4F1C-8C0E-79927967FB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027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ED1C-CFDE-4592-99A9-C9F13792F579}" type="datetimeFigureOut">
              <a:rPr lang="pl-PL" smtClean="0"/>
              <a:t>11.05.2019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7BE7-ADEF-4F1C-8C0E-79927967FB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704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ED1C-CFDE-4592-99A9-C9F13792F579}" type="datetimeFigureOut">
              <a:rPr lang="pl-PL" smtClean="0"/>
              <a:t>11.05.2019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7BE7-ADEF-4F1C-8C0E-79927967FB7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6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2DED1C-CFDE-4592-99A9-C9F13792F579}" type="datetimeFigureOut">
              <a:rPr lang="pl-PL" smtClean="0"/>
              <a:t>11.05.2019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F467BE7-ADEF-4F1C-8C0E-79927967FB7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280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85C8DF-DADB-4312-8EE6-1681CFE027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Budowa systemu operacyjnego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1448363-F8C1-43CE-8E28-E625EE3FB0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Systemy operacyjne</a:t>
            </a:r>
          </a:p>
        </p:txBody>
      </p:sp>
    </p:spTree>
    <p:extLst>
      <p:ext uri="{BB962C8B-B14F-4D97-AF65-F5344CB8AC3E}">
        <p14:creationId xmlns:p14="http://schemas.microsoft.com/office/powerpoint/2010/main" val="1399438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44DBDE-2C86-476B-956B-D4E896E5F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FD6475-5CC5-40A8-B21D-BF6A5A97F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system operacyjny czasu rzeczywistego (RTOS)</a:t>
            </a:r>
          </a:p>
          <a:p>
            <a:pPr marL="0" indent="0">
              <a:buNone/>
            </a:pPr>
            <a:r>
              <a:rPr lang="pl-PL" dirty="0"/>
              <a:t>systemy operacyjne czasowo niedeterministyczne</a:t>
            </a:r>
          </a:p>
          <a:p>
            <a:pPr marL="0" indent="0">
              <a:buNone/>
            </a:pPr>
            <a:r>
              <a:rPr lang="pl-PL" dirty="0"/>
              <a:t>Podział ten odnosi się do najbardziej podstawowej funkcjonalności systemu operacyjnego jakim jest planowanie i przydział czasu procesora poszczególnym zadaniom.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Pod względem środowiska użytego do implementacji systemu można wprowadzić podział na:</a:t>
            </a:r>
          </a:p>
          <a:p>
            <a:pPr marL="0" indent="0">
              <a:buNone/>
            </a:pPr>
            <a:r>
              <a:rPr lang="pl-PL" dirty="0"/>
              <a:t>programowe</a:t>
            </a:r>
          </a:p>
          <a:p>
            <a:pPr marL="0" indent="0">
              <a:buNone/>
            </a:pPr>
            <a:r>
              <a:rPr lang="pl-PL" dirty="0"/>
              <a:t>sprzętowe.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Sprzętowe systemy operacyjne to: sprzętowo programowe rozwiązania integrowane z wybraną architekturą procesora. W takim przypadku sprzętowa część systemu przyśpiesza wybrany zakres czynności wykonywanych przez system (przykładowo przełączania zadań i zachowywanie ich kontekstu).</a:t>
            </a:r>
          </a:p>
          <a:p>
            <a:pPr marL="0" indent="0">
              <a:buNone/>
            </a:pPr>
            <a:r>
              <a:rPr lang="pl-PL" dirty="0"/>
              <a:t>Można ustalić pewną relację pomiędzy wymienionymi kryteriami podziału. Zazwyczaj jako otwarte systemy operacyjne spotyka się systemy w pełni programowe, czasowo niedeterministyczne stosujące wywłaszczenie przy przełączaniu zadań. Wbudowane systemy operacyjne są najczęściej czasowo deterministyczne, zazwyczaj nie stosują wywłaszczenia zadań, bywa, że są realizowane również w sprzęcie.</a:t>
            </a:r>
          </a:p>
        </p:txBody>
      </p:sp>
    </p:spTree>
    <p:extLst>
      <p:ext uri="{BB962C8B-B14F-4D97-AF65-F5344CB8AC3E}">
        <p14:creationId xmlns:p14="http://schemas.microsoft.com/office/powerpoint/2010/main" val="2273817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057AD4-6A2D-4A30-B453-EEDFAE682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Podział ze względu na sposób realizacji zadań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543CE7-8A34-438D-BCA2-972D30FE3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systemy z wywłaszczaniem zadań</a:t>
            </a:r>
          </a:p>
          <a:p>
            <a:pPr marL="0" indent="0">
              <a:buNone/>
            </a:pPr>
            <a:r>
              <a:rPr lang="pl-PL" dirty="0"/>
              <a:t>systemy bez wywłaszczania.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Inny rodzaj podziału to podział na:</a:t>
            </a:r>
          </a:p>
          <a:p>
            <a:pPr marL="0" indent="0">
              <a:buNone/>
            </a:pPr>
            <a:r>
              <a:rPr lang="pl-PL" dirty="0"/>
              <a:t>otwarte systemy operacyjne</a:t>
            </a:r>
          </a:p>
          <a:p>
            <a:pPr marL="0" indent="0">
              <a:buNone/>
            </a:pPr>
            <a:r>
              <a:rPr lang="pl-PL" dirty="0"/>
              <a:t>wbudowane systemy operacyjne.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99664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6F1FE6-3A30-48B5-B146-BAAB8E7B7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Wbudowane a otwarte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09433F-F9D4-433C-98FE-B6DD67D3B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Systemy otwarte można uruchomić na dowolnej maszynie wskazanego rodzaju np. PC i w określonym stopniu modyfikować. Systemy wbudowane jak sama nazwa wskazuje są zaszyte (wbudowane) wewnątrz urządzeń użytkowych, maszyn pojazdów itp. Aby uzyskać wysoką niezawodność pracy minimalizuje się w takich przypadkach możliwość dokonywania zmian w konfiguracji systemu operacyjnego.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0189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7CFF48-7DB7-4AA1-BDC7-A15851BB4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 względu na środowisko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847F8C-2C0C-42AB-BA77-0E79D59B3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programowe</a:t>
            </a:r>
          </a:p>
          <a:p>
            <a:pPr marL="0" indent="0">
              <a:buNone/>
            </a:pPr>
            <a:r>
              <a:rPr lang="pl-PL" dirty="0"/>
              <a:t>sprzętowe.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9390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4884BF-167F-4BD3-9E07-E864856E5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Sprzętowe a programowe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604317-C171-43FE-9A7A-91D7AF417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Sprzętowe systemy operacyjne to: sprzętowo programowe rozwiązania integrowane z wybraną architekturą procesora. W takim przypadku sprzętowa część systemu przyśpiesza wybrany zakres czynności wykonywanych przez system (przykładowo przełączania zadań i zachowywanie ich kontekstu). Programowalne natomiast działają na każdym sprzęcie.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63176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73A9C6-36D3-4EF2-99B6-369541AEC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/>
              <a:t>Zasoby sprzętowe zarządzane przez system operacyjny:</a:t>
            </a:r>
            <a:br>
              <a:rPr lang="pl-PL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65FED1-074B-4236-96B9-2D8E7D3AE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/>
              <a:t>procesor – przydział czasu procesora,</a:t>
            </a:r>
          </a:p>
          <a:p>
            <a:r>
              <a:rPr lang="pl-PL"/>
              <a:t>pamięć</a:t>
            </a:r>
          </a:p>
          <a:p>
            <a:pPr lvl="1"/>
            <a:r>
              <a:rPr lang="pl-PL"/>
              <a:t>alokacja przestrzeni adresowej dla procesów,</a:t>
            </a:r>
          </a:p>
          <a:p>
            <a:pPr lvl="1"/>
            <a:r>
              <a:rPr lang="pl-PL"/>
              <a:t>transformacja adresów,</a:t>
            </a:r>
          </a:p>
          <a:p>
            <a:r>
              <a:rPr lang="pl-PL"/>
              <a:t>urządzenia zewnętrzne</a:t>
            </a:r>
          </a:p>
          <a:p>
            <a:pPr lvl="1"/>
            <a:r>
              <a:rPr lang="pl-PL"/>
              <a:t>udostępnianie i sterowanie urządzeniami pamięci masowej np. dysk twardy,</a:t>
            </a:r>
          </a:p>
          <a:p>
            <a:pPr lvl="1"/>
            <a:r>
              <a:rPr lang="pl-PL"/>
              <a:t>alokacja przestrzeni dyskowej,</a:t>
            </a:r>
          </a:p>
          <a:p>
            <a:pPr lvl="1"/>
            <a:r>
              <a:rPr lang="pl-PL"/>
              <a:t>udostępnianie i sterowanie drukarkami, skanerami, aparatami itp.,</a:t>
            </a:r>
          </a:p>
          <a:p>
            <a:r>
              <a:rPr lang="pl-PL"/>
              <a:t>informacja (system plików),</a:t>
            </a:r>
          </a:p>
          <a:p>
            <a:pPr lvl="1"/>
            <a:r>
              <a:rPr lang="pl-PL"/>
              <a:t>organizacja i udostępnianie informacji,</a:t>
            </a:r>
          </a:p>
          <a:p>
            <a:pPr lvl="1"/>
            <a:r>
              <a:rPr lang="pl-PL"/>
              <a:t>ochrona i autoryzacja dostępu do informacji.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64739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73A976-D440-484A-BA07-507FA60D5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Wskazania dla użytkownika systemu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703D93C-F4E2-4CE4-9C5D-0BB22A5F07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7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960DD0-2ACE-4E88-B2BD-8FFF92CE0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ED4CE4-ACC4-4A1B-A11D-7BDD00EA4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Należy regularnie instalować wszystkie poprawki systemowe (Windows Update, </a:t>
            </a:r>
            <a:r>
              <a:rPr lang="pl-PL" dirty="0" err="1"/>
              <a:t>patche</a:t>
            </a:r>
            <a:r>
              <a:rPr lang="pl-PL" dirty="0"/>
              <a:t>). Poprawki należy pobierać tylko i wyłącznie ze stron producenta.</a:t>
            </a:r>
          </a:p>
          <a:p>
            <a:pPr marL="0" indent="0">
              <a:buNone/>
            </a:pPr>
            <a:r>
              <a:rPr lang="pl-PL" dirty="0"/>
              <a:t>Każdy komputer musi mieć zainstalowany program antywirusowy. Należy pamiętać o aktualizacji bazy wirusów. Programy bardzo często aktualizują bazy wirusów samodzielnie.</a:t>
            </a:r>
          </a:p>
          <a:p>
            <a:pPr marL="0" indent="0">
              <a:buNone/>
            </a:pPr>
            <a:r>
              <a:rPr lang="pl-PL" dirty="0"/>
              <a:t>Każdy system powinien mieć włączony Firewall (zaporę sieciową). W systemie Windows zapora jest domyślnie włączona. System ostrzega jeśli jest inaczej. Nie należy ignorować tego ostrzeżenia.</a:t>
            </a:r>
          </a:p>
          <a:p>
            <a:pPr marL="0" indent="0">
              <a:buNone/>
            </a:pPr>
            <a:r>
              <a:rPr lang="pl-PL" dirty="0"/>
              <a:t>Warto od czasu do czasu skanować komputer programem wyszukującym zagrożenia “spyware”</a:t>
            </a:r>
          </a:p>
          <a:p>
            <a:pPr marL="0" indent="0">
              <a:buNone/>
            </a:pPr>
            <a:r>
              <a:rPr lang="pl-PL" dirty="0"/>
              <a:t>Nie należy klikać w linki i załączniki w mailach wyglądających na podejrzane lub będących SPAMEM.</a:t>
            </a:r>
          </a:p>
          <a:p>
            <a:pPr marL="0" indent="0">
              <a:buNone/>
            </a:pPr>
            <a:r>
              <a:rPr lang="pl-PL" dirty="0"/>
              <a:t>Nie należy podawać w żadnym wypadku haseł do poczty, systemu, programu drogą mailową lub przez formularz na stronie WWW. </a:t>
            </a:r>
          </a:p>
        </p:txBody>
      </p:sp>
    </p:spTree>
    <p:extLst>
      <p:ext uri="{BB962C8B-B14F-4D97-AF65-F5344CB8AC3E}">
        <p14:creationId xmlns:p14="http://schemas.microsoft.com/office/powerpoint/2010/main" val="2995092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A34840-2F30-47B9-B423-18794749D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4434F9-1F0D-4DF2-B040-D7730D4BD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Jeśli na komputerze używamy komunikatora, nie należy akceptować przyjęcia plików od nieznajomych.</a:t>
            </a:r>
          </a:p>
          <a:p>
            <a:pPr marL="0" indent="0">
              <a:buNone/>
            </a:pPr>
            <a:r>
              <a:rPr lang="pl-PL" dirty="0"/>
              <a:t>Nie należy udostępniać zasobów swojego komputer (jeśli nie ma takiej potrzeby i wiemy co robimy). </a:t>
            </a:r>
          </a:p>
          <a:p>
            <a:pPr marL="0" indent="0">
              <a:buNone/>
            </a:pPr>
            <a:r>
              <a:rPr lang="pl-PL" dirty="0"/>
              <a:t>Nie należy instalować nielegalnych programów jak i programów darmowych, ale z niepewnego źródła. Należy uważać na wszelkie pliki typu “crack” – </a:t>
            </a:r>
            <a:r>
              <a:rPr lang="pl-PL" dirty="0" err="1"/>
              <a:t>łąmiące</a:t>
            </a:r>
            <a:r>
              <a:rPr lang="pl-PL" dirty="0"/>
              <a:t> ograniczenia licencyjne. </a:t>
            </a:r>
          </a:p>
          <a:p>
            <a:pPr marL="0" indent="0">
              <a:buNone/>
            </a:pPr>
            <a:r>
              <a:rPr lang="pl-PL" dirty="0"/>
              <a:t>Pamiętajmy – jeśli chcemy pobrać np. przeglądarkę </a:t>
            </a:r>
            <a:r>
              <a:rPr lang="pl-PL" dirty="0" err="1"/>
              <a:t>Firefox</a:t>
            </a:r>
            <a:r>
              <a:rPr lang="pl-PL" dirty="0"/>
              <a:t> (która jest darmowa), korzystajmy tylko i wyłącznie z oficjalne strony producenta. Podobnie postępujmy w przypadku innego darmowego oprogramowania.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6916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2C5651-C84F-4436-A2BF-E6605B546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3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9D1FB8-1DA1-46AA-817C-BDA23B518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Komputery pracujące z systemami Linux oraz OS X należy regularnie aktualizować. Wszystkie dystrybucje mają do tego odpowiednie narzędzia.</a:t>
            </a:r>
          </a:p>
          <a:p>
            <a:pPr marL="0" indent="0">
              <a:buNone/>
            </a:pPr>
            <a:r>
              <a:rPr lang="pl-PL" dirty="0"/>
              <a:t>Nie ujawniaj nikomu swoich loginów i haseł nie podawaj ich na żadnych stronach czy w odpowiedzi na żądania otrzymane e-mailem.</a:t>
            </a:r>
          </a:p>
          <a:p>
            <a:pPr marL="0" indent="0">
              <a:buNone/>
            </a:pPr>
            <a:r>
              <a:rPr lang="pl-PL" dirty="0"/>
              <a:t>Stosuj wszędzie gdzie jest to możliwe unikalne i długie (co najmniej 8 znaków) hasła. Należy pamiętać, aby hasła nie były słownikowe.</a:t>
            </a:r>
          </a:p>
          <a:p>
            <a:pPr marL="0" indent="0">
              <a:buNone/>
            </a:pPr>
            <a:r>
              <a:rPr lang="pl-PL" dirty="0"/>
              <a:t>Jeżeli otrzymasz dziwny list (treść, forma, itp.) od nieznajomego lub w nieznanym języku nie należy otwierać załącznika z takiego listu.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8526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D58C96-2116-432D-B715-8A028DCEA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System operacyjny (OS)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AD42A4-6B8E-4EC1-87A4-4FE9E67E8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Oprogramowanie zarządzające systemem komputerowym, tworzące środowisko do uruchamiania i kontroli zadań użytkownika.</a:t>
            </a:r>
          </a:p>
          <a:p>
            <a:pPr marL="0" indent="0">
              <a:buNone/>
            </a:pPr>
            <a:r>
              <a:rPr lang="pl-PL" dirty="0"/>
              <a:t>Większość współczesnych systemów operacyjnych posiada środowiska graficzne ułatwiające komunikacje maszyny z użytkownikiem.</a:t>
            </a:r>
          </a:p>
        </p:txBody>
      </p:sp>
    </p:spTree>
    <p:extLst>
      <p:ext uri="{BB962C8B-B14F-4D97-AF65-F5344CB8AC3E}">
        <p14:creationId xmlns:p14="http://schemas.microsoft.com/office/powerpoint/2010/main" val="1140753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803D2A-0380-451B-9F70-7016FC15E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Cel uruchamiania i kontroli zadań użytkownika: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1FEDAC-E8F6-42BC-9611-19C4F0D5A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planowanie oraz przydział czasu procesora poszczególnym zadaniom,</a:t>
            </a:r>
          </a:p>
          <a:p>
            <a:pPr marL="0" indent="0">
              <a:buNone/>
            </a:pPr>
            <a:r>
              <a:rPr lang="pl-PL" dirty="0"/>
              <a:t>kontrola i przydział pamięci operacyjnej dla uruchomionych zadań,</a:t>
            </a:r>
          </a:p>
          <a:p>
            <a:pPr marL="0" indent="0">
              <a:buNone/>
            </a:pPr>
            <a:r>
              <a:rPr lang="pl-PL" dirty="0"/>
              <a:t>dostarczanie mechanizmów do synchronizacji zadań i komunikacji pomiędzy zadaniami,</a:t>
            </a:r>
          </a:p>
          <a:p>
            <a:pPr marL="0" indent="0">
              <a:buNone/>
            </a:pPr>
            <a:r>
              <a:rPr lang="pl-PL" dirty="0"/>
              <a:t>obsługa sprzętu oraz zapewnienie równolegle wykonywanym zadaniom jednolitego, wolnego od interferencji dostępu do sprzętu.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0952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A7BEF1-846D-42CE-8A25-91427CFD7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Dodatkowe przykładowe zadania: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10BCA8-0204-4176-AB94-6F096F7A9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ustalanie połączeń sieciowych,</a:t>
            </a:r>
          </a:p>
          <a:p>
            <a:pPr marL="0" indent="0">
              <a:buNone/>
            </a:pPr>
            <a:r>
              <a:rPr lang="pl-PL" dirty="0"/>
              <a:t>zarządzanie plikami.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519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8A4291-DCD2-4B31-9883-5DD6BC853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Geneza systemu operacyjnego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C01FB3-93A5-42C5-A80E-B4670D4E5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Komputer zainstalowany w ośrodku obliczeniowym pracował niekiedy nie tylko na potrzeby swojego właściciela, ale realizował usługi dla innych podmiotów gospodarczych. Rozpoczęto poszukiwania możliwości zwiększenia wydajności komputera oraz ułatwienie jego programowania.</a:t>
            </a:r>
          </a:p>
          <a:p>
            <a:pPr marL="0" indent="0">
              <a:buNone/>
            </a:pPr>
            <a:r>
              <a:rPr lang="pl-PL" dirty="0"/>
              <a:t>Szybko dostrzeżono fakt, że szybkość działania interfejsów wejścia wyjścia jest niewspółmiernie mniejsza niż jednostki centralnej. Wprowadzanie programu i danych z kart perforowanych, a nawet taśm magnetycznych czy drukowanie wyników trwało dużo dłużej niż same obliczenia.</a:t>
            </a:r>
          </a:p>
          <a:p>
            <a:pPr marL="0" indent="0">
              <a:buNone/>
            </a:pPr>
            <a:r>
              <a:rPr lang="pl-PL" dirty="0"/>
              <a:t>Pierwszą drogą jaką znaleziono było umieszczenie na stałe w pamięci komputera oprogramowania realizującego obsługę sprzętu oraz komunikację sprzętu z użytkownikiem. </a:t>
            </a:r>
          </a:p>
          <a:p>
            <a:pPr marL="0" indent="0">
              <a:buNone/>
            </a:pPr>
            <a:r>
              <a:rPr lang="pl-PL" dirty="0"/>
              <a:t>Dalsze ulepszenia polegały na dostrzeżeniu faktu, że podczas samego wprowadzania programu lub wyprowadzania danych na drukarkę procesor komputera jest niewspółmiernie mniej obciążony pracą niż podczas wykonywania obliczeń. </a:t>
            </a:r>
          </a:p>
        </p:txBody>
      </p:sp>
    </p:spTree>
    <p:extLst>
      <p:ext uri="{BB962C8B-B14F-4D97-AF65-F5344CB8AC3E}">
        <p14:creationId xmlns:p14="http://schemas.microsoft.com/office/powerpoint/2010/main" val="1589900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87F17A-AB8E-4082-A805-F5ED3958C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Interfejs pomiędzy sprzętem a człowiekiem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8BD8C6-46D9-4A7D-9612-0D8099909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Aby można było mówić, że system operacyjny tworzy środowisko niezbędne do uruchamiania i kontroli zadań musi on udostępniać interfejs pozwalający na wykonanie pewnych operacji. </a:t>
            </a:r>
          </a:p>
          <a:p>
            <a:pPr marL="0" indent="0">
              <a:buNone/>
            </a:pPr>
            <a:r>
              <a:rPr lang="pl-PL" dirty="0"/>
              <a:t>Zazwyczaj system operacyjny udostępnia w tym celu zestaw funkcji zwanych API (Application Programming Interface) lub </a:t>
            </a:r>
            <a:r>
              <a:rPr lang="pl-PL" dirty="0" err="1"/>
              <a:t>wywołań</a:t>
            </a:r>
            <a:r>
              <a:rPr lang="pl-PL" dirty="0"/>
              <a:t> systemowych. Programista aplikacyjny może skorzystać z tych funkcji w celu uzyskania żądanego efektu.</a:t>
            </a:r>
          </a:p>
          <a:p>
            <a:pPr marL="0" indent="0">
              <a:buNone/>
            </a:pPr>
            <a:r>
              <a:rPr lang="pl-PL" dirty="0"/>
              <a:t>Jakąkolwiek czynność na sprzęcie chcą wykonać zadania użytkownika, korzystają zawsze z interfejsu systemu. Ma to tę zaletę, że o szczegółach obsługi sprzętu jest poinformowany tylko i wyłącznie system operacyjny a same zadania nie muszą znać specyfiki obsługi urządzeń.</a:t>
            </a:r>
          </a:p>
          <a:p>
            <a:pPr marL="0" indent="0">
              <a:buNone/>
            </a:pPr>
            <a:r>
              <a:rPr lang="pl-PL" dirty="0"/>
              <a:t>Innym rodzajem interfejsu jest interfejs użytkownika. Dzięki niemu możliwa jest bezpośrednia interakcja użytkownika z komputerem, choćby tak trywialna jak bezpieczne wyłączenie maszyny. </a:t>
            </a:r>
          </a:p>
        </p:txBody>
      </p:sp>
    </p:spTree>
    <p:extLst>
      <p:ext uri="{BB962C8B-B14F-4D97-AF65-F5344CB8AC3E}">
        <p14:creationId xmlns:p14="http://schemas.microsoft.com/office/powerpoint/2010/main" val="3428522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DFA93E-EEBD-4556-BCBB-02C3B2691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Budowa systemu operacyjnego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227FAB-B478-4E8A-B754-44A98C75E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jądro systemu wykonujące i kontrolujące zadania:</a:t>
            </a:r>
          </a:p>
          <a:p>
            <a:pPr marL="0" indent="0">
              <a:buNone/>
            </a:pPr>
            <a:r>
              <a:rPr lang="pl-PL" dirty="0"/>
              <a:t>planisty czasu procesora, ustalającego które zadanie i jak długo będzie wykonywane,</a:t>
            </a:r>
          </a:p>
          <a:p>
            <a:pPr marL="0" indent="0">
              <a:buNone/>
            </a:pPr>
            <a:r>
              <a:rPr lang="pl-PL" dirty="0"/>
              <a:t>przełącznika zadań, odpowiedzialnego za przełączanie pomiędzy uruchomionymi zadaniami,</a:t>
            </a:r>
          </a:p>
        </p:txBody>
      </p:sp>
    </p:spTree>
    <p:extLst>
      <p:ext uri="{BB962C8B-B14F-4D97-AF65-F5344CB8AC3E}">
        <p14:creationId xmlns:p14="http://schemas.microsoft.com/office/powerpoint/2010/main" val="3245945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458C18-DFF9-499E-8B9D-3901B9037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Dodatkowe moduły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100675-297A-46ED-9137-5CEBE417C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modułu zapewniającego synchronizacje i komunikację pomiędzy zadaniami,</a:t>
            </a:r>
          </a:p>
          <a:p>
            <a:pPr marL="0" indent="0">
              <a:buNone/>
            </a:pPr>
            <a:r>
              <a:rPr lang="pl-PL" dirty="0"/>
              <a:t>modułu obsługi przerwań i zarządzania urządzeniami,</a:t>
            </a:r>
          </a:p>
          <a:p>
            <a:pPr marL="0" indent="0">
              <a:buNone/>
            </a:pPr>
            <a:r>
              <a:rPr lang="pl-PL" dirty="0"/>
              <a:t>modułu obsługi pamięci, zapewniającego przydział i ochronę pamięci,</a:t>
            </a:r>
          </a:p>
          <a:p>
            <a:pPr marL="0" indent="0">
              <a:buNone/>
            </a:pPr>
            <a:r>
              <a:rPr lang="pl-PL" dirty="0"/>
              <a:t>innych modułów zależnie od funkcji i przeznaczenia systemu.</a:t>
            </a:r>
          </a:p>
          <a:p>
            <a:pPr marL="0" indent="0">
              <a:buNone/>
            </a:pPr>
            <a:r>
              <a:rPr lang="pl-PL" dirty="0"/>
              <a:t>powłoka – specjalny program komunikujący użytkownika z systemem operacyjnym,</a:t>
            </a:r>
          </a:p>
          <a:p>
            <a:pPr marL="0" indent="0">
              <a:buNone/>
            </a:pPr>
            <a:r>
              <a:rPr lang="pl-PL" dirty="0"/>
              <a:t>system plików – sposób ustrukturyzowanego zapisu danych na nośniku.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8607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13D8B5-0827-478D-B39C-73F08FFEC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Podział systemów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CE5BDC2-107B-461B-A8DB-17BF64D183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7930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97</TotalTime>
  <Words>1103</Words>
  <Application>Microsoft Office PowerPoint</Application>
  <PresentationFormat>Panoramiczny</PresentationFormat>
  <Paragraphs>90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3" baseType="lpstr">
      <vt:lpstr>Tw Cen MT</vt:lpstr>
      <vt:lpstr>Tw Cen MT Condensed</vt:lpstr>
      <vt:lpstr>Wingdings 3</vt:lpstr>
      <vt:lpstr>Integralny</vt:lpstr>
      <vt:lpstr>Budowa systemu operacyjnego</vt:lpstr>
      <vt:lpstr>System operacyjny (OS)</vt:lpstr>
      <vt:lpstr>Cel uruchamiania i kontroli zadań użytkownika: </vt:lpstr>
      <vt:lpstr>Dodatkowe przykładowe zadania:</vt:lpstr>
      <vt:lpstr>Geneza systemu operacyjnego</vt:lpstr>
      <vt:lpstr>Interfejs pomiędzy sprzętem a człowiekiem</vt:lpstr>
      <vt:lpstr>Budowa systemu operacyjnego</vt:lpstr>
      <vt:lpstr>Dodatkowe moduły</vt:lpstr>
      <vt:lpstr>Podział systemów</vt:lpstr>
      <vt:lpstr>Podstawowy</vt:lpstr>
      <vt:lpstr>Podział ze względu na sposób realizacji zadań</vt:lpstr>
      <vt:lpstr>Wbudowane a otwarte</vt:lpstr>
      <vt:lpstr>Za względu na środowisko</vt:lpstr>
      <vt:lpstr>Sprzętowe a programowe</vt:lpstr>
      <vt:lpstr>Zasoby sprzętowe zarządzane przez system operacyjny: </vt:lpstr>
      <vt:lpstr>Wskazania dla użytkownika systemu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Budowa systemu operacyjnego</dc:title>
  <dc:creator>Damian Radzik</dc:creator>
  <cp:lastModifiedBy>Damian Radzik</cp:lastModifiedBy>
  <cp:revision>6</cp:revision>
  <dcterms:created xsi:type="dcterms:W3CDTF">2019-05-10T13:47:43Z</dcterms:created>
  <dcterms:modified xsi:type="dcterms:W3CDTF">2019-05-11T07:09:59Z</dcterms:modified>
</cp:coreProperties>
</file>