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0693400" cy="7556500"/>
  <p:notesSz cx="10693400" cy="75565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55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545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545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126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831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37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32428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796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093" y="10668"/>
                </a:moveTo>
                <a:lnTo>
                  <a:pt x="38093" y="0"/>
                </a:lnTo>
                <a:lnTo>
                  <a:pt x="0" y="0"/>
                </a:lnTo>
                <a:lnTo>
                  <a:pt x="0" y="10668"/>
                </a:lnTo>
                <a:lnTo>
                  <a:pt x="38093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650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320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991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646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317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987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9658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313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0984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1654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2325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2980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651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4321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992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5647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6318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6988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7659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8314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985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9655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032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0981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1652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2322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299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364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431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498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566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631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698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765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832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898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965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032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40994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1649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2320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299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366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431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498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565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632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698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765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832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899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965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032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099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166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231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298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365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432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498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565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632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699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765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832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899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966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031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098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165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233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298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365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432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6499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6565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66323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699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67664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68319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68990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545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126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831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37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32428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796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093" y="10668"/>
                </a:moveTo>
                <a:lnTo>
                  <a:pt x="38093" y="0"/>
                </a:lnTo>
                <a:lnTo>
                  <a:pt x="0" y="0"/>
                </a:lnTo>
                <a:lnTo>
                  <a:pt x="0" y="10668"/>
                </a:lnTo>
                <a:lnTo>
                  <a:pt x="38093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650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320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991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646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317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987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9658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313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0984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1654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2325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2980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651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4321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992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5647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6318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6988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7659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8314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985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9655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032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0981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1652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2322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299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364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431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498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566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631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698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765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832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898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965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032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40994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1649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2320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299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366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431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498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565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632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698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765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832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899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965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032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099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166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231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298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365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432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498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565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632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699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765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832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899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966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031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098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165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233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298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365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432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6499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6565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66323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699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67664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68319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68990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126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831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37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32428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796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093" y="10668"/>
                </a:moveTo>
                <a:lnTo>
                  <a:pt x="38093" y="0"/>
                </a:lnTo>
                <a:lnTo>
                  <a:pt x="0" y="0"/>
                </a:lnTo>
                <a:lnTo>
                  <a:pt x="0" y="10668"/>
                </a:lnTo>
                <a:lnTo>
                  <a:pt x="38093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650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320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991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646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317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987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9658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313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0984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1654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2325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2980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651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4321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992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5647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6318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6988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765922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8314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985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9655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032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098154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1652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232266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299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364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431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498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566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631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698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765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832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898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965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032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40994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1649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2320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299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366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431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498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565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632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698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765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832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899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965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032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099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166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231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298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365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432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498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565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632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699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765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832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899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966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031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098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165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233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298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365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432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6499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6565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66323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699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67664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68319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6899010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0004" y="535933"/>
            <a:ext cx="8073391" cy="90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4545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9852" y="2005075"/>
            <a:ext cx="7473694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6262" y="3994404"/>
            <a:ext cx="7321550" cy="1286510"/>
          </a:xfrm>
          <a:custGeom>
            <a:avLst/>
            <a:gdLst/>
            <a:ahLst/>
            <a:cxnLst/>
            <a:rect l="l" t="t" r="r" b="b"/>
            <a:pathLst>
              <a:path w="7321550" h="1286510">
                <a:moveTo>
                  <a:pt x="7321296" y="1283208"/>
                </a:moveTo>
                <a:lnTo>
                  <a:pt x="7321296" y="3048"/>
                </a:lnTo>
                <a:lnTo>
                  <a:pt x="7318248" y="0"/>
                </a:lnTo>
                <a:lnTo>
                  <a:pt x="3048" y="0"/>
                </a:lnTo>
                <a:lnTo>
                  <a:pt x="0" y="3048"/>
                </a:lnTo>
                <a:lnTo>
                  <a:pt x="0" y="1283208"/>
                </a:lnTo>
                <a:lnTo>
                  <a:pt x="3048" y="1286256"/>
                </a:lnTo>
                <a:lnTo>
                  <a:pt x="3048" y="6096"/>
                </a:lnTo>
                <a:lnTo>
                  <a:pt x="6096" y="3048"/>
                </a:lnTo>
                <a:lnTo>
                  <a:pt x="6096" y="6096"/>
                </a:lnTo>
                <a:lnTo>
                  <a:pt x="7315200" y="6096"/>
                </a:lnTo>
                <a:lnTo>
                  <a:pt x="7315200" y="3048"/>
                </a:lnTo>
                <a:lnTo>
                  <a:pt x="7318248" y="6096"/>
                </a:lnTo>
                <a:lnTo>
                  <a:pt x="7318248" y="1286256"/>
                </a:lnTo>
                <a:lnTo>
                  <a:pt x="7321296" y="1283208"/>
                </a:lnTo>
                <a:close/>
              </a:path>
              <a:path w="7321550" h="1286510">
                <a:moveTo>
                  <a:pt x="6096" y="6096"/>
                </a:moveTo>
                <a:lnTo>
                  <a:pt x="6096" y="3048"/>
                </a:lnTo>
                <a:lnTo>
                  <a:pt x="3048" y="6096"/>
                </a:lnTo>
                <a:lnTo>
                  <a:pt x="6096" y="6096"/>
                </a:lnTo>
                <a:close/>
              </a:path>
              <a:path w="7321550" h="1286510">
                <a:moveTo>
                  <a:pt x="6096" y="1280160"/>
                </a:moveTo>
                <a:lnTo>
                  <a:pt x="6096" y="6096"/>
                </a:lnTo>
                <a:lnTo>
                  <a:pt x="3048" y="6096"/>
                </a:lnTo>
                <a:lnTo>
                  <a:pt x="3048" y="1280160"/>
                </a:lnTo>
                <a:lnTo>
                  <a:pt x="6096" y="1280160"/>
                </a:lnTo>
                <a:close/>
              </a:path>
              <a:path w="7321550" h="1286510">
                <a:moveTo>
                  <a:pt x="7318248" y="1280160"/>
                </a:moveTo>
                <a:lnTo>
                  <a:pt x="3048" y="1280160"/>
                </a:lnTo>
                <a:lnTo>
                  <a:pt x="6096" y="1283208"/>
                </a:lnTo>
                <a:lnTo>
                  <a:pt x="6096" y="1286256"/>
                </a:lnTo>
                <a:lnTo>
                  <a:pt x="7315200" y="1286256"/>
                </a:lnTo>
                <a:lnTo>
                  <a:pt x="7315200" y="1283208"/>
                </a:lnTo>
                <a:lnTo>
                  <a:pt x="7318248" y="1280160"/>
                </a:lnTo>
                <a:close/>
              </a:path>
              <a:path w="7321550" h="1286510">
                <a:moveTo>
                  <a:pt x="6096" y="1286256"/>
                </a:moveTo>
                <a:lnTo>
                  <a:pt x="6096" y="1283208"/>
                </a:lnTo>
                <a:lnTo>
                  <a:pt x="3048" y="1280160"/>
                </a:lnTo>
                <a:lnTo>
                  <a:pt x="3048" y="1286256"/>
                </a:lnTo>
                <a:lnTo>
                  <a:pt x="6096" y="1286256"/>
                </a:lnTo>
                <a:close/>
              </a:path>
              <a:path w="7321550" h="1286510">
                <a:moveTo>
                  <a:pt x="7318248" y="6096"/>
                </a:moveTo>
                <a:lnTo>
                  <a:pt x="7315200" y="3048"/>
                </a:lnTo>
                <a:lnTo>
                  <a:pt x="7315200" y="6096"/>
                </a:lnTo>
                <a:lnTo>
                  <a:pt x="7318248" y="6096"/>
                </a:lnTo>
                <a:close/>
              </a:path>
              <a:path w="7321550" h="1286510">
                <a:moveTo>
                  <a:pt x="7318248" y="1280160"/>
                </a:moveTo>
                <a:lnTo>
                  <a:pt x="7318248" y="6096"/>
                </a:lnTo>
                <a:lnTo>
                  <a:pt x="7315200" y="6096"/>
                </a:lnTo>
                <a:lnTo>
                  <a:pt x="7315200" y="1280160"/>
                </a:lnTo>
                <a:lnTo>
                  <a:pt x="7318248" y="1280160"/>
                </a:lnTo>
                <a:close/>
              </a:path>
              <a:path w="7321550" h="1286510">
                <a:moveTo>
                  <a:pt x="7318248" y="1286256"/>
                </a:moveTo>
                <a:lnTo>
                  <a:pt x="7318248" y="1280160"/>
                </a:lnTo>
                <a:lnTo>
                  <a:pt x="7315200" y="1283208"/>
                </a:lnTo>
                <a:lnTo>
                  <a:pt x="7315200" y="1286256"/>
                </a:lnTo>
                <a:lnTo>
                  <a:pt x="7318248" y="128625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9310" y="3997452"/>
            <a:ext cx="228600" cy="1280160"/>
          </a:xfrm>
          <a:custGeom>
            <a:avLst/>
            <a:gdLst/>
            <a:ahLst/>
            <a:cxnLst/>
            <a:rect l="l" t="t" r="r" b="b"/>
            <a:pathLst>
              <a:path w="228600" h="1280160">
                <a:moveTo>
                  <a:pt x="0" y="0"/>
                </a:moveTo>
                <a:lnTo>
                  <a:pt x="0" y="1280160"/>
                </a:lnTo>
                <a:lnTo>
                  <a:pt x="228600" y="128016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9335" y="4150866"/>
            <a:ext cx="36874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7495" algn="l"/>
              </a:tabLst>
            </a:pPr>
            <a:r>
              <a:rPr sz="3200" spc="150" dirty="0">
                <a:solidFill>
                  <a:srgbClr val="000000"/>
                </a:solidFill>
              </a:rPr>
              <a:t>Usługi	</a:t>
            </a:r>
            <a:r>
              <a:rPr sz="3200" spc="20" dirty="0">
                <a:solidFill>
                  <a:srgbClr val="000000"/>
                </a:solidFill>
              </a:rPr>
              <a:t>i</a:t>
            </a:r>
            <a:r>
              <a:rPr sz="3200" spc="190" dirty="0">
                <a:solidFill>
                  <a:srgbClr val="000000"/>
                </a:solidFill>
              </a:rPr>
              <a:t> </a:t>
            </a:r>
            <a:r>
              <a:rPr sz="3200" spc="120" dirty="0">
                <a:solidFill>
                  <a:srgbClr val="000000"/>
                </a:solidFill>
              </a:rPr>
              <a:t>protokoły</a:t>
            </a:r>
            <a:endParaRPr sz="3200"/>
          </a:p>
          <a:p>
            <a:pPr marL="1906905">
              <a:lnSpc>
                <a:spcPct val="100000"/>
              </a:lnSpc>
            </a:pPr>
            <a:r>
              <a:rPr sz="3200" spc="125" dirty="0">
                <a:solidFill>
                  <a:srgbClr val="000000"/>
                </a:solidFill>
              </a:rPr>
              <a:t>sieciowe.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97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5" dirty="0"/>
              <a:t>Proces</a:t>
            </a:r>
            <a:r>
              <a:rPr sz="3200" spc="145" dirty="0"/>
              <a:t> </a:t>
            </a:r>
            <a:r>
              <a:rPr sz="3200" spc="180" dirty="0"/>
              <a:t>enkapsulacji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23543" y="3102411"/>
            <a:ext cx="7522140" cy="3062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97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5" dirty="0"/>
              <a:t>Proces</a:t>
            </a:r>
            <a:r>
              <a:rPr sz="3200" spc="145" dirty="0"/>
              <a:t> </a:t>
            </a:r>
            <a:r>
              <a:rPr sz="3200" spc="180" dirty="0"/>
              <a:t>enkapsulacji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65260" y="1560575"/>
            <a:ext cx="7225274" cy="501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71253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5" dirty="0"/>
              <a:t>Architektura </a:t>
            </a:r>
            <a:r>
              <a:rPr sz="3200" spc="114" dirty="0"/>
              <a:t>protokołów</a:t>
            </a:r>
            <a:r>
              <a:rPr sz="3200" spc="265" dirty="0"/>
              <a:t> </a:t>
            </a:r>
            <a:r>
              <a:rPr sz="3200" spc="145" dirty="0"/>
              <a:t>sieciowych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4025889" y="1746504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2031492" y="2031492"/>
                </a:moveTo>
                <a:lnTo>
                  <a:pt x="1015365" y="0"/>
                </a:lnTo>
                <a:lnTo>
                  <a:pt x="0" y="2031492"/>
                </a:lnTo>
                <a:lnTo>
                  <a:pt x="2031492" y="203149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15984" y="1737360"/>
            <a:ext cx="2052320" cy="2040889"/>
          </a:xfrm>
          <a:custGeom>
            <a:avLst/>
            <a:gdLst/>
            <a:ahLst/>
            <a:cxnLst/>
            <a:rect l="l" t="t" r="r" b="b"/>
            <a:pathLst>
              <a:path w="2052320" h="2040889">
                <a:moveTo>
                  <a:pt x="2052064" y="2040636"/>
                </a:moveTo>
                <a:lnTo>
                  <a:pt x="1032890" y="1524"/>
                </a:lnTo>
                <a:lnTo>
                  <a:pt x="1029842" y="0"/>
                </a:lnTo>
                <a:lnTo>
                  <a:pt x="1022222" y="0"/>
                </a:lnTo>
                <a:lnTo>
                  <a:pt x="1019174" y="1524"/>
                </a:lnTo>
                <a:lnTo>
                  <a:pt x="0" y="2040636"/>
                </a:lnTo>
                <a:lnTo>
                  <a:pt x="21334" y="2040636"/>
                </a:lnTo>
                <a:lnTo>
                  <a:pt x="1017650" y="47256"/>
                </a:lnTo>
                <a:lnTo>
                  <a:pt x="1017650" y="13716"/>
                </a:lnTo>
                <a:lnTo>
                  <a:pt x="1034414" y="13716"/>
                </a:lnTo>
                <a:lnTo>
                  <a:pt x="1034414" y="47256"/>
                </a:lnTo>
                <a:lnTo>
                  <a:pt x="2030730" y="2040636"/>
                </a:lnTo>
                <a:lnTo>
                  <a:pt x="2052064" y="2040636"/>
                </a:lnTo>
                <a:close/>
              </a:path>
              <a:path w="2052320" h="2040889">
                <a:moveTo>
                  <a:pt x="1034414" y="13716"/>
                </a:moveTo>
                <a:lnTo>
                  <a:pt x="1017650" y="13716"/>
                </a:lnTo>
                <a:lnTo>
                  <a:pt x="1026032" y="30486"/>
                </a:lnTo>
                <a:lnTo>
                  <a:pt x="1034414" y="13716"/>
                </a:lnTo>
                <a:close/>
              </a:path>
              <a:path w="2052320" h="2040889">
                <a:moveTo>
                  <a:pt x="1026032" y="30486"/>
                </a:moveTo>
                <a:lnTo>
                  <a:pt x="1017650" y="13716"/>
                </a:lnTo>
                <a:lnTo>
                  <a:pt x="1017650" y="47256"/>
                </a:lnTo>
                <a:lnTo>
                  <a:pt x="1026032" y="30486"/>
                </a:lnTo>
                <a:close/>
              </a:path>
              <a:path w="2052320" h="2040889">
                <a:moveTo>
                  <a:pt x="1034414" y="47256"/>
                </a:moveTo>
                <a:lnTo>
                  <a:pt x="1034414" y="13716"/>
                </a:lnTo>
                <a:lnTo>
                  <a:pt x="1026032" y="30486"/>
                </a:lnTo>
                <a:lnTo>
                  <a:pt x="1034414" y="47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41254" y="2154935"/>
            <a:ext cx="2642615" cy="96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2111" y="2145792"/>
            <a:ext cx="2661285" cy="981710"/>
          </a:xfrm>
          <a:custGeom>
            <a:avLst/>
            <a:gdLst/>
            <a:ahLst/>
            <a:cxnLst/>
            <a:rect l="l" t="t" r="r" b="b"/>
            <a:pathLst>
              <a:path w="2661284" h="981710">
                <a:moveTo>
                  <a:pt x="2660904" y="827532"/>
                </a:moveTo>
                <a:lnTo>
                  <a:pt x="2660904" y="169164"/>
                </a:lnTo>
                <a:lnTo>
                  <a:pt x="2657856" y="135636"/>
                </a:lnTo>
                <a:lnTo>
                  <a:pt x="2639568" y="88392"/>
                </a:lnTo>
                <a:lnTo>
                  <a:pt x="2610612" y="48768"/>
                </a:lnTo>
                <a:lnTo>
                  <a:pt x="2570988" y="19812"/>
                </a:lnTo>
                <a:lnTo>
                  <a:pt x="2525268" y="3048"/>
                </a:lnTo>
                <a:lnTo>
                  <a:pt x="2491740" y="0"/>
                </a:lnTo>
                <a:lnTo>
                  <a:pt x="169164" y="0"/>
                </a:lnTo>
                <a:lnTo>
                  <a:pt x="118872" y="7620"/>
                </a:lnTo>
                <a:lnTo>
                  <a:pt x="74676" y="28956"/>
                </a:lnTo>
                <a:lnTo>
                  <a:pt x="28956" y="74676"/>
                </a:lnTo>
                <a:lnTo>
                  <a:pt x="21336" y="89916"/>
                </a:lnTo>
                <a:lnTo>
                  <a:pt x="13716" y="103632"/>
                </a:lnTo>
                <a:lnTo>
                  <a:pt x="7620" y="120396"/>
                </a:lnTo>
                <a:lnTo>
                  <a:pt x="3048" y="135636"/>
                </a:lnTo>
                <a:lnTo>
                  <a:pt x="0" y="169164"/>
                </a:lnTo>
                <a:lnTo>
                  <a:pt x="0" y="812292"/>
                </a:lnTo>
                <a:lnTo>
                  <a:pt x="1524" y="829056"/>
                </a:lnTo>
                <a:lnTo>
                  <a:pt x="7620" y="862584"/>
                </a:lnTo>
                <a:lnTo>
                  <a:pt x="13716" y="877824"/>
                </a:lnTo>
                <a:lnTo>
                  <a:pt x="19812" y="890016"/>
                </a:lnTo>
                <a:lnTo>
                  <a:pt x="19812" y="153924"/>
                </a:lnTo>
                <a:lnTo>
                  <a:pt x="22860" y="138684"/>
                </a:lnTo>
                <a:lnTo>
                  <a:pt x="38100" y="97536"/>
                </a:lnTo>
                <a:lnTo>
                  <a:pt x="64008" y="62484"/>
                </a:lnTo>
                <a:lnTo>
                  <a:pt x="99060" y="36576"/>
                </a:lnTo>
                <a:lnTo>
                  <a:pt x="126492" y="25908"/>
                </a:lnTo>
                <a:lnTo>
                  <a:pt x="140208" y="21336"/>
                </a:lnTo>
                <a:lnTo>
                  <a:pt x="155448" y="19812"/>
                </a:lnTo>
                <a:lnTo>
                  <a:pt x="2506980" y="19812"/>
                </a:lnTo>
                <a:lnTo>
                  <a:pt x="2549652" y="30480"/>
                </a:lnTo>
                <a:lnTo>
                  <a:pt x="2587752" y="53340"/>
                </a:lnTo>
                <a:lnTo>
                  <a:pt x="2616708" y="85344"/>
                </a:lnTo>
                <a:lnTo>
                  <a:pt x="2634996" y="124968"/>
                </a:lnTo>
                <a:lnTo>
                  <a:pt x="2642616" y="170688"/>
                </a:lnTo>
                <a:lnTo>
                  <a:pt x="2642616" y="887730"/>
                </a:lnTo>
                <a:lnTo>
                  <a:pt x="2653284" y="861060"/>
                </a:lnTo>
                <a:lnTo>
                  <a:pt x="2657856" y="844296"/>
                </a:lnTo>
                <a:lnTo>
                  <a:pt x="2660904" y="827532"/>
                </a:lnTo>
                <a:close/>
              </a:path>
              <a:path w="2661284" h="981710">
                <a:moveTo>
                  <a:pt x="2642616" y="887730"/>
                </a:moveTo>
                <a:lnTo>
                  <a:pt x="2642616" y="810768"/>
                </a:lnTo>
                <a:lnTo>
                  <a:pt x="2639568" y="842772"/>
                </a:lnTo>
                <a:lnTo>
                  <a:pt x="2630424" y="870204"/>
                </a:lnTo>
                <a:lnTo>
                  <a:pt x="2607564" y="906780"/>
                </a:lnTo>
                <a:lnTo>
                  <a:pt x="2575560" y="937260"/>
                </a:lnTo>
                <a:lnTo>
                  <a:pt x="2535936" y="955548"/>
                </a:lnTo>
                <a:lnTo>
                  <a:pt x="2505456" y="961644"/>
                </a:lnTo>
                <a:lnTo>
                  <a:pt x="153924" y="961644"/>
                </a:lnTo>
                <a:lnTo>
                  <a:pt x="97536" y="943356"/>
                </a:lnTo>
                <a:lnTo>
                  <a:pt x="74676" y="926592"/>
                </a:lnTo>
                <a:lnTo>
                  <a:pt x="62484" y="917448"/>
                </a:lnTo>
                <a:lnTo>
                  <a:pt x="36576" y="882396"/>
                </a:lnTo>
                <a:lnTo>
                  <a:pt x="22860" y="841248"/>
                </a:lnTo>
                <a:lnTo>
                  <a:pt x="19812" y="826008"/>
                </a:lnTo>
                <a:lnTo>
                  <a:pt x="19812" y="890016"/>
                </a:lnTo>
                <a:lnTo>
                  <a:pt x="50292" y="931164"/>
                </a:lnTo>
                <a:lnTo>
                  <a:pt x="89916" y="960120"/>
                </a:lnTo>
                <a:lnTo>
                  <a:pt x="137160" y="978408"/>
                </a:lnTo>
                <a:lnTo>
                  <a:pt x="170688" y="981456"/>
                </a:lnTo>
                <a:lnTo>
                  <a:pt x="2491740" y="981456"/>
                </a:lnTo>
                <a:lnTo>
                  <a:pt x="2542032" y="973836"/>
                </a:lnTo>
                <a:lnTo>
                  <a:pt x="2586228" y="952500"/>
                </a:lnTo>
                <a:lnTo>
                  <a:pt x="2622804" y="918972"/>
                </a:lnTo>
                <a:lnTo>
                  <a:pt x="2641092" y="891540"/>
                </a:lnTo>
                <a:lnTo>
                  <a:pt x="2642616" y="88773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38518" y="2463798"/>
            <a:ext cx="184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Usługi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aplikacyjne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41254" y="3236975"/>
            <a:ext cx="2642615" cy="54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32111" y="3227832"/>
            <a:ext cx="2661285" cy="550545"/>
          </a:xfrm>
          <a:custGeom>
            <a:avLst/>
            <a:gdLst/>
            <a:ahLst/>
            <a:cxnLst/>
            <a:rect l="l" t="t" r="r" b="b"/>
            <a:pathLst>
              <a:path w="2661284" h="550545">
                <a:moveTo>
                  <a:pt x="2660904" y="550164"/>
                </a:moveTo>
                <a:lnTo>
                  <a:pt x="2660904" y="169164"/>
                </a:lnTo>
                <a:lnTo>
                  <a:pt x="2657856" y="135636"/>
                </a:lnTo>
                <a:lnTo>
                  <a:pt x="2639568" y="88392"/>
                </a:lnTo>
                <a:lnTo>
                  <a:pt x="2610612" y="50292"/>
                </a:lnTo>
                <a:lnTo>
                  <a:pt x="2570988" y="19812"/>
                </a:lnTo>
                <a:lnTo>
                  <a:pt x="2525268" y="3048"/>
                </a:lnTo>
                <a:lnTo>
                  <a:pt x="2491740" y="0"/>
                </a:lnTo>
                <a:lnTo>
                  <a:pt x="169164" y="0"/>
                </a:lnTo>
                <a:lnTo>
                  <a:pt x="118872" y="7620"/>
                </a:lnTo>
                <a:lnTo>
                  <a:pt x="74676" y="28956"/>
                </a:lnTo>
                <a:lnTo>
                  <a:pt x="39624" y="62484"/>
                </a:lnTo>
                <a:lnTo>
                  <a:pt x="13716" y="105156"/>
                </a:lnTo>
                <a:lnTo>
                  <a:pt x="0" y="170688"/>
                </a:lnTo>
                <a:lnTo>
                  <a:pt x="0" y="550164"/>
                </a:lnTo>
                <a:lnTo>
                  <a:pt x="19812" y="550164"/>
                </a:lnTo>
                <a:lnTo>
                  <a:pt x="19812" y="153924"/>
                </a:lnTo>
                <a:lnTo>
                  <a:pt x="22860" y="138684"/>
                </a:lnTo>
                <a:lnTo>
                  <a:pt x="38100" y="97536"/>
                </a:lnTo>
                <a:lnTo>
                  <a:pt x="64008" y="62484"/>
                </a:lnTo>
                <a:lnTo>
                  <a:pt x="99060" y="36576"/>
                </a:lnTo>
                <a:lnTo>
                  <a:pt x="140208" y="22860"/>
                </a:lnTo>
                <a:lnTo>
                  <a:pt x="155448" y="19812"/>
                </a:lnTo>
                <a:lnTo>
                  <a:pt x="2506980" y="19812"/>
                </a:lnTo>
                <a:lnTo>
                  <a:pt x="2563368" y="38100"/>
                </a:lnTo>
                <a:lnTo>
                  <a:pt x="2598420" y="64008"/>
                </a:lnTo>
                <a:lnTo>
                  <a:pt x="2624328" y="99060"/>
                </a:lnTo>
                <a:lnTo>
                  <a:pt x="2639568" y="140208"/>
                </a:lnTo>
                <a:lnTo>
                  <a:pt x="2642616" y="170688"/>
                </a:lnTo>
                <a:lnTo>
                  <a:pt x="2642616" y="550164"/>
                </a:lnTo>
                <a:lnTo>
                  <a:pt x="2660904" y="550164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09762" y="3777996"/>
            <a:ext cx="4064635" cy="2033270"/>
          </a:xfrm>
          <a:custGeom>
            <a:avLst/>
            <a:gdLst/>
            <a:ahLst/>
            <a:cxnLst/>
            <a:rect l="l" t="t" r="r" b="b"/>
            <a:pathLst>
              <a:path w="4064634" h="2033270">
                <a:moveTo>
                  <a:pt x="4064508" y="2033015"/>
                </a:moveTo>
                <a:lnTo>
                  <a:pt x="3047619" y="0"/>
                </a:lnTo>
                <a:lnTo>
                  <a:pt x="1016126" y="0"/>
                </a:lnTo>
                <a:lnTo>
                  <a:pt x="0" y="2033015"/>
                </a:lnTo>
                <a:lnTo>
                  <a:pt x="4064508" y="2033015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00618" y="3777996"/>
            <a:ext cx="4083050" cy="2042160"/>
          </a:xfrm>
          <a:custGeom>
            <a:avLst/>
            <a:gdLst/>
            <a:ahLst/>
            <a:cxnLst/>
            <a:rect l="l" t="t" r="r" b="b"/>
            <a:pathLst>
              <a:path w="4083050" h="2042160">
                <a:moveTo>
                  <a:pt x="1036699" y="0"/>
                </a:moveTo>
                <a:lnTo>
                  <a:pt x="1015365" y="0"/>
                </a:lnTo>
                <a:lnTo>
                  <a:pt x="0" y="2031491"/>
                </a:lnTo>
                <a:lnTo>
                  <a:pt x="0" y="2034539"/>
                </a:lnTo>
                <a:lnTo>
                  <a:pt x="3048" y="2040635"/>
                </a:lnTo>
                <a:lnTo>
                  <a:pt x="6096" y="2042159"/>
                </a:lnTo>
                <a:lnTo>
                  <a:pt x="9144" y="2042159"/>
                </a:lnTo>
                <a:lnTo>
                  <a:pt x="9144" y="2023871"/>
                </a:lnTo>
                <a:lnTo>
                  <a:pt x="25143" y="2023871"/>
                </a:lnTo>
                <a:lnTo>
                  <a:pt x="1036699" y="0"/>
                </a:lnTo>
                <a:close/>
              </a:path>
              <a:path w="4083050" h="2042160">
                <a:moveTo>
                  <a:pt x="25143" y="2023871"/>
                </a:moveTo>
                <a:lnTo>
                  <a:pt x="9144" y="2023871"/>
                </a:lnTo>
                <a:lnTo>
                  <a:pt x="18288" y="2037587"/>
                </a:lnTo>
                <a:lnTo>
                  <a:pt x="25143" y="2023871"/>
                </a:lnTo>
                <a:close/>
              </a:path>
              <a:path w="4083050" h="2042160">
                <a:moveTo>
                  <a:pt x="4073652" y="2042159"/>
                </a:moveTo>
                <a:lnTo>
                  <a:pt x="4073652" y="2023871"/>
                </a:lnTo>
                <a:lnTo>
                  <a:pt x="4064508" y="2037587"/>
                </a:lnTo>
                <a:lnTo>
                  <a:pt x="4057652" y="2023871"/>
                </a:lnTo>
                <a:lnTo>
                  <a:pt x="25143" y="2023871"/>
                </a:lnTo>
                <a:lnTo>
                  <a:pt x="18288" y="2037587"/>
                </a:lnTo>
                <a:lnTo>
                  <a:pt x="9144" y="2023871"/>
                </a:lnTo>
                <a:lnTo>
                  <a:pt x="9144" y="2042159"/>
                </a:lnTo>
                <a:lnTo>
                  <a:pt x="4073652" y="2042159"/>
                </a:lnTo>
                <a:close/>
              </a:path>
              <a:path w="4083050" h="2042160">
                <a:moveTo>
                  <a:pt x="4082796" y="2034539"/>
                </a:moveTo>
                <a:lnTo>
                  <a:pt x="4082796" y="2031491"/>
                </a:lnTo>
                <a:lnTo>
                  <a:pt x="3067430" y="0"/>
                </a:lnTo>
                <a:lnTo>
                  <a:pt x="3046096" y="0"/>
                </a:lnTo>
                <a:lnTo>
                  <a:pt x="4057652" y="2023871"/>
                </a:lnTo>
                <a:lnTo>
                  <a:pt x="4073652" y="2023871"/>
                </a:lnTo>
                <a:lnTo>
                  <a:pt x="4073652" y="2042159"/>
                </a:lnTo>
                <a:lnTo>
                  <a:pt x="4076700" y="2042159"/>
                </a:lnTo>
                <a:lnTo>
                  <a:pt x="4079748" y="2040635"/>
                </a:lnTo>
                <a:lnTo>
                  <a:pt x="4082796" y="2034539"/>
                </a:lnTo>
                <a:close/>
              </a:path>
              <a:path w="4083050" h="2042160">
                <a:moveTo>
                  <a:pt x="4073652" y="2023871"/>
                </a:moveTo>
                <a:lnTo>
                  <a:pt x="4057652" y="2023871"/>
                </a:lnTo>
                <a:lnTo>
                  <a:pt x="4064508" y="2037587"/>
                </a:lnTo>
                <a:lnTo>
                  <a:pt x="4073652" y="2023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41254" y="3777995"/>
            <a:ext cx="2642615" cy="422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032111" y="3777996"/>
            <a:ext cx="2661285" cy="431800"/>
          </a:xfrm>
          <a:custGeom>
            <a:avLst/>
            <a:gdLst/>
            <a:ahLst/>
            <a:cxnLst/>
            <a:rect l="l" t="t" r="r" b="b"/>
            <a:pathLst>
              <a:path w="2661284" h="431800">
                <a:moveTo>
                  <a:pt x="2660904" y="278891"/>
                </a:moveTo>
                <a:lnTo>
                  <a:pt x="2660904" y="0"/>
                </a:lnTo>
                <a:lnTo>
                  <a:pt x="2642616" y="0"/>
                </a:lnTo>
                <a:lnTo>
                  <a:pt x="2642616" y="260603"/>
                </a:lnTo>
                <a:lnTo>
                  <a:pt x="2639568" y="292607"/>
                </a:lnTo>
                <a:lnTo>
                  <a:pt x="2624328" y="333755"/>
                </a:lnTo>
                <a:lnTo>
                  <a:pt x="2596896" y="368807"/>
                </a:lnTo>
                <a:lnTo>
                  <a:pt x="2563368" y="394715"/>
                </a:lnTo>
                <a:lnTo>
                  <a:pt x="2505456" y="411479"/>
                </a:lnTo>
                <a:lnTo>
                  <a:pt x="153924" y="411479"/>
                </a:lnTo>
                <a:lnTo>
                  <a:pt x="138684" y="408431"/>
                </a:lnTo>
                <a:lnTo>
                  <a:pt x="97536" y="393191"/>
                </a:lnTo>
                <a:lnTo>
                  <a:pt x="62484" y="367283"/>
                </a:lnTo>
                <a:lnTo>
                  <a:pt x="36576" y="332231"/>
                </a:lnTo>
                <a:lnTo>
                  <a:pt x="19812" y="275843"/>
                </a:lnTo>
                <a:lnTo>
                  <a:pt x="19812" y="0"/>
                </a:lnTo>
                <a:lnTo>
                  <a:pt x="0" y="0"/>
                </a:lnTo>
                <a:lnTo>
                  <a:pt x="0" y="262127"/>
                </a:lnTo>
                <a:lnTo>
                  <a:pt x="1524" y="278891"/>
                </a:lnTo>
                <a:lnTo>
                  <a:pt x="13716" y="327659"/>
                </a:lnTo>
                <a:lnTo>
                  <a:pt x="39624" y="370331"/>
                </a:lnTo>
                <a:lnTo>
                  <a:pt x="89916" y="411479"/>
                </a:lnTo>
                <a:lnTo>
                  <a:pt x="137160" y="428243"/>
                </a:lnTo>
                <a:lnTo>
                  <a:pt x="170688" y="431291"/>
                </a:lnTo>
                <a:lnTo>
                  <a:pt x="2491740" y="431291"/>
                </a:lnTo>
                <a:lnTo>
                  <a:pt x="2542032" y="423671"/>
                </a:lnTo>
                <a:lnTo>
                  <a:pt x="2586228" y="402335"/>
                </a:lnTo>
                <a:lnTo>
                  <a:pt x="2622804" y="368807"/>
                </a:lnTo>
                <a:lnTo>
                  <a:pt x="2647188" y="327659"/>
                </a:lnTo>
                <a:lnTo>
                  <a:pt x="2657856" y="295655"/>
                </a:lnTo>
                <a:lnTo>
                  <a:pt x="2660904" y="278891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41254" y="4320539"/>
            <a:ext cx="2642615" cy="961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32111" y="4309872"/>
            <a:ext cx="2661285" cy="981710"/>
          </a:xfrm>
          <a:custGeom>
            <a:avLst/>
            <a:gdLst/>
            <a:ahLst/>
            <a:cxnLst/>
            <a:rect l="l" t="t" r="r" b="b"/>
            <a:pathLst>
              <a:path w="2661284" h="981710">
                <a:moveTo>
                  <a:pt x="2660904" y="829056"/>
                </a:moveTo>
                <a:lnTo>
                  <a:pt x="2660904" y="169164"/>
                </a:lnTo>
                <a:lnTo>
                  <a:pt x="2657856" y="135636"/>
                </a:lnTo>
                <a:lnTo>
                  <a:pt x="2639568" y="88392"/>
                </a:lnTo>
                <a:lnTo>
                  <a:pt x="2610612" y="50292"/>
                </a:lnTo>
                <a:lnTo>
                  <a:pt x="2570988" y="21336"/>
                </a:lnTo>
                <a:lnTo>
                  <a:pt x="2557272" y="13716"/>
                </a:lnTo>
                <a:lnTo>
                  <a:pt x="2540508" y="7620"/>
                </a:lnTo>
                <a:lnTo>
                  <a:pt x="2525268" y="4572"/>
                </a:lnTo>
                <a:lnTo>
                  <a:pt x="2508504" y="1524"/>
                </a:lnTo>
                <a:lnTo>
                  <a:pt x="2491740" y="0"/>
                </a:lnTo>
                <a:lnTo>
                  <a:pt x="169164" y="0"/>
                </a:lnTo>
                <a:lnTo>
                  <a:pt x="118872" y="7620"/>
                </a:lnTo>
                <a:lnTo>
                  <a:pt x="74676" y="30480"/>
                </a:lnTo>
                <a:lnTo>
                  <a:pt x="39624" y="62484"/>
                </a:lnTo>
                <a:lnTo>
                  <a:pt x="13716" y="105156"/>
                </a:lnTo>
                <a:lnTo>
                  <a:pt x="0" y="170688"/>
                </a:lnTo>
                <a:lnTo>
                  <a:pt x="0" y="812292"/>
                </a:lnTo>
                <a:lnTo>
                  <a:pt x="1524" y="829056"/>
                </a:lnTo>
                <a:lnTo>
                  <a:pt x="7620" y="862584"/>
                </a:lnTo>
                <a:lnTo>
                  <a:pt x="13716" y="877824"/>
                </a:lnTo>
                <a:lnTo>
                  <a:pt x="19812" y="890016"/>
                </a:lnTo>
                <a:lnTo>
                  <a:pt x="19812" y="153924"/>
                </a:lnTo>
                <a:lnTo>
                  <a:pt x="22860" y="140208"/>
                </a:lnTo>
                <a:lnTo>
                  <a:pt x="38100" y="97536"/>
                </a:lnTo>
                <a:lnTo>
                  <a:pt x="64008" y="64008"/>
                </a:lnTo>
                <a:lnTo>
                  <a:pt x="111252" y="30480"/>
                </a:lnTo>
                <a:lnTo>
                  <a:pt x="155448" y="19812"/>
                </a:lnTo>
                <a:lnTo>
                  <a:pt x="2506980" y="19812"/>
                </a:lnTo>
                <a:lnTo>
                  <a:pt x="2522220" y="22860"/>
                </a:lnTo>
                <a:lnTo>
                  <a:pt x="2563368" y="38100"/>
                </a:lnTo>
                <a:lnTo>
                  <a:pt x="2598420" y="64008"/>
                </a:lnTo>
                <a:lnTo>
                  <a:pt x="2624328" y="99060"/>
                </a:lnTo>
                <a:lnTo>
                  <a:pt x="2639568" y="140208"/>
                </a:lnTo>
                <a:lnTo>
                  <a:pt x="2642616" y="170688"/>
                </a:lnTo>
                <a:lnTo>
                  <a:pt x="2642616" y="888111"/>
                </a:lnTo>
                <a:lnTo>
                  <a:pt x="2647188" y="877824"/>
                </a:lnTo>
                <a:lnTo>
                  <a:pt x="2653284" y="861060"/>
                </a:lnTo>
                <a:lnTo>
                  <a:pt x="2657856" y="845820"/>
                </a:lnTo>
                <a:lnTo>
                  <a:pt x="2660904" y="829056"/>
                </a:lnTo>
                <a:close/>
              </a:path>
              <a:path w="2661284" h="981710">
                <a:moveTo>
                  <a:pt x="2642616" y="888111"/>
                </a:moveTo>
                <a:lnTo>
                  <a:pt x="2642616" y="812292"/>
                </a:lnTo>
                <a:lnTo>
                  <a:pt x="2639568" y="842772"/>
                </a:lnTo>
                <a:lnTo>
                  <a:pt x="2630424" y="870204"/>
                </a:lnTo>
                <a:lnTo>
                  <a:pt x="2607564" y="908304"/>
                </a:lnTo>
                <a:lnTo>
                  <a:pt x="2575560" y="937260"/>
                </a:lnTo>
                <a:lnTo>
                  <a:pt x="2535936" y="955548"/>
                </a:lnTo>
                <a:lnTo>
                  <a:pt x="2490216" y="963168"/>
                </a:lnTo>
                <a:lnTo>
                  <a:pt x="170688" y="963168"/>
                </a:lnTo>
                <a:lnTo>
                  <a:pt x="153924" y="961644"/>
                </a:lnTo>
                <a:lnTo>
                  <a:pt x="111252" y="950976"/>
                </a:lnTo>
                <a:lnTo>
                  <a:pt x="74676" y="928116"/>
                </a:lnTo>
                <a:lnTo>
                  <a:pt x="44196" y="896112"/>
                </a:lnTo>
                <a:lnTo>
                  <a:pt x="25908" y="856488"/>
                </a:lnTo>
                <a:lnTo>
                  <a:pt x="19812" y="826008"/>
                </a:lnTo>
                <a:lnTo>
                  <a:pt x="19812" y="890016"/>
                </a:lnTo>
                <a:lnTo>
                  <a:pt x="50292" y="932688"/>
                </a:lnTo>
                <a:lnTo>
                  <a:pt x="89916" y="961644"/>
                </a:lnTo>
                <a:lnTo>
                  <a:pt x="137160" y="978408"/>
                </a:lnTo>
                <a:lnTo>
                  <a:pt x="153924" y="981456"/>
                </a:lnTo>
                <a:lnTo>
                  <a:pt x="2491740" y="981456"/>
                </a:lnTo>
                <a:lnTo>
                  <a:pt x="2542032" y="973836"/>
                </a:lnTo>
                <a:lnTo>
                  <a:pt x="2586228" y="952500"/>
                </a:lnTo>
                <a:lnTo>
                  <a:pt x="2622804" y="918972"/>
                </a:lnTo>
                <a:lnTo>
                  <a:pt x="2641092" y="891540"/>
                </a:lnTo>
                <a:lnTo>
                  <a:pt x="2642616" y="888111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5392798" y="3426966"/>
            <a:ext cx="1940560" cy="17386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algn="ctr">
              <a:lnSpc>
                <a:spcPts val="1870"/>
              </a:lnSpc>
              <a:spcBef>
                <a:spcPts val="400"/>
              </a:spcBef>
            </a:pPr>
            <a:r>
              <a:rPr sz="1800" spc="-10" dirty="0">
                <a:latin typeface="Arial"/>
                <a:cs typeface="Arial"/>
              </a:rPr>
              <a:t>Niezawodne </a:t>
            </a:r>
            <a:r>
              <a:rPr sz="1800" spc="-5" dirty="0">
                <a:latin typeface="Arial"/>
                <a:cs typeface="Arial"/>
              </a:rPr>
              <a:t>usługi  </a:t>
            </a:r>
            <a:r>
              <a:rPr sz="1800" spc="-10" dirty="0">
                <a:latin typeface="Arial"/>
                <a:cs typeface="Arial"/>
              </a:rPr>
              <a:t>transportowe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64135" marR="57785" indent="1270" algn="ctr">
              <a:lnSpc>
                <a:spcPct val="86400"/>
              </a:lnSpc>
            </a:pPr>
            <a:r>
              <a:rPr sz="1800" spc="-10" dirty="0">
                <a:latin typeface="Arial"/>
                <a:cs typeface="Arial"/>
              </a:rPr>
              <a:t>Bezpołączeniowe  </a:t>
            </a:r>
            <a:r>
              <a:rPr sz="1800" spc="-5" dirty="0">
                <a:latin typeface="Arial"/>
                <a:cs typeface="Arial"/>
              </a:rPr>
              <a:t>usługi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przesyłania  </a:t>
            </a:r>
            <a:r>
              <a:rPr sz="1800" spc="-5" dirty="0">
                <a:latin typeface="Arial"/>
                <a:cs typeface="Arial"/>
              </a:rPr>
              <a:t>pakietów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5558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0" dirty="0"/>
              <a:t>Warstwa </a:t>
            </a:r>
            <a:r>
              <a:rPr sz="3200" spc="180" dirty="0"/>
              <a:t>łącza </a:t>
            </a:r>
            <a:r>
              <a:rPr sz="3200" spc="195" dirty="0"/>
              <a:t>danych.</a:t>
            </a:r>
            <a:r>
              <a:rPr sz="3200" spc="385" dirty="0"/>
              <a:t> </a:t>
            </a:r>
            <a:r>
              <a:rPr sz="3200" spc="40" dirty="0"/>
              <a:t>ARP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8068309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92075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aby dwie maszyny mogły się komunikować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zachodzi  potrzeba przekształcenia adresu </a:t>
            </a:r>
            <a:r>
              <a:rPr sz="2600" spc="-5" dirty="0">
                <a:latin typeface="Arial"/>
                <a:cs typeface="Arial"/>
              </a:rPr>
              <a:t>IP </a:t>
            </a:r>
            <a:r>
              <a:rPr sz="2600" dirty="0">
                <a:latin typeface="Arial"/>
                <a:cs typeface="Arial"/>
              </a:rPr>
              <a:t>na adres  fizyczny tak aby informacja mogła być poprawnie  przesyłana.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przekształcenia adresu </a:t>
            </a:r>
            <a:r>
              <a:rPr sz="2600" spc="-5" dirty="0">
                <a:latin typeface="Arial"/>
                <a:cs typeface="Arial"/>
              </a:rPr>
              <a:t>IP </a:t>
            </a:r>
            <a:r>
              <a:rPr sz="2600" dirty="0">
                <a:latin typeface="Arial"/>
                <a:cs typeface="Arial"/>
              </a:rPr>
              <a:t>na adres fizyczny  dokonuje protokół odwzorowania adresów </a:t>
            </a:r>
            <a:r>
              <a:rPr sz="2600" spc="-85" dirty="0">
                <a:latin typeface="Arial"/>
                <a:cs typeface="Arial"/>
              </a:rPr>
              <a:t>ARP,</a:t>
            </a:r>
            <a:r>
              <a:rPr sz="2600" spc="-2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który  zapewnia dynamiczne odwzorowanie i </a:t>
            </a:r>
            <a:r>
              <a:rPr sz="2600" spc="-5" dirty="0">
                <a:latin typeface="Arial"/>
                <a:cs typeface="Arial"/>
              </a:rPr>
              <a:t>nie </a:t>
            </a:r>
            <a:r>
              <a:rPr sz="2600" dirty="0">
                <a:latin typeface="Arial"/>
                <a:cs typeface="Arial"/>
              </a:rPr>
              <a:t>wymaga  przechowywania tablicy przekształcania  adresowego.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531361"/>
            <a:ext cx="655129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Konfiguracja </a:t>
            </a:r>
            <a:r>
              <a:rPr spc="114" dirty="0"/>
              <a:t>interfejsu </a:t>
            </a:r>
            <a:r>
              <a:rPr spc="105" dirty="0"/>
              <a:t>sieciowego </a:t>
            </a:r>
            <a:r>
              <a:rPr spc="125" dirty="0"/>
              <a:t>w  </a:t>
            </a:r>
            <a:r>
              <a:rPr spc="145" dirty="0"/>
              <a:t>systemie</a:t>
            </a:r>
            <a:r>
              <a:rPr spc="195" dirty="0"/>
              <a:t> </a:t>
            </a:r>
            <a:r>
              <a:rPr spc="105" dirty="0"/>
              <a:t>Windows</a:t>
            </a:r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03126" y="2122932"/>
            <a:ext cx="7696200" cy="3887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5558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0" dirty="0"/>
              <a:t>Warstwa </a:t>
            </a:r>
            <a:r>
              <a:rPr sz="3200" spc="180" dirty="0"/>
              <a:t>łącza </a:t>
            </a:r>
            <a:r>
              <a:rPr sz="3200" spc="195" dirty="0"/>
              <a:t>danych.</a:t>
            </a:r>
            <a:r>
              <a:rPr sz="3200" spc="385" dirty="0"/>
              <a:t> </a:t>
            </a:r>
            <a:r>
              <a:rPr sz="3200" spc="40" dirty="0"/>
              <a:t>ARP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55525" y="1568196"/>
            <a:ext cx="7182611" cy="4937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195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Protokół</a:t>
            </a:r>
            <a:r>
              <a:rPr sz="3200" spc="155" dirty="0"/>
              <a:t> </a:t>
            </a:r>
            <a:r>
              <a:rPr sz="3200" spc="-65" dirty="0"/>
              <a:t>IP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52447"/>
            <a:ext cx="7948295" cy="45980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62230" indent="-274320">
              <a:lnSpc>
                <a:spcPts val="2810"/>
              </a:lnSpc>
              <a:spcBef>
                <a:spcPts val="45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Zapewnia bezpołączeniowy </a:t>
            </a:r>
            <a:r>
              <a:rPr sz="2600" spc="-5" dirty="0">
                <a:latin typeface="Arial"/>
                <a:cs typeface="Arial"/>
              </a:rPr>
              <a:t>mechanizm </a:t>
            </a:r>
            <a:r>
              <a:rPr sz="2600" dirty="0">
                <a:latin typeface="Arial"/>
                <a:cs typeface="Arial"/>
              </a:rPr>
              <a:t>przesyłania  pakietów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Konsekwencje: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717BA3"/>
              </a:buClr>
              <a:buSzPct val="75000"/>
              <a:buChar char="-"/>
              <a:tabLst>
                <a:tab pos="286385" algn="l"/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duplikowanie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datagramów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717BA3"/>
              </a:buClr>
              <a:buSzPct val="75000"/>
              <a:buChar char="-"/>
              <a:tabLst>
                <a:tab pos="286385" algn="l"/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dostarczanie z opóźnieniem </a:t>
            </a:r>
            <a:r>
              <a:rPr sz="2600" spc="-5" dirty="0">
                <a:latin typeface="Arial"/>
                <a:cs typeface="Arial"/>
              </a:rPr>
              <a:t>lub nie 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kolejności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717BA3"/>
              </a:buClr>
              <a:buSzPct val="75000"/>
              <a:buChar char="-"/>
              <a:tabLst>
                <a:tab pos="286385" algn="l"/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uszkodzenie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datagramów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717BA3"/>
              </a:buClr>
              <a:buSzPct val="75000"/>
              <a:buChar char="-"/>
              <a:tabLst>
                <a:tab pos="286385" algn="l"/>
                <a:tab pos="287020" algn="l"/>
              </a:tabLst>
            </a:pPr>
            <a:r>
              <a:rPr sz="2600" spc="-5" dirty="0">
                <a:latin typeface="Arial"/>
                <a:cs typeface="Arial"/>
              </a:rPr>
              <a:t>utrata </a:t>
            </a:r>
            <a:r>
              <a:rPr sz="2600" dirty="0">
                <a:latin typeface="Arial"/>
                <a:cs typeface="Arial"/>
              </a:rPr>
              <a:t>datagramów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</a:pPr>
            <a:r>
              <a:rPr sz="2600" dirty="0">
                <a:latin typeface="Arial"/>
                <a:cs typeface="Arial"/>
              </a:rPr>
              <a:t>Do obsługi tych błędów są niezbędne </a:t>
            </a:r>
            <a:r>
              <a:rPr sz="2600" spc="5" dirty="0">
                <a:latin typeface="Arial"/>
                <a:cs typeface="Arial"/>
              </a:rPr>
              <a:t>wyższe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warstwy  </a:t>
            </a:r>
            <a:r>
              <a:rPr sz="2600" spc="-10" dirty="0">
                <a:latin typeface="Arial"/>
                <a:cs typeface="Arial"/>
              </a:rPr>
              <a:t>protokokołów.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195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Protokół</a:t>
            </a:r>
            <a:r>
              <a:rPr sz="3200" spc="155" dirty="0"/>
              <a:t> </a:t>
            </a:r>
            <a:r>
              <a:rPr sz="3200" spc="-65" dirty="0"/>
              <a:t>IP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16480"/>
            <a:ext cx="7305040" cy="46342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Główne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zadania: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"ukrywa" heterogeniczność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sieci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wprowadza </a:t>
            </a:r>
            <a:r>
              <a:rPr sz="2600" spc="-5" dirty="0">
                <a:latin typeface="Arial"/>
                <a:cs typeface="Arial"/>
              </a:rPr>
              <a:t>iluzję </a:t>
            </a:r>
            <a:r>
              <a:rPr sz="2600" dirty="0">
                <a:latin typeface="Arial"/>
                <a:cs typeface="Arial"/>
              </a:rPr>
              <a:t>jednej dużej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sieci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600" spc="-5" dirty="0">
                <a:latin typeface="Arial"/>
                <a:cs typeface="Arial"/>
              </a:rPr>
              <a:t>wirtualizuje </a:t>
            </a:r>
            <a:r>
              <a:rPr sz="2600" dirty="0">
                <a:latin typeface="Arial"/>
                <a:cs typeface="Arial"/>
              </a:rPr>
              <a:t>dostęp do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sieci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IP </a:t>
            </a:r>
            <a:r>
              <a:rPr sz="2600" dirty="0">
                <a:latin typeface="Arial"/>
                <a:cs typeface="Arial"/>
              </a:rPr>
              <a:t>posługuje się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datagramem.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Sprzęt sieciowy </a:t>
            </a:r>
            <a:r>
              <a:rPr sz="2600" spc="-5" dirty="0">
                <a:latin typeface="Arial"/>
                <a:cs typeface="Arial"/>
              </a:rPr>
              <a:t>traktuje </a:t>
            </a:r>
            <a:r>
              <a:rPr sz="2600" dirty="0">
                <a:latin typeface="Arial"/>
                <a:cs typeface="Arial"/>
              </a:rPr>
              <a:t>datagram </a:t>
            </a:r>
            <a:r>
              <a:rPr sz="2600" spc="-5" dirty="0">
                <a:latin typeface="Arial"/>
                <a:cs typeface="Arial"/>
              </a:rPr>
              <a:t>IP jak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dane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ts val="2810"/>
              </a:lnSpc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 </a:t>
            </a:r>
            <a:r>
              <a:rPr sz="2600" dirty="0">
                <a:latin typeface="Arial"/>
                <a:cs typeface="Arial"/>
              </a:rPr>
              <a:t>Może zawierać do 65535 bajtów (Ethernet 1500  </a:t>
            </a:r>
            <a:r>
              <a:rPr sz="2600" spc="-5" dirty="0">
                <a:latin typeface="Arial"/>
                <a:cs typeface="Arial"/>
              </a:rPr>
              <a:t>bajtów), </a:t>
            </a:r>
            <a:r>
              <a:rPr sz="2600" dirty="0">
                <a:latin typeface="Arial"/>
                <a:cs typeface="Arial"/>
              </a:rPr>
              <a:t>stąd pojawia się problem fragmentaccji  pakietów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742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0" dirty="0"/>
              <a:t>F</a:t>
            </a:r>
            <a:r>
              <a:rPr sz="3200" spc="85" dirty="0"/>
              <a:t>r</a:t>
            </a:r>
            <a:r>
              <a:rPr sz="3200" spc="245" dirty="0"/>
              <a:t>a</a:t>
            </a:r>
            <a:r>
              <a:rPr sz="3200" spc="95" dirty="0"/>
              <a:t>g</a:t>
            </a:r>
            <a:r>
              <a:rPr sz="3200" spc="190" dirty="0"/>
              <a:t>m</a:t>
            </a:r>
            <a:r>
              <a:rPr sz="3200" spc="114" dirty="0"/>
              <a:t>e</a:t>
            </a:r>
            <a:r>
              <a:rPr sz="3200" spc="215" dirty="0"/>
              <a:t>n</a:t>
            </a:r>
            <a:r>
              <a:rPr sz="3200" spc="105" dirty="0"/>
              <a:t>t</a:t>
            </a:r>
            <a:r>
              <a:rPr sz="3200" spc="245" dirty="0"/>
              <a:t>a</a:t>
            </a:r>
            <a:r>
              <a:rPr sz="3200" spc="210" dirty="0"/>
              <a:t>c</a:t>
            </a:r>
            <a:r>
              <a:rPr sz="3200" spc="20" dirty="0"/>
              <a:t>j</a:t>
            </a:r>
            <a:r>
              <a:rPr sz="3200" spc="245" dirty="0"/>
              <a:t>a</a:t>
            </a:r>
            <a:endParaRPr sz="3200"/>
          </a:p>
        </p:txBody>
      </p:sp>
      <p:sp>
        <p:nvSpPr>
          <p:cNvPr id="41" name="object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100"/>
              </a:spcBef>
              <a:buChar char="•"/>
              <a:tabLst>
                <a:tab pos="513715" algn="l"/>
              </a:tabLst>
            </a:pPr>
            <a:r>
              <a:rPr spc="-5" dirty="0"/>
              <a:t>sieć fizyczna obsługuje </a:t>
            </a:r>
            <a:r>
              <a:rPr spc="-10" dirty="0"/>
              <a:t>tylko </a:t>
            </a:r>
            <a:r>
              <a:rPr spc="-5" dirty="0"/>
              <a:t>pakiety do określonego rozmiaru</a:t>
            </a:r>
            <a:r>
              <a:rPr spc="165" dirty="0"/>
              <a:t> </a:t>
            </a:r>
            <a:r>
              <a:rPr dirty="0"/>
              <a:t>(MTU)</a:t>
            </a:r>
          </a:p>
          <a:p>
            <a:pPr marL="370840" marR="548005">
              <a:lnSpc>
                <a:spcPct val="100000"/>
              </a:lnSpc>
              <a:buChar char="•"/>
              <a:tabLst>
                <a:tab pos="513715" algn="l"/>
              </a:tabLst>
            </a:pPr>
            <a:r>
              <a:rPr spc="-5" dirty="0"/>
              <a:t>w </a:t>
            </a:r>
            <a:r>
              <a:rPr spc="-10" dirty="0"/>
              <a:t>przypadku wymiany </a:t>
            </a:r>
            <a:r>
              <a:rPr spc="-5" dirty="0"/>
              <a:t>informacji pomiędzy sieciami zachodzi  fragmentacja (Ethernet 1500 </a:t>
            </a:r>
            <a:r>
              <a:rPr spc="-25" dirty="0"/>
              <a:t>bajtów, </a:t>
            </a:r>
            <a:r>
              <a:rPr spc="-5" dirty="0"/>
              <a:t>FDDI 4500 </a:t>
            </a:r>
            <a:r>
              <a:rPr spc="-25" dirty="0"/>
              <a:t>bajtów, </a:t>
            </a:r>
            <a:r>
              <a:rPr spc="-5" dirty="0"/>
              <a:t>P2P 532  </a:t>
            </a:r>
            <a:r>
              <a:rPr spc="-10" dirty="0"/>
              <a:t>bajty)</a:t>
            </a:r>
          </a:p>
          <a:p>
            <a:pPr marL="358140"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156970">
              <a:lnSpc>
                <a:spcPct val="100000"/>
              </a:lnSpc>
            </a:pPr>
            <a:r>
              <a:rPr spc="-10" dirty="0"/>
              <a:t>Przykład </a:t>
            </a:r>
            <a:r>
              <a:rPr spc="-5" dirty="0"/>
              <a:t>przesłania datagramu o długości 1420</a:t>
            </a:r>
            <a:r>
              <a:rPr spc="105" dirty="0"/>
              <a:t> </a:t>
            </a:r>
            <a:r>
              <a:rPr spc="-5" dirty="0"/>
              <a:t>bajtów</a:t>
            </a:r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62790" y="4139184"/>
            <a:ext cx="6755892" cy="2673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4524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0" dirty="0"/>
              <a:t>Warstwa</a:t>
            </a:r>
            <a:r>
              <a:rPr sz="3200" spc="200" dirty="0"/>
              <a:t> </a:t>
            </a:r>
            <a:r>
              <a:rPr sz="3200" spc="150" dirty="0"/>
              <a:t>transportowa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852409" cy="461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Zapewnia przezroczysty transfer danych między  stacjami sesyjnymi, odciąża </a:t>
            </a:r>
            <a:r>
              <a:rPr sz="2600" spc="-5" dirty="0">
                <a:latin typeface="Arial"/>
                <a:cs typeface="Arial"/>
              </a:rPr>
              <a:t>je </a:t>
            </a:r>
            <a:r>
              <a:rPr sz="2600" dirty="0">
                <a:latin typeface="Arial"/>
                <a:cs typeface="Arial"/>
              </a:rPr>
              <a:t>od zajmowania się  problemami niezawodnego i efektywnego pod  względem kosztów transferu danych. </a:t>
            </a:r>
            <a:r>
              <a:rPr sz="2600" spc="-15" dirty="0">
                <a:latin typeface="Arial"/>
                <a:cs typeface="Arial"/>
              </a:rPr>
              <a:t>Warstwa </a:t>
            </a:r>
            <a:r>
              <a:rPr sz="2600" spc="-5" dirty="0">
                <a:latin typeface="Arial"/>
                <a:cs typeface="Arial"/>
              </a:rPr>
              <a:t>ta  </a:t>
            </a:r>
            <a:r>
              <a:rPr sz="2600" dirty="0">
                <a:latin typeface="Arial"/>
                <a:cs typeface="Arial"/>
              </a:rPr>
              <a:t>zapewnia usługi połączeniowe. Wszystkie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protokoły  w warstwie transportowej są typu “od końca do  końca”(end-to-end). Oznacza to, że działają one  tylko między końcowymi systemami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otwartymi.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TCP/IP zawiera dwa mechanizmy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transportowe.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Są nimi protokoły TCP oraz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UDP.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905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5" dirty="0"/>
              <a:t>P</a:t>
            </a:r>
            <a:r>
              <a:rPr sz="3200" spc="40" dirty="0"/>
              <a:t>l</a:t>
            </a:r>
            <a:r>
              <a:rPr sz="3200" spc="245" dirty="0"/>
              <a:t>a</a:t>
            </a:r>
            <a:r>
              <a:rPr sz="3200" spc="220" dirty="0"/>
              <a:t>n</a:t>
            </a:r>
            <a:endParaRPr sz="3200"/>
          </a:p>
        </p:txBody>
      </p:sp>
      <p:sp>
        <p:nvSpPr>
          <p:cNvPr id="41" name="object 41"/>
          <p:cNvSpPr txBox="1"/>
          <p:nvPr/>
        </p:nvSpPr>
        <p:spPr>
          <a:xfrm>
            <a:off x="1310004" y="1516480"/>
            <a:ext cx="5796280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Modele sieciowe – ISO/OSI, TCP/IP </a:t>
            </a:r>
            <a:r>
              <a:rPr sz="2600" dirty="0">
                <a:solidFill>
                  <a:srgbClr val="717BA3"/>
                </a:solidFill>
                <a:latin typeface="Arial"/>
                <a:cs typeface="Arial"/>
              </a:rPr>
              <a:t> </a:t>
            </a: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Protokoły sieciowe bez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potwierdzenia </a:t>
            </a:r>
            <a:r>
              <a:rPr sz="2600" dirty="0">
                <a:solidFill>
                  <a:srgbClr val="717BA3"/>
                </a:solidFill>
                <a:latin typeface="Arial"/>
                <a:cs typeface="Arial"/>
              </a:rPr>
              <a:t> </a:t>
            </a: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Protokoły sieciowe z potwierdzeniem </a:t>
            </a:r>
            <a:r>
              <a:rPr sz="2600" dirty="0">
                <a:solidFill>
                  <a:srgbClr val="717BA3"/>
                </a:solidFill>
                <a:latin typeface="Arial"/>
                <a:cs typeface="Arial"/>
              </a:rPr>
              <a:t> </a:t>
            </a: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Model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klient-serwer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Wybrane </a:t>
            </a:r>
            <a:r>
              <a:rPr sz="2600" dirty="0">
                <a:latin typeface="Arial"/>
                <a:cs typeface="Arial"/>
              </a:rPr>
              <a:t>protokoły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aplikacyjne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70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Protokół</a:t>
            </a:r>
            <a:r>
              <a:rPr sz="3200" spc="155" dirty="0"/>
              <a:t> </a:t>
            </a:r>
            <a:r>
              <a:rPr sz="3200" spc="90" dirty="0"/>
              <a:t>UDP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897480"/>
            <a:ext cx="7600950" cy="31832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usługa datagramowa, bezpołączeniowa,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zawodna</a:t>
            </a:r>
            <a:endParaRPr sz="2600">
              <a:latin typeface="Arial"/>
              <a:cs typeface="Arial"/>
            </a:endParaRPr>
          </a:p>
          <a:p>
            <a:pPr marL="286385" marR="986790" indent="-274320">
              <a:lnSpc>
                <a:spcPts val="2810"/>
              </a:lnSpc>
              <a:spcBef>
                <a:spcPts val="64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brak potwierdzeń, sterowania przepływem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  składania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pakietów</a:t>
            </a:r>
            <a:endParaRPr sz="2600">
              <a:latin typeface="Arial"/>
              <a:cs typeface="Arial"/>
            </a:endParaRPr>
          </a:p>
          <a:p>
            <a:pPr marL="286385" marR="358140" indent="-274320">
              <a:lnSpc>
                <a:spcPts val="2810"/>
              </a:lnSpc>
              <a:spcBef>
                <a:spcPts val="59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gwarancja poprawności komunikatu za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pomocą  sumy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kontrolnej</a:t>
            </a:r>
            <a:endParaRPr sz="2600">
              <a:latin typeface="Arial"/>
              <a:cs typeface="Arial"/>
            </a:endParaRPr>
          </a:p>
          <a:p>
            <a:pPr marL="286385" marR="742950" indent="-274320">
              <a:lnSpc>
                <a:spcPts val="281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udostępnia mechanizm identyfikacji różnych  punktów końcowych na jednym hoście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dzięki  portom.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70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Protokół</a:t>
            </a:r>
            <a:r>
              <a:rPr sz="3200" spc="155" dirty="0"/>
              <a:t> </a:t>
            </a:r>
            <a:r>
              <a:rPr sz="3200" spc="90" dirty="0"/>
              <a:t>UDP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896744" y="4822950"/>
            <a:ext cx="4875530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500" spc="-9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000" dirty="0">
                <a:latin typeface="Arial"/>
                <a:cs typeface="Arial"/>
              </a:rPr>
              <a:t>Jakie usługi sieciowe wykorzystują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UDP: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6385" algn="l"/>
              </a:tabLst>
            </a:pPr>
            <a:r>
              <a:rPr sz="1500" spc="-9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000" spc="5" dirty="0">
                <a:latin typeface="Arial"/>
                <a:cs typeface="Arial"/>
              </a:rPr>
              <a:t>DNS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(53)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6385" algn="l"/>
              </a:tabLst>
            </a:pPr>
            <a:r>
              <a:rPr sz="1500" spc="-9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000" spc="-5" dirty="0">
                <a:latin typeface="Arial"/>
                <a:cs typeface="Arial"/>
              </a:rPr>
              <a:t>TFTP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(69)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6385" algn="l"/>
              </a:tabLst>
            </a:pPr>
            <a:r>
              <a:rPr sz="1500" spc="-9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000" dirty="0">
                <a:latin typeface="Arial"/>
                <a:cs typeface="Arial"/>
              </a:rPr>
              <a:t>SNMP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(161)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6385" algn="l"/>
              </a:tabLst>
            </a:pPr>
            <a:r>
              <a:rPr sz="1500" spc="-9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000" spc="-30" dirty="0">
                <a:latin typeface="Arial"/>
                <a:cs typeface="Arial"/>
              </a:rPr>
              <a:t>VoIP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944974" y="1720824"/>
            <a:ext cx="4962211" cy="275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611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Protokół</a:t>
            </a:r>
            <a:r>
              <a:rPr sz="3200" spc="155" dirty="0"/>
              <a:t> </a:t>
            </a:r>
            <a:r>
              <a:rPr sz="3200" spc="120" dirty="0"/>
              <a:t>TCP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942580" cy="389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8542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protokół zorientowany na połączenie – przed  wysłaniem danych musi nastąpić proces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negocjacji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oferuje </a:t>
            </a:r>
            <a:r>
              <a:rPr sz="2600" dirty="0">
                <a:latin typeface="Arial"/>
                <a:cs typeface="Arial"/>
              </a:rPr>
              <a:t>usługę niezawodnego transferu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danych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TCP zapewnia wiarygodne połączenie </a:t>
            </a:r>
            <a:r>
              <a:rPr sz="2600" spc="-5" dirty="0">
                <a:latin typeface="Arial"/>
                <a:cs typeface="Arial"/>
              </a:rPr>
              <a:t>dla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wyższych  warstw komunikacyjnych(sumy kontrolne i numery  sekwencyjne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pakietów).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obsługa brakujących pakietów –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retransmisja.</a:t>
            </a:r>
            <a:endParaRPr sz="2600">
              <a:latin typeface="Arial"/>
              <a:cs typeface="Arial"/>
            </a:endParaRPr>
          </a:p>
          <a:p>
            <a:pPr marL="286385" marR="119189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  <a:tab pos="34486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odebrane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pakiety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są	porządkowane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według  numerów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sekwencyjnych.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194" y="926083"/>
            <a:ext cx="5396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20" dirty="0"/>
              <a:t>TCP </a:t>
            </a:r>
            <a:r>
              <a:rPr sz="3200" spc="155" dirty="0"/>
              <a:t>nawiązanie</a:t>
            </a:r>
            <a:r>
              <a:rPr sz="3200" spc="325" dirty="0"/>
              <a:t> </a:t>
            </a:r>
            <a:r>
              <a:rPr sz="3200" spc="150" dirty="0"/>
              <a:t>połączenia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41044" y="3147339"/>
            <a:ext cx="4219575" cy="169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7118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0" dirty="0"/>
              <a:t>Realizacja niezawodnego</a:t>
            </a:r>
            <a:r>
              <a:rPr sz="3200" spc="300" dirty="0"/>
              <a:t> </a:t>
            </a:r>
            <a:r>
              <a:rPr sz="3200" spc="150" dirty="0"/>
              <a:t>połączenia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15087" y="1978152"/>
            <a:ext cx="8305800" cy="428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5199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65" dirty="0"/>
              <a:t>Reakcja </a:t>
            </a:r>
            <a:r>
              <a:rPr sz="3200" spc="229" dirty="0"/>
              <a:t>na </a:t>
            </a:r>
            <a:r>
              <a:rPr sz="3200" spc="165" dirty="0"/>
              <a:t>utratę</a:t>
            </a:r>
            <a:r>
              <a:rPr sz="3200" spc="290" dirty="0"/>
              <a:t> </a:t>
            </a:r>
            <a:r>
              <a:rPr sz="3200" spc="180" dirty="0"/>
              <a:t>pakietu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83666" y="1872995"/>
            <a:ext cx="8229600" cy="4264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8944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14" dirty="0"/>
              <a:t>Kontrola</a:t>
            </a:r>
            <a:r>
              <a:rPr sz="3200" spc="160" dirty="0"/>
              <a:t> </a:t>
            </a:r>
            <a:r>
              <a:rPr sz="3200" spc="150" dirty="0"/>
              <a:t>przepływu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16480"/>
            <a:ext cx="7929245" cy="3972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odbywa się za pomocą mechanizmu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okien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każda ze stron rezerwuje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bufor</a:t>
            </a:r>
            <a:endParaRPr sz="2600">
              <a:latin typeface="Arial"/>
              <a:cs typeface="Arial"/>
            </a:endParaRPr>
          </a:p>
          <a:p>
            <a:pPr marL="286385" marR="30607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po odebraniu danych </a:t>
            </a:r>
            <a:r>
              <a:rPr sz="2600" spc="-5" dirty="0">
                <a:latin typeface="Arial"/>
                <a:cs typeface="Arial"/>
              </a:rPr>
              <a:t>informuje </a:t>
            </a:r>
            <a:r>
              <a:rPr sz="2600" dirty="0">
                <a:latin typeface="Arial"/>
                <a:cs typeface="Arial"/>
              </a:rPr>
              <a:t>drugą stronę o  rozmiarze okna – czyli wolnego miejsca w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buforze  </a:t>
            </a:r>
            <a:r>
              <a:rPr sz="2600" spc="-35" dirty="0">
                <a:latin typeface="Arial"/>
                <a:cs typeface="Arial"/>
              </a:rPr>
              <a:t>tzw. </a:t>
            </a:r>
            <a:r>
              <a:rPr sz="2600" dirty="0">
                <a:latin typeface="Arial"/>
                <a:cs typeface="Arial"/>
              </a:rPr>
              <a:t>propozycja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okna</a:t>
            </a:r>
            <a:endParaRPr sz="2600">
              <a:latin typeface="Arial"/>
              <a:cs typeface="Arial"/>
            </a:endParaRPr>
          </a:p>
          <a:p>
            <a:pPr marL="286385" marR="141986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w przypadku przepełenienia bufora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wysyła  propozycję </a:t>
            </a:r>
            <a:r>
              <a:rPr sz="2600" spc="-5" dirty="0">
                <a:latin typeface="Arial"/>
                <a:cs typeface="Arial"/>
              </a:rPr>
              <a:t>oferty </a:t>
            </a:r>
            <a:r>
              <a:rPr sz="2600" dirty="0">
                <a:latin typeface="Arial"/>
                <a:cs typeface="Arial"/>
              </a:rPr>
              <a:t>zerowego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okna.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  <a:tab pos="3962400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nadawca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otrzymaniu	</a:t>
            </a:r>
            <a:r>
              <a:rPr sz="2600" spc="-5" dirty="0">
                <a:latin typeface="Arial"/>
                <a:cs typeface="Arial"/>
              </a:rPr>
              <a:t>oferty </a:t>
            </a:r>
            <a:r>
              <a:rPr sz="2600" dirty="0">
                <a:latin typeface="Arial"/>
                <a:cs typeface="Arial"/>
              </a:rPr>
              <a:t>zerowego okna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musi  przestać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nadawać.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8944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14" dirty="0"/>
              <a:t>Kontrola</a:t>
            </a:r>
            <a:r>
              <a:rPr sz="3200" spc="160" dirty="0"/>
              <a:t> </a:t>
            </a:r>
            <a:r>
              <a:rPr sz="3200" spc="150" dirty="0"/>
              <a:t>przepływu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041782" y="1761744"/>
            <a:ext cx="4707635" cy="432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1361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80" dirty="0"/>
              <a:t>B</a:t>
            </a:r>
            <a:r>
              <a:rPr sz="3200" spc="335" dirty="0"/>
              <a:t>u</a:t>
            </a:r>
            <a:r>
              <a:rPr sz="3200" spc="-25" dirty="0"/>
              <a:t>f</a:t>
            </a:r>
            <a:r>
              <a:rPr sz="3200" spc="70" dirty="0"/>
              <a:t>o</a:t>
            </a:r>
            <a:r>
              <a:rPr sz="3200" spc="90" dirty="0"/>
              <a:t>r</a:t>
            </a:r>
            <a:r>
              <a:rPr sz="3200" spc="155" dirty="0"/>
              <a:t>y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89207" y="1768749"/>
            <a:ext cx="5963419" cy="359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3265295" y="5965949"/>
            <a:ext cx="286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00"/>
              </a:spcBef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bufor stosu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TCP</a:t>
            </a:r>
            <a:endParaRPr sz="1800">
              <a:latin typeface="Arial"/>
              <a:cs typeface="Arial"/>
            </a:endParaRPr>
          </a:p>
          <a:p>
            <a:pPr marL="154305" indent="-141605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bufor interfejsu </a:t>
            </a:r>
            <a:r>
              <a:rPr sz="1800" spc="-10" dirty="0">
                <a:latin typeface="Arial"/>
                <a:cs typeface="Arial"/>
              </a:rPr>
              <a:t>sieciowego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848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0" dirty="0"/>
              <a:t>Bufory </a:t>
            </a:r>
            <a:r>
              <a:rPr sz="3200" spc="20" dirty="0"/>
              <a:t>i</a:t>
            </a:r>
            <a:r>
              <a:rPr sz="3200" spc="285" dirty="0"/>
              <a:t> </a:t>
            </a:r>
            <a:r>
              <a:rPr sz="3200" spc="110" dirty="0"/>
              <a:t>opóźnienie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16480"/>
            <a:ext cx="7907020" cy="3652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b="1" dirty="0">
                <a:latin typeface="Arial"/>
                <a:cs typeface="Arial"/>
              </a:rPr>
              <a:t>link </a:t>
            </a:r>
            <a:r>
              <a:rPr sz="2600" b="1" spc="5" dirty="0">
                <a:latin typeface="Arial"/>
                <a:cs typeface="Arial"/>
              </a:rPr>
              <a:t>bandwith </a:t>
            </a:r>
            <a:r>
              <a:rPr sz="2600" dirty="0">
                <a:latin typeface="Arial"/>
                <a:cs typeface="Arial"/>
              </a:rPr>
              <a:t>- przepustowość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łącza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b="1" spc="-5" dirty="0">
                <a:latin typeface="Arial"/>
                <a:cs typeface="Arial"/>
              </a:rPr>
              <a:t>rtt </a:t>
            </a:r>
            <a:r>
              <a:rPr sz="2600" b="1" dirty="0">
                <a:latin typeface="Arial"/>
                <a:cs typeface="Arial"/>
              </a:rPr>
              <a:t>- </a:t>
            </a:r>
            <a:r>
              <a:rPr sz="2600" b="1" i="1" dirty="0">
                <a:latin typeface="Arial"/>
                <a:cs typeface="Arial"/>
              </a:rPr>
              <a:t>round </a:t>
            </a:r>
            <a:r>
              <a:rPr sz="2600" b="1" i="1" spc="-5" dirty="0">
                <a:latin typeface="Arial"/>
                <a:cs typeface="Arial"/>
              </a:rPr>
              <a:t>trip time </a:t>
            </a:r>
            <a:r>
              <a:rPr sz="2600" dirty="0">
                <a:latin typeface="Arial"/>
                <a:cs typeface="Arial"/>
              </a:rPr>
              <a:t>- opóźnienie pomiędzy  przesłaniem segmentu i otrzymaniem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potwierdzenia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86385" marR="509270" indent="-27432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b="1" i="1" spc="5" dirty="0">
                <a:latin typeface="Arial"/>
                <a:cs typeface="Arial"/>
              </a:rPr>
              <a:t>bdp </a:t>
            </a:r>
            <a:r>
              <a:rPr sz="2600" b="1" i="1" dirty="0">
                <a:latin typeface="Arial"/>
                <a:cs typeface="Arial"/>
              </a:rPr>
              <a:t>- bandwith delay product </a:t>
            </a:r>
            <a:r>
              <a:rPr sz="2600" dirty="0">
                <a:latin typeface="Arial"/>
                <a:cs typeface="Arial"/>
              </a:rPr>
              <a:t>- optymalny  teoretyczny rozmiar rozmiar bufora gniazda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TCP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112645">
              <a:lnSpc>
                <a:spcPct val="100000"/>
              </a:lnSpc>
              <a:spcBef>
                <a:spcPts val="5"/>
              </a:spcBef>
            </a:pPr>
            <a:r>
              <a:rPr sz="2600" b="1" spc="5" dirty="0">
                <a:latin typeface="Arial"/>
                <a:cs typeface="Arial"/>
              </a:rPr>
              <a:t>bdp </a:t>
            </a:r>
            <a:r>
              <a:rPr sz="2600" b="1" dirty="0">
                <a:latin typeface="Arial"/>
                <a:cs typeface="Arial"/>
              </a:rPr>
              <a:t>= link_bandwith *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rtt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766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4" dirty="0"/>
              <a:t>Schemat</a:t>
            </a:r>
            <a:r>
              <a:rPr sz="3200" spc="160" dirty="0"/>
              <a:t> </a:t>
            </a:r>
            <a:r>
              <a:rPr sz="3200" spc="130" dirty="0"/>
              <a:t>sieci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46125" y="2069592"/>
            <a:ext cx="5201411" cy="393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17424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/>
              <a:t>Przykład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524888" y="1516785"/>
            <a:ext cx="7640955" cy="397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0125" marR="991869" indent="-1270" algn="ctr">
              <a:lnSpc>
                <a:spcPct val="122700"/>
              </a:lnSpc>
              <a:spcBef>
                <a:spcPts val="100"/>
              </a:spcBef>
            </a:pPr>
            <a:r>
              <a:rPr sz="2200" spc="-20" dirty="0">
                <a:latin typeface="Arial"/>
                <a:cs typeface="Arial"/>
              </a:rPr>
              <a:t>RTT </a:t>
            </a:r>
            <a:r>
              <a:rPr sz="2200" spc="-5" dirty="0">
                <a:latin typeface="Arial"/>
                <a:cs typeface="Arial"/>
              </a:rPr>
              <a:t>= 50ms, Przepustowość = 100MBps  100MBps * 0,050 sec / 8 = 0,625MB =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625KB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1082040">
              <a:lnSpc>
                <a:spcPct val="122700"/>
              </a:lnSpc>
            </a:pPr>
            <a:r>
              <a:rPr sz="2200" spc="-5" dirty="0">
                <a:latin typeface="Arial"/>
                <a:cs typeface="Arial"/>
              </a:rPr>
              <a:t>W Linuxie rozmiar okna TCP wynosi </a:t>
            </a:r>
            <a:r>
              <a:rPr sz="2200" spc="-35" dirty="0">
                <a:latin typeface="Arial"/>
                <a:cs typeface="Arial"/>
              </a:rPr>
              <a:t>110KB.  </a:t>
            </a:r>
            <a:r>
              <a:rPr sz="2200" spc="-5" dirty="0">
                <a:latin typeface="Arial"/>
                <a:cs typeface="Arial"/>
              </a:rPr>
              <a:t>Ogranicza to przepustowość dla tego przypadku do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2,2MBps.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1175385" marR="1169670" algn="ctr">
              <a:lnSpc>
                <a:spcPct val="1192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bandwith / </a:t>
            </a:r>
            <a:r>
              <a:rPr sz="2600" spc="-5" dirty="0">
                <a:latin typeface="Arial"/>
                <a:cs typeface="Arial"/>
              </a:rPr>
              <a:t>rtt </a:t>
            </a:r>
            <a:r>
              <a:rPr sz="2600" dirty="0">
                <a:latin typeface="Arial"/>
                <a:cs typeface="Arial"/>
              </a:rPr>
              <a:t>= bandwith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connection  </a:t>
            </a:r>
            <a:r>
              <a:rPr sz="2600" spc="-40" dirty="0">
                <a:latin typeface="Arial"/>
                <a:cs typeface="Arial"/>
              </a:rPr>
              <a:t>110Kb </a:t>
            </a:r>
            <a:r>
              <a:rPr sz="2600" dirty="0">
                <a:latin typeface="Arial"/>
                <a:cs typeface="Arial"/>
              </a:rPr>
              <a:t>/ 0.050 = 2.2MBps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Arial"/>
                <a:cs typeface="Arial"/>
              </a:rPr>
              <a:t>625KB / 0.050 =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12.5MBps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597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/>
              <a:t>Przykład.</a:t>
            </a:r>
            <a:r>
              <a:rPr sz="3200" spc="170" dirty="0"/>
              <a:t> </a:t>
            </a:r>
            <a:r>
              <a:rPr sz="3200" spc="120" dirty="0"/>
              <a:t>Wnioski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20672" y="2644545"/>
            <a:ext cx="7964170" cy="2463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2100" spc="-135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800" spc="-5" dirty="0">
                <a:latin typeface="Arial"/>
                <a:cs typeface="Arial"/>
              </a:rPr>
              <a:t>Rozmiar </a:t>
            </a:r>
            <a:r>
              <a:rPr sz="2800" dirty="0">
                <a:latin typeface="Arial"/>
                <a:cs typeface="Arial"/>
              </a:rPr>
              <a:t>bufora </a:t>
            </a:r>
            <a:r>
              <a:rPr sz="2800" spc="-5" dirty="0">
                <a:latin typeface="Arial"/>
                <a:cs typeface="Arial"/>
              </a:rPr>
              <a:t>powinien </a:t>
            </a:r>
            <a:r>
              <a:rPr sz="2800" dirty="0">
                <a:latin typeface="Arial"/>
                <a:cs typeface="Arial"/>
              </a:rPr>
              <a:t>dodatkowo zależeć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od:</a:t>
            </a:r>
            <a:endParaRPr sz="2800">
              <a:latin typeface="Arial"/>
              <a:cs typeface="Arial"/>
            </a:endParaRPr>
          </a:p>
          <a:p>
            <a:pPr marL="229235" indent="-229235">
              <a:lnSpc>
                <a:spcPct val="100000"/>
              </a:lnSpc>
              <a:spcBef>
                <a:spcPts val="600"/>
              </a:spcBef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wielkości </a:t>
            </a:r>
            <a:r>
              <a:rPr sz="2800" spc="-5" dirty="0">
                <a:latin typeface="Arial"/>
                <a:cs typeface="Arial"/>
              </a:rPr>
              <a:t>pamięci</a:t>
            </a:r>
            <a:endParaRPr sz="2800">
              <a:latin typeface="Arial"/>
              <a:cs typeface="Arial"/>
            </a:endParaRPr>
          </a:p>
          <a:p>
            <a:pPr marL="229235" indent="-229235">
              <a:lnSpc>
                <a:spcPct val="100000"/>
              </a:lnSpc>
              <a:spcBef>
                <a:spcPts val="600"/>
              </a:spcBef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szybkości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procesora</a:t>
            </a:r>
            <a:endParaRPr sz="2800">
              <a:latin typeface="Arial"/>
              <a:cs typeface="Arial"/>
            </a:endParaRPr>
          </a:p>
          <a:p>
            <a:pPr marL="229235" marR="715010" indent="-229235">
              <a:lnSpc>
                <a:spcPct val="100000"/>
              </a:lnSpc>
              <a:spcBef>
                <a:spcPts val="600"/>
              </a:spcBef>
              <a:buChar char="-"/>
              <a:tabLst>
                <a:tab pos="229235" algn="l"/>
              </a:tabLst>
            </a:pPr>
            <a:r>
              <a:rPr sz="2800" dirty="0">
                <a:latin typeface="Arial"/>
                <a:cs typeface="Arial"/>
              </a:rPr>
              <a:t>zachowania aplikacji (przesyłanych danych </a:t>
            </a:r>
            <a:r>
              <a:rPr sz="2800" spc="-5" dirty="0">
                <a:latin typeface="Arial"/>
                <a:cs typeface="Arial"/>
              </a:rPr>
              <a:t>-  </a:t>
            </a:r>
            <a:r>
              <a:rPr sz="2800" dirty="0">
                <a:latin typeface="Arial"/>
                <a:cs typeface="Arial"/>
              </a:rPr>
              <a:t>objętości, charakterystyki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ruchu).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946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Model</a:t>
            </a:r>
            <a:r>
              <a:rPr sz="3200" spc="170" dirty="0"/>
              <a:t> </a:t>
            </a:r>
            <a:r>
              <a:rPr sz="3200" spc="130" dirty="0"/>
              <a:t>klient-serwer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833995" cy="389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model w którym jeden program czeka </a:t>
            </a:r>
            <a:r>
              <a:rPr sz="2600" spc="-5" dirty="0">
                <a:latin typeface="Arial"/>
                <a:cs typeface="Arial"/>
              </a:rPr>
              <a:t>biernie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</a:t>
            </a:r>
            <a:endParaRPr sz="2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żądanie komunikacji wysyłane przez inne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programy</a:t>
            </a:r>
            <a:endParaRPr sz="2600">
              <a:latin typeface="Arial"/>
              <a:cs typeface="Arial"/>
            </a:endParaRPr>
          </a:p>
          <a:p>
            <a:pPr marL="286385" marR="31813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klient i serwer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dwa programy zaangażowane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  wymianie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informacji</a:t>
            </a:r>
            <a:endParaRPr sz="2600">
              <a:latin typeface="Arial"/>
              <a:cs typeface="Arial"/>
            </a:endParaRPr>
          </a:p>
          <a:p>
            <a:pPr marL="286385" marR="46037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stronę aktywnie inicjująca połączenie nazywamy  klientem</a:t>
            </a:r>
            <a:endParaRPr sz="2600">
              <a:latin typeface="Arial"/>
              <a:cs typeface="Arial"/>
            </a:endParaRPr>
          </a:p>
          <a:p>
            <a:pPr marL="286385" marR="58674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stronę czekająca </a:t>
            </a:r>
            <a:r>
              <a:rPr sz="2600" spc="-5" dirty="0">
                <a:latin typeface="Arial"/>
                <a:cs typeface="Arial"/>
              </a:rPr>
              <a:t>biernie </a:t>
            </a:r>
            <a:r>
              <a:rPr sz="2600" dirty="0">
                <a:latin typeface="Arial"/>
                <a:cs typeface="Arial"/>
              </a:rPr>
              <a:t>na żądanie połączenia  nazywamy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serwerem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termin </a:t>
            </a:r>
            <a:r>
              <a:rPr sz="2600" dirty="0">
                <a:latin typeface="Arial"/>
                <a:cs typeface="Arial"/>
              </a:rPr>
              <a:t>serwer powoduje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nieporozumienia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946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Model</a:t>
            </a:r>
            <a:r>
              <a:rPr sz="3200" spc="170" dirty="0"/>
              <a:t> </a:t>
            </a:r>
            <a:r>
              <a:rPr sz="3200" spc="130" dirty="0"/>
              <a:t>klient-serwer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923530" cy="3348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86055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Klient </a:t>
            </a:r>
            <a:r>
              <a:rPr sz="2600" dirty="0">
                <a:latin typeface="Arial"/>
                <a:cs typeface="Arial"/>
              </a:rPr>
              <a:t>i serwer potrzebują do przesyłania informacji  protokołu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transportowego</a:t>
            </a:r>
            <a:endParaRPr sz="2600">
              <a:latin typeface="Arial"/>
              <a:cs typeface="Arial"/>
            </a:endParaRPr>
          </a:p>
          <a:p>
            <a:pPr marL="286385" marR="178435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Komunikacja może zachodzić w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sposób  połączeniowy i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bezpołączeniowy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W komunikacji połączeniowej, połączenie </a:t>
            </a:r>
            <a:r>
              <a:rPr sz="2600" spc="-5" dirty="0">
                <a:latin typeface="Arial"/>
                <a:cs typeface="Arial"/>
              </a:rPr>
              <a:t>istnieje  </a:t>
            </a:r>
            <a:r>
              <a:rPr sz="2600" dirty="0">
                <a:latin typeface="Arial"/>
                <a:cs typeface="Arial"/>
              </a:rPr>
              <a:t>cały czas, gdy klient i serwer wymieniają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informację.  Po zakończeniu przesyłania klient zamyka  połączenie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589273"/>
            <a:ext cx="626300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Algorytm </a:t>
            </a:r>
            <a:r>
              <a:rPr spc="215" dirty="0"/>
              <a:t>współbieżnej </a:t>
            </a:r>
            <a:r>
              <a:rPr spc="200" dirty="0"/>
              <a:t>obsługi </a:t>
            </a:r>
            <a:r>
              <a:rPr spc="180" dirty="0"/>
              <a:t>w  </a:t>
            </a:r>
            <a:r>
              <a:rPr spc="240" dirty="0"/>
              <a:t>modelu</a:t>
            </a:r>
            <a:r>
              <a:rPr spc="270" dirty="0"/>
              <a:t> </a:t>
            </a:r>
            <a:r>
              <a:rPr spc="215" dirty="0"/>
              <a:t>klient-serwer</a:t>
            </a:r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825116" y="1998064"/>
            <a:ext cx="5759450" cy="27838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otwiera </a:t>
            </a:r>
            <a:r>
              <a:rPr sz="2600" dirty="0">
                <a:latin typeface="Arial"/>
                <a:cs typeface="Arial"/>
              </a:rPr>
              <a:t>port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(well-known)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oczekuje na żądanie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klienta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tworzy nowy socket </a:t>
            </a:r>
            <a:r>
              <a:rPr sz="2600" spc="-5" dirty="0">
                <a:latin typeface="Arial"/>
                <a:cs typeface="Arial"/>
              </a:rPr>
              <a:t>dla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klienta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tworzy nowy wątek/proces do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obsługi</a:t>
            </a:r>
            <a:endParaRPr sz="2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żądania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oczekuje na następne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żądanie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5384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75" dirty="0"/>
              <a:t>Komunikacja</a:t>
            </a:r>
            <a:r>
              <a:rPr sz="3200" spc="150" dirty="0"/>
              <a:t> </a:t>
            </a:r>
            <a:r>
              <a:rPr sz="3200" spc="130" dirty="0"/>
              <a:t>klient-serwer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80010" y="1568195"/>
            <a:ext cx="5533644" cy="493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8886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/>
              <a:t>Protokół</a:t>
            </a:r>
            <a:r>
              <a:rPr sz="3200" spc="155" dirty="0"/>
              <a:t> </a:t>
            </a:r>
            <a:r>
              <a:rPr sz="3200" dirty="0"/>
              <a:t>HTTP</a:t>
            </a:r>
            <a:endParaRPr sz="3200"/>
          </a:p>
        </p:txBody>
      </p:sp>
      <p:sp>
        <p:nvSpPr>
          <p:cNvPr id="41" name="object 41"/>
          <p:cNvSpPr txBox="1"/>
          <p:nvPr/>
        </p:nvSpPr>
        <p:spPr>
          <a:xfrm>
            <a:off x="1310004" y="1552447"/>
            <a:ext cx="7795895" cy="20777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Protokół </a:t>
            </a:r>
            <a:r>
              <a:rPr sz="2600" spc="5" dirty="0">
                <a:latin typeface="Arial"/>
                <a:cs typeface="Arial"/>
              </a:rPr>
              <a:t>HTTP </a:t>
            </a:r>
            <a:r>
              <a:rPr sz="2600" dirty="0">
                <a:latin typeface="Arial"/>
                <a:cs typeface="Arial"/>
              </a:rPr>
              <a:t>udostępnia znormalizowany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sposób  komunikowania się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komputerów.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Określa formę żądań i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odpowiedzi.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Używa połączeń trwałych i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nietrwałych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Protokół </a:t>
            </a:r>
            <a:r>
              <a:rPr sz="2600" spc="5" dirty="0">
                <a:latin typeface="Arial"/>
                <a:cs typeface="Arial"/>
              </a:rPr>
              <a:t>HTTP </a:t>
            </a:r>
            <a:r>
              <a:rPr sz="2600" dirty="0">
                <a:latin typeface="Arial"/>
                <a:cs typeface="Arial"/>
              </a:rPr>
              <a:t>jest typu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stateless</a:t>
            </a:r>
            <a:r>
              <a:rPr sz="2600" dirty="0">
                <a:latin typeface="Arial"/>
                <a:cs typeface="Arial"/>
              </a:rPr>
              <a:t>(bezstanowy)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175888" y="3788154"/>
            <a:ext cx="539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645" dirty="0">
                <a:latin typeface="Webdings"/>
                <a:cs typeface="Webdings"/>
              </a:rPr>
              <a:t></a:t>
            </a:r>
            <a:endParaRPr sz="4800">
              <a:latin typeface="Webdings"/>
              <a:cs typeface="Webding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024485" y="3716526"/>
            <a:ext cx="539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645" dirty="0">
                <a:latin typeface="Webdings"/>
                <a:cs typeface="Webdings"/>
              </a:rPr>
              <a:t></a:t>
            </a:r>
            <a:endParaRPr sz="4800">
              <a:latin typeface="Webdings"/>
              <a:cs typeface="Webding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267062" y="3994404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288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075033" y="3994404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288"/>
                </a:lnTo>
              </a:path>
            </a:pathLst>
          </a:custGeom>
          <a:ln w="10668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37167" y="4061460"/>
            <a:ext cx="2665730" cy="541020"/>
          </a:xfrm>
          <a:custGeom>
            <a:avLst/>
            <a:gdLst/>
            <a:ahLst/>
            <a:cxnLst/>
            <a:rect l="l" t="t" r="r" b="b"/>
            <a:pathLst>
              <a:path w="2665729" h="541020">
                <a:moveTo>
                  <a:pt x="2647566" y="505602"/>
                </a:moveTo>
                <a:lnTo>
                  <a:pt x="2640697" y="499669"/>
                </a:lnTo>
                <a:lnTo>
                  <a:pt x="3048" y="0"/>
                </a:lnTo>
                <a:lnTo>
                  <a:pt x="0" y="10668"/>
                </a:lnTo>
                <a:lnTo>
                  <a:pt x="2638968" y="508786"/>
                </a:lnTo>
                <a:lnTo>
                  <a:pt x="2647566" y="505602"/>
                </a:lnTo>
                <a:close/>
              </a:path>
              <a:path w="2665729" h="541020">
                <a:moveTo>
                  <a:pt x="2657856" y="511728"/>
                </a:moveTo>
                <a:lnTo>
                  <a:pt x="2657856" y="502920"/>
                </a:lnTo>
                <a:lnTo>
                  <a:pt x="2656332" y="512064"/>
                </a:lnTo>
                <a:lnTo>
                  <a:pt x="2638968" y="508786"/>
                </a:lnTo>
                <a:lnTo>
                  <a:pt x="2572512" y="533400"/>
                </a:lnTo>
                <a:lnTo>
                  <a:pt x="2569464" y="534924"/>
                </a:lnTo>
                <a:lnTo>
                  <a:pt x="2569464" y="537972"/>
                </a:lnTo>
                <a:lnTo>
                  <a:pt x="2570988" y="541020"/>
                </a:lnTo>
                <a:lnTo>
                  <a:pt x="2575560" y="541020"/>
                </a:lnTo>
                <a:lnTo>
                  <a:pt x="2657856" y="511728"/>
                </a:lnTo>
                <a:close/>
              </a:path>
              <a:path w="2665729" h="541020">
                <a:moveTo>
                  <a:pt x="2665476" y="509016"/>
                </a:moveTo>
                <a:lnTo>
                  <a:pt x="2592324" y="446532"/>
                </a:lnTo>
                <a:lnTo>
                  <a:pt x="2589276" y="445008"/>
                </a:lnTo>
                <a:lnTo>
                  <a:pt x="2586228" y="446532"/>
                </a:lnTo>
                <a:lnTo>
                  <a:pt x="2584704" y="449580"/>
                </a:lnTo>
                <a:lnTo>
                  <a:pt x="2586228" y="452628"/>
                </a:lnTo>
                <a:lnTo>
                  <a:pt x="2640697" y="499669"/>
                </a:lnTo>
                <a:lnTo>
                  <a:pt x="2657856" y="502920"/>
                </a:lnTo>
                <a:lnTo>
                  <a:pt x="2657856" y="511728"/>
                </a:lnTo>
                <a:lnTo>
                  <a:pt x="2665476" y="509016"/>
                </a:lnTo>
                <a:close/>
              </a:path>
              <a:path w="2665729" h="541020">
                <a:moveTo>
                  <a:pt x="2654808" y="511776"/>
                </a:moveTo>
                <a:lnTo>
                  <a:pt x="2654808" y="502920"/>
                </a:lnTo>
                <a:lnTo>
                  <a:pt x="2653284" y="510540"/>
                </a:lnTo>
                <a:lnTo>
                  <a:pt x="2647566" y="505602"/>
                </a:lnTo>
                <a:lnTo>
                  <a:pt x="2638968" y="508786"/>
                </a:lnTo>
                <a:lnTo>
                  <a:pt x="2654808" y="511776"/>
                </a:lnTo>
                <a:close/>
              </a:path>
              <a:path w="2665729" h="541020">
                <a:moveTo>
                  <a:pt x="2657856" y="502920"/>
                </a:moveTo>
                <a:lnTo>
                  <a:pt x="2640697" y="499669"/>
                </a:lnTo>
                <a:lnTo>
                  <a:pt x="2647566" y="505602"/>
                </a:lnTo>
                <a:lnTo>
                  <a:pt x="2654808" y="502920"/>
                </a:lnTo>
                <a:lnTo>
                  <a:pt x="2654808" y="511776"/>
                </a:lnTo>
                <a:lnTo>
                  <a:pt x="2656332" y="512064"/>
                </a:lnTo>
                <a:lnTo>
                  <a:pt x="2657856" y="502920"/>
                </a:lnTo>
                <a:close/>
              </a:path>
              <a:path w="2665729" h="541020">
                <a:moveTo>
                  <a:pt x="2654808" y="502920"/>
                </a:moveTo>
                <a:lnTo>
                  <a:pt x="2647566" y="505602"/>
                </a:lnTo>
                <a:lnTo>
                  <a:pt x="2653284" y="510540"/>
                </a:lnTo>
                <a:lnTo>
                  <a:pt x="2654808" y="50292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338690" y="4637532"/>
            <a:ext cx="2665730" cy="541020"/>
          </a:xfrm>
          <a:custGeom>
            <a:avLst/>
            <a:gdLst/>
            <a:ahLst/>
            <a:cxnLst/>
            <a:rect l="l" t="t" r="r" b="b"/>
            <a:pathLst>
              <a:path w="2665729" h="541020">
                <a:moveTo>
                  <a:pt x="80772" y="449580"/>
                </a:moveTo>
                <a:lnTo>
                  <a:pt x="79248" y="446532"/>
                </a:lnTo>
                <a:lnTo>
                  <a:pt x="76200" y="445008"/>
                </a:lnTo>
                <a:lnTo>
                  <a:pt x="73152" y="446532"/>
                </a:lnTo>
                <a:lnTo>
                  <a:pt x="0" y="509016"/>
                </a:lnTo>
                <a:lnTo>
                  <a:pt x="7620" y="511683"/>
                </a:lnTo>
                <a:lnTo>
                  <a:pt x="7620" y="502920"/>
                </a:lnTo>
                <a:lnTo>
                  <a:pt x="24776" y="499671"/>
                </a:lnTo>
                <a:lnTo>
                  <a:pt x="79248" y="452628"/>
                </a:lnTo>
                <a:lnTo>
                  <a:pt x="80772" y="449580"/>
                </a:lnTo>
                <a:close/>
              </a:path>
              <a:path w="2665729" h="541020">
                <a:moveTo>
                  <a:pt x="24776" y="499671"/>
                </a:moveTo>
                <a:lnTo>
                  <a:pt x="7620" y="502920"/>
                </a:lnTo>
                <a:lnTo>
                  <a:pt x="10668" y="512064"/>
                </a:lnTo>
                <a:lnTo>
                  <a:pt x="10668" y="502920"/>
                </a:lnTo>
                <a:lnTo>
                  <a:pt x="18058" y="505473"/>
                </a:lnTo>
                <a:lnTo>
                  <a:pt x="24776" y="499671"/>
                </a:lnTo>
                <a:close/>
              </a:path>
              <a:path w="2665729" h="541020">
                <a:moveTo>
                  <a:pt x="97536" y="537972"/>
                </a:moveTo>
                <a:lnTo>
                  <a:pt x="94488" y="531876"/>
                </a:lnTo>
                <a:lnTo>
                  <a:pt x="27781" y="508831"/>
                </a:lnTo>
                <a:lnTo>
                  <a:pt x="10668" y="512064"/>
                </a:lnTo>
                <a:lnTo>
                  <a:pt x="7620" y="502920"/>
                </a:lnTo>
                <a:lnTo>
                  <a:pt x="7620" y="511683"/>
                </a:lnTo>
                <a:lnTo>
                  <a:pt x="91440" y="541020"/>
                </a:lnTo>
                <a:lnTo>
                  <a:pt x="94488" y="541020"/>
                </a:lnTo>
                <a:lnTo>
                  <a:pt x="97536" y="537972"/>
                </a:lnTo>
                <a:close/>
              </a:path>
              <a:path w="2665729" h="541020">
                <a:moveTo>
                  <a:pt x="18058" y="505473"/>
                </a:moveTo>
                <a:lnTo>
                  <a:pt x="10668" y="502920"/>
                </a:lnTo>
                <a:lnTo>
                  <a:pt x="12192" y="510540"/>
                </a:lnTo>
                <a:lnTo>
                  <a:pt x="18058" y="505473"/>
                </a:lnTo>
                <a:close/>
              </a:path>
              <a:path w="2665729" h="541020">
                <a:moveTo>
                  <a:pt x="27781" y="508831"/>
                </a:moveTo>
                <a:lnTo>
                  <a:pt x="18058" y="505473"/>
                </a:lnTo>
                <a:lnTo>
                  <a:pt x="12192" y="510540"/>
                </a:lnTo>
                <a:lnTo>
                  <a:pt x="10668" y="502920"/>
                </a:lnTo>
                <a:lnTo>
                  <a:pt x="10668" y="512064"/>
                </a:lnTo>
                <a:lnTo>
                  <a:pt x="27781" y="508831"/>
                </a:lnTo>
                <a:close/>
              </a:path>
              <a:path w="2665729" h="541020">
                <a:moveTo>
                  <a:pt x="2665476" y="10668"/>
                </a:moveTo>
                <a:lnTo>
                  <a:pt x="2663952" y="0"/>
                </a:lnTo>
                <a:lnTo>
                  <a:pt x="24776" y="499671"/>
                </a:lnTo>
                <a:lnTo>
                  <a:pt x="18058" y="505473"/>
                </a:lnTo>
                <a:lnTo>
                  <a:pt x="27781" y="508831"/>
                </a:lnTo>
                <a:lnTo>
                  <a:pt x="2665476" y="1066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37167" y="5213604"/>
            <a:ext cx="2665730" cy="541020"/>
          </a:xfrm>
          <a:custGeom>
            <a:avLst/>
            <a:gdLst/>
            <a:ahLst/>
            <a:cxnLst/>
            <a:rect l="l" t="t" r="r" b="b"/>
            <a:pathLst>
              <a:path w="2665729" h="541020">
                <a:moveTo>
                  <a:pt x="2647456" y="505506"/>
                </a:moveTo>
                <a:lnTo>
                  <a:pt x="2640697" y="499669"/>
                </a:lnTo>
                <a:lnTo>
                  <a:pt x="3048" y="0"/>
                </a:lnTo>
                <a:lnTo>
                  <a:pt x="0" y="10668"/>
                </a:lnTo>
                <a:lnTo>
                  <a:pt x="2638425" y="508684"/>
                </a:lnTo>
                <a:lnTo>
                  <a:pt x="2647456" y="505506"/>
                </a:lnTo>
                <a:close/>
              </a:path>
              <a:path w="2665729" h="541020">
                <a:moveTo>
                  <a:pt x="2657856" y="511728"/>
                </a:moveTo>
                <a:lnTo>
                  <a:pt x="2657856" y="502920"/>
                </a:lnTo>
                <a:lnTo>
                  <a:pt x="2656332" y="512064"/>
                </a:lnTo>
                <a:lnTo>
                  <a:pt x="2638425" y="508684"/>
                </a:lnTo>
                <a:lnTo>
                  <a:pt x="2572512" y="531876"/>
                </a:lnTo>
                <a:lnTo>
                  <a:pt x="2569464" y="534924"/>
                </a:lnTo>
                <a:lnTo>
                  <a:pt x="2569464" y="537972"/>
                </a:lnTo>
                <a:lnTo>
                  <a:pt x="2570988" y="541020"/>
                </a:lnTo>
                <a:lnTo>
                  <a:pt x="2575560" y="541020"/>
                </a:lnTo>
                <a:lnTo>
                  <a:pt x="2657856" y="511728"/>
                </a:lnTo>
                <a:close/>
              </a:path>
              <a:path w="2665729" h="541020">
                <a:moveTo>
                  <a:pt x="2665476" y="509016"/>
                </a:moveTo>
                <a:lnTo>
                  <a:pt x="2592324" y="446532"/>
                </a:lnTo>
                <a:lnTo>
                  <a:pt x="2589276" y="445008"/>
                </a:lnTo>
                <a:lnTo>
                  <a:pt x="2586228" y="446532"/>
                </a:lnTo>
                <a:lnTo>
                  <a:pt x="2584704" y="449580"/>
                </a:lnTo>
                <a:lnTo>
                  <a:pt x="2586228" y="452628"/>
                </a:lnTo>
                <a:lnTo>
                  <a:pt x="2640697" y="499669"/>
                </a:lnTo>
                <a:lnTo>
                  <a:pt x="2657856" y="502920"/>
                </a:lnTo>
                <a:lnTo>
                  <a:pt x="2657856" y="511728"/>
                </a:lnTo>
                <a:lnTo>
                  <a:pt x="2665476" y="509016"/>
                </a:lnTo>
                <a:close/>
              </a:path>
              <a:path w="2665729" h="541020">
                <a:moveTo>
                  <a:pt x="2654808" y="511776"/>
                </a:moveTo>
                <a:lnTo>
                  <a:pt x="2654808" y="502920"/>
                </a:lnTo>
                <a:lnTo>
                  <a:pt x="2653284" y="510540"/>
                </a:lnTo>
                <a:lnTo>
                  <a:pt x="2647456" y="505506"/>
                </a:lnTo>
                <a:lnTo>
                  <a:pt x="2638425" y="508684"/>
                </a:lnTo>
                <a:lnTo>
                  <a:pt x="2654808" y="511776"/>
                </a:lnTo>
                <a:close/>
              </a:path>
              <a:path w="2665729" h="541020">
                <a:moveTo>
                  <a:pt x="2657856" y="502920"/>
                </a:moveTo>
                <a:lnTo>
                  <a:pt x="2640697" y="499669"/>
                </a:lnTo>
                <a:lnTo>
                  <a:pt x="2647456" y="505506"/>
                </a:lnTo>
                <a:lnTo>
                  <a:pt x="2654808" y="502920"/>
                </a:lnTo>
                <a:lnTo>
                  <a:pt x="2654808" y="511776"/>
                </a:lnTo>
                <a:lnTo>
                  <a:pt x="2656332" y="512064"/>
                </a:lnTo>
                <a:lnTo>
                  <a:pt x="2657856" y="502920"/>
                </a:lnTo>
                <a:close/>
              </a:path>
              <a:path w="2665729" h="541020">
                <a:moveTo>
                  <a:pt x="2654808" y="502920"/>
                </a:moveTo>
                <a:lnTo>
                  <a:pt x="2647456" y="505506"/>
                </a:lnTo>
                <a:lnTo>
                  <a:pt x="2653284" y="510540"/>
                </a:lnTo>
                <a:lnTo>
                  <a:pt x="2654808" y="50292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38690" y="5789676"/>
            <a:ext cx="2628900" cy="437515"/>
          </a:xfrm>
          <a:custGeom>
            <a:avLst/>
            <a:gdLst/>
            <a:ahLst/>
            <a:cxnLst/>
            <a:rect l="l" t="t" r="r" b="b"/>
            <a:pathLst>
              <a:path w="2628900" h="437514">
                <a:moveTo>
                  <a:pt x="82296" y="344424"/>
                </a:moveTo>
                <a:lnTo>
                  <a:pt x="82296" y="341376"/>
                </a:lnTo>
                <a:lnTo>
                  <a:pt x="79248" y="339852"/>
                </a:lnTo>
                <a:lnTo>
                  <a:pt x="74676" y="341376"/>
                </a:lnTo>
                <a:lnTo>
                  <a:pt x="0" y="400812"/>
                </a:lnTo>
                <a:lnTo>
                  <a:pt x="9144" y="404531"/>
                </a:lnTo>
                <a:lnTo>
                  <a:pt x="9144" y="394716"/>
                </a:lnTo>
                <a:lnTo>
                  <a:pt x="26983" y="392026"/>
                </a:lnTo>
                <a:lnTo>
                  <a:pt x="80772" y="348996"/>
                </a:lnTo>
                <a:lnTo>
                  <a:pt x="82296" y="344424"/>
                </a:lnTo>
                <a:close/>
              </a:path>
              <a:path w="2628900" h="437514">
                <a:moveTo>
                  <a:pt x="26983" y="392026"/>
                </a:moveTo>
                <a:lnTo>
                  <a:pt x="9144" y="394716"/>
                </a:lnTo>
                <a:lnTo>
                  <a:pt x="10668" y="403860"/>
                </a:lnTo>
                <a:lnTo>
                  <a:pt x="10668" y="394716"/>
                </a:lnTo>
                <a:lnTo>
                  <a:pt x="19251" y="398212"/>
                </a:lnTo>
                <a:lnTo>
                  <a:pt x="26983" y="392026"/>
                </a:lnTo>
                <a:close/>
              </a:path>
              <a:path w="2628900" h="437514">
                <a:moveTo>
                  <a:pt x="96012" y="434340"/>
                </a:moveTo>
                <a:lnTo>
                  <a:pt x="96012" y="431292"/>
                </a:lnTo>
                <a:lnTo>
                  <a:pt x="92964" y="428244"/>
                </a:lnTo>
                <a:lnTo>
                  <a:pt x="27067" y="401397"/>
                </a:lnTo>
                <a:lnTo>
                  <a:pt x="12544" y="403578"/>
                </a:lnTo>
                <a:lnTo>
                  <a:pt x="12192" y="403860"/>
                </a:lnTo>
                <a:lnTo>
                  <a:pt x="12154" y="403636"/>
                </a:lnTo>
                <a:lnTo>
                  <a:pt x="10668" y="403860"/>
                </a:lnTo>
                <a:lnTo>
                  <a:pt x="9144" y="394716"/>
                </a:lnTo>
                <a:lnTo>
                  <a:pt x="9144" y="404531"/>
                </a:lnTo>
                <a:lnTo>
                  <a:pt x="89916" y="437388"/>
                </a:lnTo>
                <a:lnTo>
                  <a:pt x="92964" y="437388"/>
                </a:lnTo>
                <a:lnTo>
                  <a:pt x="96012" y="434340"/>
                </a:lnTo>
                <a:close/>
              </a:path>
              <a:path w="2628900" h="437514">
                <a:moveTo>
                  <a:pt x="19251" y="398212"/>
                </a:moveTo>
                <a:lnTo>
                  <a:pt x="10668" y="394716"/>
                </a:lnTo>
                <a:lnTo>
                  <a:pt x="12154" y="403636"/>
                </a:lnTo>
                <a:lnTo>
                  <a:pt x="12544" y="403578"/>
                </a:lnTo>
                <a:lnTo>
                  <a:pt x="19251" y="398212"/>
                </a:lnTo>
                <a:close/>
              </a:path>
              <a:path w="2628900" h="437514">
                <a:moveTo>
                  <a:pt x="12154" y="403636"/>
                </a:moveTo>
                <a:lnTo>
                  <a:pt x="10668" y="394716"/>
                </a:lnTo>
                <a:lnTo>
                  <a:pt x="10668" y="403860"/>
                </a:lnTo>
                <a:lnTo>
                  <a:pt x="12154" y="403636"/>
                </a:lnTo>
                <a:close/>
              </a:path>
              <a:path w="2628900" h="437514">
                <a:moveTo>
                  <a:pt x="12544" y="403578"/>
                </a:moveTo>
                <a:lnTo>
                  <a:pt x="12154" y="403636"/>
                </a:lnTo>
                <a:lnTo>
                  <a:pt x="12192" y="403860"/>
                </a:lnTo>
                <a:lnTo>
                  <a:pt x="12544" y="403578"/>
                </a:lnTo>
                <a:close/>
              </a:path>
              <a:path w="2628900" h="437514">
                <a:moveTo>
                  <a:pt x="27067" y="401397"/>
                </a:moveTo>
                <a:lnTo>
                  <a:pt x="19251" y="398212"/>
                </a:lnTo>
                <a:lnTo>
                  <a:pt x="12544" y="403578"/>
                </a:lnTo>
                <a:lnTo>
                  <a:pt x="27067" y="401397"/>
                </a:lnTo>
                <a:close/>
              </a:path>
              <a:path w="2628900" h="437514">
                <a:moveTo>
                  <a:pt x="2628900" y="10668"/>
                </a:moveTo>
                <a:lnTo>
                  <a:pt x="2627376" y="0"/>
                </a:lnTo>
                <a:lnTo>
                  <a:pt x="26983" y="392026"/>
                </a:lnTo>
                <a:lnTo>
                  <a:pt x="19251" y="398212"/>
                </a:lnTo>
                <a:lnTo>
                  <a:pt x="27067" y="401397"/>
                </a:lnTo>
                <a:lnTo>
                  <a:pt x="2628900" y="10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2184780" y="3951222"/>
            <a:ext cx="1885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Inicjowanie połączenia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TCP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289923" y="4139184"/>
            <a:ext cx="97790" cy="864235"/>
          </a:xfrm>
          <a:custGeom>
            <a:avLst/>
            <a:gdLst/>
            <a:ahLst/>
            <a:cxnLst/>
            <a:rect l="l" t="t" r="r" b="b"/>
            <a:pathLst>
              <a:path w="97789" h="864235">
                <a:moveTo>
                  <a:pt x="97536" y="86868"/>
                </a:moveTo>
                <a:lnTo>
                  <a:pt x="97536" y="82296"/>
                </a:lnTo>
                <a:lnTo>
                  <a:pt x="48768" y="0"/>
                </a:lnTo>
                <a:lnTo>
                  <a:pt x="0" y="82296"/>
                </a:lnTo>
                <a:lnTo>
                  <a:pt x="0" y="86868"/>
                </a:lnTo>
                <a:lnTo>
                  <a:pt x="1524" y="89916"/>
                </a:lnTo>
                <a:lnTo>
                  <a:pt x="6096" y="89916"/>
                </a:lnTo>
                <a:lnTo>
                  <a:pt x="9144" y="88392"/>
                </a:lnTo>
                <a:lnTo>
                  <a:pt x="44196" y="27957"/>
                </a:lnTo>
                <a:lnTo>
                  <a:pt x="44196" y="9144"/>
                </a:lnTo>
                <a:lnTo>
                  <a:pt x="53340" y="9144"/>
                </a:lnTo>
                <a:lnTo>
                  <a:pt x="53340" y="27957"/>
                </a:lnTo>
                <a:lnTo>
                  <a:pt x="88392" y="88392"/>
                </a:lnTo>
                <a:lnTo>
                  <a:pt x="91440" y="89916"/>
                </a:lnTo>
                <a:lnTo>
                  <a:pt x="96012" y="89916"/>
                </a:lnTo>
                <a:lnTo>
                  <a:pt x="97536" y="86868"/>
                </a:lnTo>
                <a:close/>
              </a:path>
              <a:path w="97789" h="864235">
                <a:moveTo>
                  <a:pt x="48768" y="844033"/>
                </a:moveTo>
                <a:lnTo>
                  <a:pt x="9144" y="775716"/>
                </a:lnTo>
                <a:lnTo>
                  <a:pt x="6096" y="772668"/>
                </a:lnTo>
                <a:lnTo>
                  <a:pt x="1524" y="774192"/>
                </a:lnTo>
                <a:lnTo>
                  <a:pt x="0" y="777240"/>
                </a:lnTo>
                <a:lnTo>
                  <a:pt x="0" y="780288"/>
                </a:lnTo>
                <a:lnTo>
                  <a:pt x="44196" y="856249"/>
                </a:lnTo>
                <a:lnTo>
                  <a:pt x="44196" y="851916"/>
                </a:lnTo>
                <a:lnTo>
                  <a:pt x="48768" y="844033"/>
                </a:lnTo>
                <a:close/>
              </a:path>
              <a:path w="97789" h="864235">
                <a:moveTo>
                  <a:pt x="53340" y="12192"/>
                </a:moveTo>
                <a:lnTo>
                  <a:pt x="53340" y="9144"/>
                </a:lnTo>
                <a:lnTo>
                  <a:pt x="44196" y="9144"/>
                </a:lnTo>
                <a:lnTo>
                  <a:pt x="44196" y="12192"/>
                </a:lnTo>
                <a:lnTo>
                  <a:pt x="53340" y="12192"/>
                </a:lnTo>
                <a:close/>
              </a:path>
              <a:path w="97789" h="864235">
                <a:moveTo>
                  <a:pt x="53340" y="12192"/>
                </a:moveTo>
                <a:lnTo>
                  <a:pt x="44196" y="12192"/>
                </a:lnTo>
                <a:lnTo>
                  <a:pt x="48768" y="20074"/>
                </a:lnTo>
                <a:lnTo>
                  <a:pt x="53340" y="12192"/>
                </a:lnTo>
                <a:close/>
              </a:path>
              <a:path w="97789" h="864235">
                <a:moveTo>
                  <a:pt x="48768" y="20074"/>
                </a:moveTo>
                <a:lnTo>
                  <a:pt x="44196" y="12192"/>
                </a:lnTo>
                <a:lnTo>
                  <a:pt x="44196" y="27957"/>
                </a:lnTo>
                <a:lnTo>
                  <a:pt x="48768" y="20074"/>
                </a:lnTo>
                <a:close/>
              </a:path>
              <a:path w="97789" h="864235">
                <a:moveTo>
                  <a:pt x="53340" y="836150"/>
                </a:moveTo>
                <a:lnTo>
                  <a:pt x="53340" y="27957"/>
                </a:lnTo>
                <a:lnTo>
                  <a:pt x="48768" y="20074"/>
                </a:lnTo>
                <a:lnTo>
                  <a:pt x="44196" y="27957"/>
                </a:lnTo>
                <a:lnTo>
                  <a:pt x="44196" y="836150"/>
                </a:lnTo>
                <a:lnTo>
                  <a:pt x="48768" y="844033"/>
                </a:lnTo>
                <a:lnTo>
                  <a:pt x="53340" y="836150"/>
                </a:lnTo>
                <a:close/>
              </a:path>
              <a:path w="97789" h="864235">
                <a:moveTo>
                  <a:pt x="53340" y="851916"/>
                </a:moveTo>
                <a:lnTo>
                  <a:pt x="48768" y="844033"/>
                </a:lnTo>
                <a:lnTo>
                  <a:pt x="44196" y="851916"/>
                </a:lnTo>
                <a:lnTo>
                  <a:pt x="53340" y="851916"/>
                </a:lnTo>
                <a:close/>
              </a:path>
              <a:path w="97789" h="864235">
                <a:moveTo>
                  <a:pt x="53340" y="854964"/>
                </a:moveTo>
                <a:lnTo>
                  <a:pt x="53340" y="851916"/>
                </a:lnTo>
                <a:lnTo>
                  <a:pt x="44196" y="851916"/>
                </a:lnTo>
                <a:lnTo>
                  <a:pt x="44196" y="854964"/>
                </a:lnTo>
                <a:lnTo>
                  <a:pt x="53340" y="854964"/>
                </a:lnTo>
                <a:close/>
              </a:path>
              <a:path w="97789" h="864235">
                <a:moveTo>
                  <a:pt x="53340" y="856249"/>
                </a:moveTo>
                <a:lnTo>
                  <a:pt x="53340" y="854964"/>
                </a:lnTo>
                <a:lnTo>
                  <a:pt x="44196" y="854964"/>
                </a:lnTo>
                <a:lnTo>
                  <a:pt x="44196" y="856249"/>
                </a:lnTo>
                <a:lnTo>
                  <a:pt x="48768" y="864108"/>
                </a:lnTo>
                <a:lnTo>
                  <a:pt x="53340" y="856249"/>
                </a:lnTo>
                <a:close/>
              </a:path>
              <a:path w="97789" h="864235">
                <a:moveTo>
                  <a:pt x="53340" y="27957"/>
                </a:moveTo>
                <a:lnTo>
                  <a:pt x="53340" y="12192"/>
                </a:lnTo>
                <a:lnTo>
                  <a:pt x="48768" y="20074"/>
                </a:lnTo>
                <a:lnTo>
                  <a:pt x="53340" y="27957"/>
                </a:lnTo>
                <a:close/>
              </a:path>
              <a:path w="97789" h="864235">
                <a:moveTo>
                  <a:pt x="97536" y="780288"/>
                </a:moveTo>
                <a:lnTo>
                  <a:pt x="97536" y="777240"/>
                </a:lnTo>
                <a:lnTo>
                  <a:pt x="96012" y="774192"/>
                </a:lnTo>
                <a:lnTo>
                  <a:pt x="91440" y="772668"/>
                </a:lnTo>
                <a:lnTo>
                  <a:pt x="88392" y="775716"/>
                </a:lnTo>
                <a:lnTo>
                  <a:pt x="48768" y="844033"/>
                </a:lnTo>
                <a:lnTo>
                  <a:pt x="53340" y="851916"/>
                </a:lnTo>
                <a:lnTo>
                  <a:pt x="53340" y="856249"/>
                </a:lnTo>
                <a:lnTo>
                  <a:pt x="97536" y="78028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89923" y="5291328"/>
            <a:ext cx="97790" cy="864235"/>
          </a:xfrm>
          <a:custGeom>
            <a:avLst/>
            <a:gdLst/>
            <a:ahLst/>
            <a:cxnLst/>
            <a:rect l="l" t="t" r="r" b="b"/>
            <a:pathLst>
              <a:path w="97789" h="864235">
                <a:moveTo>
                  <a:pt x="97536" y="86868"/>
                </a:moveTo>
                <a:lnTo>
                  <a:pt x="97536" y="82296"/>
                </a:lnTo>
                <a:lnTo>
                  <a:pt x="48768" y="0"/>
                </a:lnTo>
                <a:lnTo>
                  <a:pt x="0" y="82296"/>
                </a:lnTo>
                <a:lnTo>
                  <a:pt x="0" y="86868"/>
                </a:lnTo>
                <a:lnTo>
                  <a:pt x="1524" y="89916"/>
                </a:lnTo>
                <a:lnTo>
                  <a:pt x="6096" y="89916"/>
                </a:lnTo>
                <a:lnTo>
                  <a:pt x="9144" y="86868"/>
                </a:lnTo>
                <a:lnTo>
                  <a:pt x="44196" y="26433"/>
                </a:lnTo>
                <a:lnTo>
                  <a:pt x="44196" y="9144"/>
                </a:lnTo>
                <a:lnTo>
                  <a:pt x="53340" y="9144"/>
                </a:lnTo>
                <a:lnTo>
                  <a:pt x="53340" y="26433"/>
                </a:lnTo>
                <a:lnTo>
                  <a:pt x="88392" y="86868"/>
                </a:lnTo>
                <a:lnTo>
                  <a:pt x="91440" y="89916"/>
                </a:lnTo>
                <a:lnTo>
                  <a:pt x="96012" y="89916"/>
                </a:lnTo>
                <a:lnTo>
                  <a:pt x="97536" y="86868"/>
                </a:lnTo>
                <a:close/>
              </a:path>
              <a:path w="97789" h="864235">
                <a:moveTo>
                  <a:pt x="48768" y="844033"/>
                </a:moveTo>
                <a:lnTo>
                  <a:pt x="9144" y="775716"/>
                </a:lnTo>
                <a:lnTo>
                  <a:pt x="6096" y="772668"/>
                </a:lnTo>
                <a:lnTo>
                  <a:pt x="1524" y="774192"/>
                </a:lnTo>
                <a:lnTo>
                  <a:pt x="0" y="777240"/>
                </a:lnTo>
                <a:lnTo>
                  <a:pt x="0" y="780288"/>
                </a:lnTo>
                <a:lnTo>
                  <a:pt x="44196" y="856249"/>
                </a:lnTo>
                <a:lnTo>
                  <a:pt x="44196" y="851916"/>
                </a:lnTo>
                <a:lnTo>
                  <a:pt x="48768" y="844033"/>
                </a:lnTo>
                <a:close/>
              </a:path>
              <a:path w="97789" h="864235">
                <a:moveTo>
                  <a:pt x="53340" y="10668"/>
                </a:moveTo>
                <a:lnTo>
                  <a:pt x="53340" y="9144"/>
                </a:lnTo>
                <a:lnTo>
                  <a:pt x="44196" y="9144"/>
                </a:lnTo>
                <a:lnTo>
                  <a:pt x="44196" y="10668"/>
                </a:lnTo>
                <a:lnTo>
                  <a:pt x="53340" y="10668"/>
                </a:lnTo>
                <a:close/>
              </a:path>
              <a:path w="97789" h="864235">
                <a:moveTo>
                  <a:pt x="53340" y="10668"/>
                </a:moveTo>
                <a:lnTo>
                  <a:pt x="44196" y="10668"/>
                </a:lnTo>
                <a:lnTo>
                  <a:pt x="48768" y="18550"/>
                </a:lnTo>
                <a:lnTo>
                  <a:pt x="53340" y="10668"/>
                </a:lnTo>
                <a:close/>
              </a:path>
              <a:path w="97789" h="864235">
                <a:moveTo>
                  <a:pt x="48768" y="18550"/>
                </a:moveTo>
                <a:lnTo>
                  <a:pt x="44196" y="10668"/>
                </a:lnTo>
                <a:lnTo>
                  <a:pt x="44196" y="26433"/>
                </a:lnTo>
                <a:lnTo>
                  <a:pt x="48768" y="18550"/>
                </a:lnTo>
                <a:close/>
              </a:path>
              <a:path w="97789" h="864235">
                <a:moveTo>
                  <a:pt x="53340" y="836150"/>
                </a:moveTo>
                <a:lnTo>
                  <a:pt x="53340" y="26433"/>
                </a:lnTo>
                <a:lnTo>
                  <a:pt x="48768" y="18550"/>
                </a:lnTo>
                <a:lnTo>
                  <a:pt x="44196" y="26433"/>
                </a:lnTo>
                <a:lnTo>
                  <a:pt x="44196" y="836150"/>
                </a:lnTo>
                <a:lnTo>
                  <a:pt x="48768" y="844033"/>
                </a:lnTo>
                <a:lnTo>
                  <a:pt x="53340" y="836150"/>
                </a:lnTo>
                <a:close/>
              </a:path>
              <a:path w="97789" h="864235">
                <a:moveTo>
                  <a:pt x="53340" y="851916"/>
                </a:moveTo>
                <a:lnTo>
                  <a:pt x="48768" y="844033"/>
                </a:lnTo>
                <a:lnTo>
                  <a:pt x="44196" y="851916"/>
                </a:lnTo>
                <a:lnTo>
                  <a:pt x="53340" y="851916"/>
                </a:lnTo>
                <a:close/>
              </a:path>
              <a:path w="97789" h="864235">
                <a:moveTo>
                  <a:pt x="53340" y="854964"/>
                </a:moveTo>
                <a:lnTo>
                  <a:pt x="53340" y="851916"/>
                </a:lnTo>
                <a:lnTo>
                  <a:pt x="44196" y="851916"/>
                </a:lnTo>
                <a:lnTo>
                  <a:pt x="44196" y="854964"/>
                </a:lnTo>
                <a:lnTo>
                  <a:pt x="53340" y="854964"/>
                </a:lnTo>
                <a:close/>
              </a:path>
              <a:path w="97789" h="864235">
                <a:moveTo>
                  <a:pt x="53340" y="856249"/>
                </a:moveTo>
                <a:lnTo>
                  <a:pt x="53340" y="854964"/>
                </a:lnTo>
                <a:lnTo>
                  <a:pt x="44196" y="854964"/>
                </a:lnTo>
                <a:lnTo>
                  <a:pt x="44196" y="856249"/>
                </a:lnTo>
                <a:lnTo>
                  <a:pt x="48768" y="864108"/>
                </a:lnTo>
                <a:lnTo>
                  <a:pt x="53340" y="856249"/>
                </a:lnTo>
                <a:close/>
              </a:path>
              <a:path w="97789" h="864235">
                <a:moveTo>
                  <a:pt x="53340" y="26433"/>
                </a:moveTo>
                <a:lnTo>
                  <a:pt x="53340" y="10668"/>
                </a:lnTo>
                <a:lnTo>
                  <a:pt x="48768" y="18550"/>
                </a:lnTo>
                <a:lnTo>
                  <a:pt x="53340" y="26433"/>
                </a:lnTo>
                <a:close/>
              </a:path>
              <a:path w="97789" h="864235">
                <a:moveTo>
                  <a:pt x="97536" y="780288"/>
                </a:moveTo>
                <a:lnTo>
                  <a:pt x="97536" y="777240"/>
                </a:lnTo>
                <a:lnTo>
                  <a:pt x="96012" y="774192"/>
                </a:lnTo>
                <a:lnTo>
                  <a:pt x="91440" y="772668"/>
                </a:lnTo>
                <a:lnTo>
                  <a:pt x="88392" y="775716"/>
                </a:lnTo>
                <a:lnTo>
                  <a:pt x="48768" y="844033"/>
                </a:lnTo>
                <a:lnTo>
                  <a:pt x="53340" y="851916"/>
                </a:lnTo>
                <a:lnTo>
                  <a:pt x="53340" y="856249"/>
                </a:lnTo>
                <a:lnTo>
                  <a:pt x="97536" y="78028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4489067" y="4454142"/>
            <a:ext cx="707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Czas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RTT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489067" y="5606285"/>
            <a:ext cx="707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Czas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RTT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553331" y="6398765"/>
            <a:ext cx="1530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czas po stronie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klienta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360538" y="6398765"/>
            <a:ext cx="1630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czas po stronie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serwera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832479" y="6039101"/>
            <a:ext cx="1282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Odebrano cały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plik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224645" y="5679437"/>
            <a:ext cx="1410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Czas </a:t>
            </a:r>
            <a:r>
              <a:rPr sz="1200" spc="-5" dirty="0">
                <a:latin typeface="Arial"/>
                <a:cs typeface="Arial"/>
              </a:rPr>
              <a:t>transmisji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pliku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4555099" y="5794248"/>
            <a:ext cx="2447925" cy="553720"/>
          </a:xfrm>
          <a:custGeom>
            <a:avLst/>
            <a:gdLst/>
            <a:ahLst/>
            <a:cxnLst/>
            <a:rect l="l" t="t" r="r" b="b"/>
            <a:pathLst>
              <a:path w="2447925" h="553720">
                <a:moveTo>
                  <a:pt x="2447544" y="185928"/>
                </a:moveTo>
                <a:lnTo>
                  <a:pt x="2420112" y="0"/>
                </a:lnTo>
                <a:lnTo>
                  <a:pt x="0" y="368808"/>
                </a:lnTo>
                <a:lnTo>
                  <a:pt x="27432" y="553212"/>
                </a:lnTo>
                <a:lnTo>
                  <a:pt x="2447544" y="185928"/>
                </a:lnTo>
                <a:close/>
              </a:path>
            </a:pathLst>
          </a:custGeom>
          <a:solidFill>
            <a:srgbClr val="FAD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44431" y="5785104"/>
            <a:ext cx="2468880" cy="573405"/>
          </a:xfrm>
          <a:custGeom>
            <a:avLst/>
            <a:gdLst/>
            <a:ahLst/>
            <a:cxnLst/>
            <a:rect l="l" t="t" r="r" b="b"/>
            <a:pathLst>
              <a:path w="2468879" h="573404">
                <a:moveTo>
                  <a:pt x="2468880" y="198120"/>
                </a:moveTo>
                <a:lnTo>
                  <a:pt x="2468880" y="193548"/>
                </a:lnTo>
                <a:lnTo>
                  <a:pt x="2439924" y="9144"/>
                </a:lnTo>
                <a:lnTo>
                  <a:pt x="2439924" y="3048"/>
                </a:lnTo>
                <a:lnTo>
                  <a:pt x="2433828" y="0"/>
                </a:lnTo>
                <a:lnTo>
                  <a:pt x="2429256" y="0"/>
                </a:lnTo>
                <a:lnTo>
                  <a:pt x="9144" y="368808"/>
                </a:lnTo>
                <a:lnTo>
                  <a:pt x="3048" y="368808"/>
                </a:lnTo>
                <a:lnTo>
                  <a:pt x="0" y="373380"/>
                </a:lnTo>
                <a:lnTo>
                  <a:pt x="1524" y="379476"/>
                </a:lnTo>
                <a:lnTo>
                  <a:pt x="12192" y="451188"/>
                </a:lnTo>
                <a:lnTo>
                  <a:pt x="12192" y="387096"/>
                </a:lnTo>
                <a:lnTo>
                  <a:pt x="19812" y="376428"/>
                </a:lnTo>
                <a:lnTo>
                  <a:pt x="21195" y="385729"/>
                </a:lnTo>
                <a:lnTo>
                  <a:pt x="2421636" y="21431"/>
                </a:lnTo>
                <a:lnTo>
                  <a:pt x="2421636" y="10668"/>
                </a:lnTo>
                <a:lnTo>
                  <a:pt x="2432304" y="19812"/>
                </a:lnTo>
                <a:lnTo>
                  <a:pt x="2432304" y="82973"/>
                </a:lnTo>
                <a:lnTo>
                  <a:pt x="2447695" y="187292"/>
                </a:lnTo>
                <a:lnTo>
                  <a:pt x="2456688" y="185928"/>
                </a:lnTo>
                <a:lnTo>
                  <a:pt x="2456688" y="204678"/>
                </a:lnTo>
                <a:lnTo>
                  <a:pt x="2459736" y="204216"/>
                </a:lnTo>
                <a:lnTo>
                  <a:pt x="2465832" y="202692"/>
                </a:lnTo>
                <a:lnTo>
                  <a:pt x="2468880" y="198120"/>
                </a:lnTo>
                <a:close/>
              </a:path>
              <a:path w="2468879" h="573404">
                <a:moveTo>
                  <a:pt x="21195" y="385729"/>
                </a:moveTo>
                <a:lnTo>
                  <a:pt x="19812" y="376428"/>
                </a:lnTo>
                <a:lnTo>
                  <a:pt x="12192" y="387096"/>
                </a:lnTo>
                <a:lnTo>
                  <a:pt x="21195" y="385729"/>
                </a:lnTo>
                <a:close/>
              </a:path>
              <a:path w="2468879" h="573404">
                <a:moveTo>
                  <a:pt x="45899" y="551796"/>
                </a:moveTo>
                <a:lnTo>
                  <a:pt x="21195" y="385729"/>
                </a:lnTo>
                <a:lnTo>
                  <a:pt x="12192" y="387096"/>
                </a:lnTo>
                <a:lnTo>
                  <a:pt x="12192" y="451188"/>
                </a:lnTo>
                <a:lnTo>
                  <a:pt x="28956" y="563880"/>
                </a:lnTo>
                <a:lnTo>
                  <a:pt x="30480" y="569976"/>
                </a:lnTo>
                <a:lnTo>
                  <a:pt x="35052" y="573024"/>
                </a:lnTo>
                <a:lnTo>
                  <a:pt x="36576" y="572516"/>
                </a:lnTo>
                <a:lnTo>
                  <a:pt x="36576" y="553212"/>
                </a:lnTo>
                <a:lnTo>
                  <a:pt x="45899" y="551796"/>
                </a:lnTo>
                <a:close/>
              </a:path>
              <a:path w="2468879" h="573404">
                <a:moveTo>
                  <a:pt x="47244" y="560832"/>
                </a:moveTo>
                <a:lnTo>
                  <a:pt x="45899" y="551796"/>
                </a:lnTo>
                <a:lnTo>
                  <a:pt x="36576" y="553212"/>
                </a:lnTo>
                <a:lnTo>
                  <a:pt x="47244" y="560832"/>
                </a:lnTo>
                <a:close/>
              </a:path>
              <a:path w="2468879" h="573404">
                <a:moveTo>
                  <a:pt x="47244" y="570343"/>
                </a:moveTo>
                <a:lnTo>
                  <a:pt x="47244" y="560832"/>
                </a:lnTo>
                <a:lnTo>
                  <a:pt x="36576" y="553212"/>
                </a:lnTo>
                <a:lnTo>
                  <a:pt x="36576" y="572516"/>
                </a:lnTo>
                <a:lnTo>
                  <a:pt x="39624" y="571500"/>
                </a:lnTo>
                <a:lnTo>
                  <a:pt x="47244" y="570343"/>
                </a:lnTo>
                <a:close/>
              </a:path>
              <a:path w="2468879" h="573404">
                <a:moveTo>
                  <a:pt x="2456688" y="204678"/>
                </a:moveTo>
                <a:lnTo>
                  <a:pt x="2456688" y="185928"/>
                </a:lnTo>
                <a:lnTo>
                  <a:pt x="2449068" y="196596"/>
                </a:lnTo>
                <a:lnTo>
                  <a:pt x="2447695" y="187292"/>
                </a:lnTo>
                <a:lnTo>
                  <a:pt x="45899" y="551796"/>
                </a:lnTo>
                <a:lnTo>
                  <a:pt x="47244" y="560832"/>
                </a:lnTo>
                <a:lnTo>
                  <a:pt x="47244" y="570343"/>
                </a:lnTo>
                <a:lnTo>
                  <a:pt x="2456688" y="204678"/>
                </a:lnTo>
                <a:close/>
              </a:path>
              <a:path w="2468879" h="573404">
                <a:moveTo>
                  <a:pt x="2432304" y="19812"/>
                </a:moveTo>
                <a:lnTo>
                  <a:pt x="2421636" y="10668"/>
                </a:lnTo>
                <a:lnTo>
                  <a:pt x="2423189" y="21195"/>
                </a:lnTo>
                <a:lnTo>
                  <a:pt x="2432304" y="19812"/>
                </a:lnTo>
                <a:close/>
              </a:path>
              <a:path w="2468879" h="573404">
                <a:moveTo>
                  <a:pt x="2423189" y="21195"/>
                </a:moveTo>
                <a:lnTo>
                  <a:pt x="2421636" y="10668"/>
                </a:lnTo>
                <a:lnTo>
                  <a:pt x="2421636" y="21431"/>
                </a:lnTo>
                <a:lnTo>
                  <a:pt x="2423189" y="21195"/>
                </a:lnTo>
                <a:close/>
              </a:path>
              <a:path w="2468879" h="573404">
                <a:moveTo>
                  <a:pt x="2432304" y="82973"/>
                </a:moveTo>
                <a:lnTo>
                  <a:pt x="2432304" y="19812"/>
                </a:lnTo>
                <a:lnTo>
                  <a:pt x="2423189" y="21195"/>
                </a:lnTo>
                <a:lnTo>
                  <a:pt x="2432304" y="82973"/>
                </a:lnTo>
                <a:close/>
              </a:path>
              <a:path w="2468879" h="573404">
                <a:moveTo>
                  <a:pt x="2456688" y="185928"/>
                </a:moveTo>
                <a:lnTo>
                  <a:pt x="2447695" y="187292"/>
                </a:lnTo>
                <a:lnTo>
                  <a:pt x="2449068" y="196596"/>
                </a:lnTo>
                <a:lnTo>
                  <a:pt x="2456688" y="185928"/>
                </a:lnTo>
                <a:close/>
              </a:path>
            </a:pathLst>
          </a:custGeom>
          <a:solidFill>
            <a:srgbClr val="B79F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636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5" dirty="0"/>
              <a:t>Web</a:t>
            </a:r>
            <a:r>
              <a:rPr sz="3200" spc="160" dirty="0"/>
              <a:t> </a:t>
            </a:r>
            <a:r>
              <a:rPr sz="3200" spc="195" dirty="0"/>
              <a:t>Caching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4893442" y="5158740"/>
            <a:ext cx="213359" cy="9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52521" y="5173979"/>
            <a:ext cx="5334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52521" y="5303520"/>
            <a:ext cx="289560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23821" y="5585459"/>
            <a:ext cx="53339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1310004" y="2035555"/>
            <a:ext cx="7484745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27355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114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400" spc="-5" dirty="0">
                <a:latin typeface="Arial"/>
                <a:cs typeface="Arial"/>
              </a:rPr>
              <a:t>mechanizm pozwalający na czasowe składowanie  dokumentów/obiektów w celu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redukcji:</a:t>
            </a:r>
            <a:endParaRPr sz="2400">
              <a:latin typeface="Arial"/>
              <a:cs typeface="Arial"/>
            </a:endParaRPr>
          </a:p>
          <a:p>
            <a:pPr marL="197485" indent="-197485">
              <a:lnSpc>
                <a:spcPct val="100000"/>
              </a:lnSpc>
              <a:spcBef>
                <a:spcPts val="600"/>
              </a:spcBef>
              <a:buChar char="-"/>
              <a:tabLst>
                <a:tab pos="197485" algn="l"/>
              </a:tabLst>
            </a:pPr>
            <a:r>
              <a:rPr sz="2400" spc="-5" dirty="0">
                <a:latin typeface="Arial"/>
                <a:cs typeface="Arial"/>
              </a:rPr>
              <a:t>obciążenia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łącza</a:t>
            </a:r>
            <a:endParaRPr sz="2400">
              <a:latin typeface="Arial"/>
              <a:cs typeface="Arial"/>
            </a:endParaRPr>
          </a:p>
          <a:p>
            <a:pPr marL="197485" indent="-197485">
              <a:lnSpc>
                <a:spcPct val="100000"/>
              </a:lnSpc>
              <a:spcBef>
                <a:spcPts val="600"/>
              </a:spcBef>
              <a:buChar char="-"/>
              <a:tabLst>
                <a:tab pos="197485" algn="l"/>
              </a:tabLst>
            </a:pPr>
            <a:r>
              <a:rPr sz="2400" spc="-5" dirty="0">
                <a:latin typeface="Arial"/>
                <a:cs typeface="Arial"/>
              </a:rPr>
              <a:t>obciążenia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serwera</a:t>
            </a:r>
            <a:endParaRPr sz="2400">
              <a:latin typeface="Arial"/>
              <a:cs typeface="Arial"/>
            </a:endParaRPr>
          </a:p>
          <a:p>
            <a:pPr marL="197485" marR="5080" indent="-197485">
              <a:lnSpc>
                <a:spcPct val="100000"/>
              </a:lnSpc>
              <a:spcBef>
                <a:spcPts val="600"/>
              </a:spcBef>
              <a:buChar char="-"/>
              <a:tabLst>
                <a:tab pos="197485" algn="l"/>
              </a:tabLst>
            </a:pPr>
            <a:r>
              <a:rPr sz="2400" spc="-5" dirty="0">
                <a:latin typeface="Arial"/>
                <a:cs typeface="Arial"/>
              </a:rPr>
              <a:t>poprawia jakość obsługi dla dużej ilości użytkowników  (poprzez zmniejszenie czasu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obsługi)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4923921" y="5608320"/>
            <a:ext cx="213359" cy="9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83002" y="5631179"/>
            <a:ext cx="457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67762" y="5753100"/>
            <a:ext cx="251460" cy="9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06602" y="5585459"/>
            <a:ext cx="525780" cy="6019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16202" y="6096000"/>
            <a:ext cx="60960" cy="91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268602" y="5585459"/>
            <a:ext cx="563880" cy="601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24662" y="5494020"/>
            <a:ext cx="167639" cy="2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60882" y="5494020"/>
            <a:ext cx="175260" cy="22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81862" y="4587240"/>
            <a:ext cx="1142999" cy="929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901062" y="5494020"/>
            <a:ext cx="167639" cy="2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37282" y="5494020"/>
            <a:ext cx="167639" cy="2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73502" y="5494020"/>
            <a:ext cx="167639" cy="2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17342" y="5494020"/>
            <a:ext cx="160020" cy="22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53562" y="5494020"/>
            <a:ext cx="167639" cy="2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59302" y="4587240"/>
            <a:ext cx="929639" cy="9296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042281" y="5494020"/>
            <a:ext cx="175260" cy="22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293742" y="5494020"/>
            <a:ext cx="160020" cy="22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146682" y="56769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46682" y="56845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46682" y="56921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46682" y="56997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46682" y="57073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46682" y="57150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46682" y="57226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46682" y="57302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46682" y="57378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46682" y="57454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46682" y="57531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146682" y="57607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146682" y="57683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146682" y="57759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146682" y="57835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46682" y="57912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146682" y="57988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146682" y="58064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46682" y="58140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46682" y="58216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46682" y="58293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146682" y="58369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146682" y="58445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46682" y="58521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46682" y="58597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146682" y="58674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46682" y="58750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46682" y="58826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46682" y="58902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146682" y="58978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146682" y="59055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146682" y="59131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146682" y="59207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146682" y="59283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146682" y="59359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146682" y="59436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146682" y="59512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146682" y="59588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146682" y="59664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146682" y="59740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146682" y="59817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146682" y="59893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146682" y="59969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146682" y="60045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46682" y="60121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146682" y="60198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146682" y="60274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146682" y="60350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46682" y="60426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146682" y="60502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146682" y="60579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146682" y="60655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146682" y="60731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146682" y="60807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46682" y="60883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232282" y="6271259"/>
            <a:ext cx="457199" cy="304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918082" y="6271259"/>
            <a:ext cx="464819" cy="304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611502" y="6271259"/>
            <a:ext cx="457200" cy="304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602102" y="5585459"/>
            <a:ext cx="1851660" cy="990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1874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10" dirty="0"/>
              <a:t>Problemy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16480"/>
            <a:ext cx="8000365" cy="3103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cache </a:t>
            </a:r>
            <a:r>
              <a:rPr sz="2600" spc="-5" dirty="0">
                <a:latin typeface="Arial"/>
                <a:cs typeface="Arial"/>
              </a:rPr>
              <a:t>invalidation </a:t>
            </a:r>
            <a:r>
              <a:rPr sz="2600" dirty="0">
                <a:latin typeface="Arial"/>
                <a:cs typeface="Arial"/>
              </a:rPr>
              <a:t>- unieważnienie zawartości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bufora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optymalny rozmiar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cache’a</a:t>
            </a:r>
            <a:endParaRPr sz="2600">
              <a:latin typeface="Arial"/>
              <a:cs typeface="Arial"/>
            </a:endParaRPr>
          </a:p>
          <a:p>
            <a:pPr marL="286385" marR="518159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5" dirty="0">
                <a:latin typeface="Arial"/>
                <a:cs typeface="Arial"/>
              </a:rPr>
              <a:t>nie </a:t>
            </a:r>
            <a:r>
              <a:rPr sz="2600" dirty="0">
                <a:latin typeface="Arial"/>
                <a:cs typeface="Arial"/>
              </a:rPr>
              <a:t>wszystkie aplikacje jednakowo dobrze można  cachować</a:t>
            </a:r>
            <a:endParaRPr sz="2600">
              <a:latin typeface="Arial"/>
              <a:cs typeface="Arial"/>
            </a:endParaRPr>
          </a:p>
          <a:p>
            <a:pPr marL="286385" marR="577850" indent="-274320" algn="just">
              <a:lnSpc>
                <a:spcPct val="100000"/>
              </a:lnSpc>
              <a:spcBef>
                <a:spcPts val="600"/>
              </a:spcBef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 </a:t>
            </a:r>
            <a:r>
              <a:rPr sz="2600" dirty="0">
                <a:latin typeface="Arial"/>
                <a:cs typeface="Arial"/>
              </a:rPr>
              <a:t>nierównomierny </a:t>
            </a:r>
            <a:r>
              <a:rPr sz="2600" spc="-5" dirty="0">
                <a:latin typeface="Arial"/>
                <a:cs typeface="Arial"/>
              </a:rPr>
              <a:t>rozkład </a:t>
            </a:r>
            <a:r>
              <a:rPr sz="2600" dirty="0">
                <a:latin typeface="Arial"/>
                <a:cs typeface="Arial"/>
              </a:rPr>
              <a:t>popularności obiektów –  koszt cachowania obiektu może być większy </a:t>
            </a:r>
            <a:r>
              <a:rPr sz="2600" spc="-5" dirty="0">
                <a:latin typeface="Arial"/>
                <a:cs typeface="Arial"/>
              </a:rPr>
              <a:t>niż  </a:t>
            </a:r>
            <a:r>
              <a:rPr sz="2600" dirty="0">
                <a:latin typeface="Arial"/>
                <a:cs typeface="Arial"/>
              </a:rPr>
              <a:t>pobranie go bepozpośrednio ze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źródła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778" y="1773935"/>
            <a:ext cx="402336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99466" y="1874520"/>
            <a:ext cx="64007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84682" y="1874520"/>
            <a:ext cx="82296" cy="18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88186" y="1874520"/>
            <a:ext cx="64007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458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10" dirty="0"/>
              <a:t>Prawo</a:t>
            </a:r>
            <a:r>
              <a:rPr sz="3200" spc="175" dirty="0"/>
              <a:t> </a:t>
            </a:r>
            <a:r>
              <a:rPr sz="3200" spc="85" dirty="0"/>
              <a:t>Zipf’a</a:t>
            </a:r>
            <a:endParaRPr sz="3200"/>
          </a:p>
        </p:txBody>
      </p:sp>
      <p:sp>
        <p:nvSpPr>
          <p:cNvPr id="45" name="object 45"/>
          <p:cNvSpPr/>
          <p:nvPr/>
        </p:nvSpPr>
        <p:spPr>
          <a:xfrm>
            <a:off x="2131954" y="1965960"/>
            <a:ext cx="210312" cy="173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6778" y="2139695"/>
            <a:ext cx="402335" cy="3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23978" y="1874520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66778" y="2176272"/>
            <a:ext cx="219456" cy="45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99466" y="2112264"/>
            <a:ext cx="64007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84682" y="2112264"/>
            <a:ext cx="82296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8186" y="2112264"/>
            <a:ext cx="64007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66778" y="2139695"/>
            <a:ext cx="758952" cy="265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1954" y="196596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31954" y="197510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31954" y="198424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1954" y="199339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31954" y="20025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31954" y="20116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1954" y="20208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85066" y="2404872"/>
            <a:ext cx="201168" cy="45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31954" y="20299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31954" y="20391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31954" y="20482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31954" y="20574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31954" y="20665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31954" y="20756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31954" y="20848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31954" y="20939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85066" y="2532888"/>
            <a:ext cx="155448" cy="82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31954" y="216712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31954" y="217627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31954" y="218541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4682" y="2350007"/>
            <a:ext cx="82296" cy="429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88186" y="2350007"/>
            <a:ext cx="64007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31954" y="219456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31954" y="220370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31954" y="221284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31954" y="222199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31954" y="22311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84682" y="2825495"/>
            <a:ext cx="82296" cy="64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88186" y="2825495"/>
            <a:ext cx="64007" cy="64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31954" y="22402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85066" y="2834639"/>
            <a:ext cx="155448" cy="731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31954" y="22494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31954" y="22585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31954" y="22677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31954" y="22768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31954" y="22860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31954" y="22951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31954" y="23042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31954" y="23134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31954" y="23225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31954" y="233172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31954" y="23408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31954" y="235000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12497" y="2962655"/>
            <a:ext cx="356616" cy="731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31954" y="235915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31954" y="23682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30786" y="3035807"/>
            <a:ext cx="137160" cy="365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31954" y="237743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84682" y="2935223"/>
            <a:ext cx="82296" cy="192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88186" y="2935223"/>
            <a:ext cx="64007" cy="192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31954" y="239572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31954" y="240487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12497" y="3218688"/>
            <a:ext cx="100584" cy="822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31954" y="241401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24762" y="3300984"/>
            <a:ext cx="9144" cy="640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31954" y="242316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31954" y="243230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31954" y="244144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1954" y="245059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31954" y="24597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31954" y="24688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31954" y="24780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31954" y="24871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31954" y="24963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31954" y="25054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131954" y="25146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131954" y="25237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12497" y="3520440"/>
            <a:ext cx="100584" cy="731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31954" y="25328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88186" y="3410711"/>
            <a:ext cx="64007" cy="192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31954" y="25420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31954" y="25511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86234" y="2560320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12497" y="3648455"/>
            <a:ext cx="100584" cy="822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88186" y="3648455"/>
            <a:ext cx="64007" cy="822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31954" y="25694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46738" y="2185416"/>
            <a:ext cx="274320" cy="15910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323978" y="2350007"/>
            <a:ext cx="1618488" cy="14264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131954" y="257860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31954" y="258775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31954" y="25968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94794" y="3849623"/>
            <a:ext cx="45720" cy="822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31954" y="260603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31954" y="261518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99466" y="3776471"/>
            <a:ext cx="64007" cy="1920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84682" y="3777995"/>
            <a:ext cx="82296" cy="1905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31954" y="262432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31954" y="263347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26897" y="4014215"/>
            <a:ext cx="9144" cy="640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131954" y="264261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57833" y="4014215"/>
            <a:ext cx="9144" cy="640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31954" y="265176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31954" y="266090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31954" y="267004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94794" y="4105655"/>
            <a:ext cx="45720" cy="822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31954" y="267919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99466" y="4123944"/>
            <a:ext cx="64007" cy="822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84682" y="4123944"/>
            <a:ext cx="82296" cy="822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31954" y="26883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31954" y="26974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31954" y="27066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131954" y="27157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826897" y="4251959"/>
            <a:ext cx="9144" cy="640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457833" y="4251959"/>
            <a:ext cx="9144" cy="640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31954" y="27249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31954" y="27340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31954" y="27432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31954" y="27523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131954" y="27614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31954" y="27706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131954" y="27797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31954" y="278892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131954" y="27980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31954" y="280720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31954" y="281635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31954" y="28254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31954" y="283463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13666" y="3777995"/>
            <a:ext cx="2084832" cy="7574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86234" y="2843783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31954" y="285292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31954" y="286207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31954" y="287121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31954" y="288036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131954" y="288950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31954" y="289864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28066" y="4672584"/>
            <a:ext cx="658368" cy="914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34874" y="4700015"/>
            <a:ext cx="329184" cy="91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31954" y="290779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31954" y="29169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31954" y="29260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131954" y="29352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131954" y="29443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31954" y="29535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131954" y="30266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31954" y="303580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31954" y="304495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31954" y="305409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31954" y="306323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31954" y="307238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31954" y="308152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31954" y="309067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31954" y="309981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31954" y="310896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31954" y="311810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31954" y="312724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31954" y="313639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31954" y="31455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31954" y="31546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31954" y="31638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31954" y="31729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31954" y="31821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131954" y="31912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131954" y="32004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31954" y="32095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31954" y="32186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31954" y="32278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31954" y="32369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086234" y="3246120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988186" y="3172967"/>
            <a:ext cx="64007" cy="822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31954" y="32552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31954" y="326440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131954" y="327355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31954" y="328269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131954" y="329184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31954" y="330098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131954" y="331012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131954" y="331927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131954" y="332841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31954" y="333755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131954" y="334670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131954" y="335584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131954" y="336499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131954" y="33741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131954" y="33832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131954" y="33924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131954" y="34015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31954" y="34107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31954" y="34198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131954" y="34290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31954" y="34381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131954" y="34472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131954" y="34564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131954" y="34655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31954" y="347472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31954" y="34838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31954" y="349300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131954" y="350215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31954" y="351129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131954" y="352044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086234" y="3529584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31954" y="353872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31954" y="354787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31954" y="355701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31954" y="356615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31954" y="357530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31954" y="358444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31954" y="359359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31954" y="36027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31954" y="36118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31954" y="36210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31954" y="36301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131954" y="36393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31954" y="36484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31954" y="36576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131954" y="36667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131954" y="36758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31954" y="36850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131954" y="36941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86234" y="3703320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31954" y="37124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31954" y="372160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31954" y="373075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31954" y="373989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131954" y="374904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31954" y="375818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31954" y="376732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729618" y="377647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523"/>
                </a:moveTo>
                <a:lnTo>
                  <a:pt x="9144" y="1523"/>
                </a:lnTo>
                <a:lnTo>
                  <a:pt x="9144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784482" y="377647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523"/>
                </a:moveTo>
                <a:lnTo>
                  <a:pt x="9144" y="1523"/>
                </a:lnTo>
                <a:lnTo>
                  <a:pt x="9144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31954" y="3776471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0" y="1523"/>
                </a:moveTo>
                <a:lnTo>
                  <a:pt x="18288" y="1523"/>
                </a:lnTo>
                <a:lnTo>
                  <a:pt x="18288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457833" y="377647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523"/>
                </a:moveTo>
                <a:lnTo>
                  <a:pt x="9144" y="1523"/>
                </a:lnTo>
                <a:lnTo>
                  <a:pt x="9144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823594" y="3776471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39" h="1904">
                <a:moveTo>
                  <a:pt x="0" y="1523"/>
                </a:moveTo>
                <a:lnTo>
                  <a:pt x="27432" y="1523"/>
                </a:lnTo>
                <a:lnTo>
                  <a:pt x="27432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878458" y="3776471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0" y="1523"/>
                </a:moveTo>
                <a:lnTo>
                  <a:pt x="36576" y="1523"/>
                </a:lnTo>
                <a:lnTo>
                  <a:pt x="36576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24762" y="377647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523"/>
                </a:moveTo>
                <a:lnTo>
                  <a:pt x="9144" y="1523"/>
                </a:lnTo>
                <a:lnTo>
                  <a:pt x="9144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729618" y="377647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31954" y="377647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131954" y="3777995"/>
            <a:ext cx="18288" cy="76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457833" y="377647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823594" y="3776471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0" y="9144"/>
                </a:moveTo>
                <a:lnTo>
                  <a:pt x="27432" y="9144"/>
                </a:ln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78458" y="3776471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36576" y="9144"/>
                </a:lnTo>
                <a:lnTo>
                  <a:pt x="3657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024762" y="377647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131954" y="378561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131954" y="379475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131954" y="380390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131954" y="381304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131954" y="382219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131954" y="38313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02186" y="3776471"/>
            <a:ext cx="118872" cy="731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131954" y="38404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131954" y="38496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131954" y="38587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086234" y="3867911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323978" y="3867911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131954" y="38770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131954" y="38862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131954" y="38953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131954" y="39044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131954" y="39136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131954" y="39227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131954" y="393192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131954" y="39410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131954" y="395020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131954" y="395935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131954" y="396849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131954" y="397764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131954" y="398678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131954" y="399592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131954" y="400507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131954" y="401421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131954" y="402335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131954" y="403250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131954" y="404164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131954" y="405079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131954" y="40599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131954" y="40690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131954" y="40782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131954" y="40873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131954" y="40965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131954" y="41056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131954" y="41148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131954" y="41239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131954" y="41330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131954" y="41422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131954" y="415137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86234" y="4160520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323978" y="4160520"/>
            <a:ext cx="182880" cy="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131954" y="416966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131954" y="417880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131954" y="418795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131954" y="419709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131954" y="420624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131954" y="421538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131954" y="422452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131954" y="423367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31954" y="424281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131954" y="425195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31954" y="426110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31954" y="427024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131954" y="427939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131954" y="428853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131954" y="42976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131954" y="430682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131954" y="431596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131954" y="432511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131954" y="4334255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131954" y="434340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131954" y="4352544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131954" y="4361688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131954" y="437083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0" y="9144"/>
                </a:moveTo>
                <a:lnTo>
                  <a:pt x="18288" y="9144"/>
                </a:lnTo>
                <a:lnTo>
                  <a:pt x="182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 txBox="1"/>
          <p:nvPr/>
        </p:nvSpPr>
        <p:spPr>
          <a:xfrm>
            <a:off x="4777102" y="2294635"/>
            <a:ext cx="464502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Je</a:t>
            </a:r>
            <a:r>
              <a:rPr sz="1600" spc="-5" dirty="0">
                <a:latin typeface="Arial"/>
                <a:cs typeface="Arial"/>
              </a:rPr>
              <a:t>ż</a:t>
            </a:r>
            <a:r>
              <a:rPr sz="1600" b="1" spc="-5" dirty="0">
                <a:latin typeface="Arial"/>
                <a:cs typeface="Arial"/>
              </a:rPr>
              <a:t>eli </a:t>
            </a:r>
            <a:r>
              <a:rPr sz="1600" b="1" spc="5" dirty="0">
                <a:latin typeface="Arial"/>
                <a:cs typeface="Arial"/>
              </a:rPr>
              <a:t>stopie</a:t>
            </a:r>
            <a:r>
              <a:rPr sz="1600" spc="5" dirty="0">
                <a:latin typeface="Arial"/>
                <a:cs typeface="Arial"/>
              </a:rPr>
              <a:t>ń </a:t>
            </a:r>
            <a:r>
              <a:rPr sz="1600" spc="15" dirty="0">
                <a:latin typeface="Arial"/>
                <a:cs typeface="Arial"/>
              </a:rPr>
              <a:t>ś</a:t>
            </a:r>
            <a:r>
              <a:rPr sz="1600" b="1" spc="15" dirty="0">
                <a:latin typeface="Arial"/>
                <a:cs typeface="Arial"/>
              </a:rPr>
              <a:t>wiatowej </a:t>
            </a:r>
            <a:r>
              <a:rPr sz="1600" b="1" dirty="0">
                <a:latin typeface="Arial"/>
                <a:cs typeface="Arial"/>
              </a:rPr>
              <a:t>popularno</a:t>
            </a:r>
            <a:r>
              <a:rPr sz="1600" dirty="0">
                <a:latin typeface="Arial"/>
                <a:cs typeface="Arial"/>
              </a:rPr>
              <a:t>ś</a:t>
            </a:r>
            <a:r>
              <a:rPr sz="1600" b="1" dirty="0">
                <a:latin typeface="Arial"/>
                <a:cs typeface="Arial"/>
              </a:rPr>
              <a:t>ci </a:t>
            </a:r>
            <a:r>
              <a:rPr sz="1600" b="1" spc="-5" dirty="0">
                <a:latin typeface="Arial"/>
                <a:cs typeface="Arial"/>
              </a:rPr>
              <a:t>danego  tekstu </a:t>
            </a:r>
            <a:r>
              <a:rPr sz="1600" b="1" spc="-10" dirty="0">
                <a:latin typeface="Arial"/>
                <a:cs typeface="Arial"/>
              </a:rPr>
              <a:t>oznaczymy </a:t>
            </a:r>
            <a:r>
              <a:rPr sz="1600" b="1" spc="-5" dirty="0">
                <a:latin typeface="Arial"/>
                <a:cs typeface="Arial"/>
              </a:rPr>
              <a:t>(p) i jego </a:t>
            </a:r>
            <a:r>
              <a:rPr sz="1600" b="1" spc="15" dirty="0">
                <a:latin typeface="Arial"/>
                <a:cs typeface="Arial"/>
              </a:rPr>
              <a:t>cz</a:t>
            </a:r>
            <a:r>
              <a:rPr sz="1600" spc="15" dirty="0">
                <a:latin typeface="Arial"/>
                <a:cs typeface="Arial"/>
              </a:rPr>
              <a:t>ę</a:t>
            </a:r>
            <a:r>
              <a:rPr sz="1600" b="1" spc="15" dirty="0">
                <a:latin typeface="Arial"/>
                <a:cs typeface="Arial"/>
              </a:rPr>
              <a:t>sto</a:t>
            </a:r>
            <a:r>
              <a:rPr sz="1600" spc="15" dirty="0">
                <a:latin typeface="Arial"/>
                <a:cs typeface="Arial"/>
              </a:rPr>
              <a:t>ść 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ż</a:t>
            </a:r>
            <a:r>
              <a:rPr sz="1600" b="1" spc="-10" dirty="0">
                <a:latin typeface="Arial"/>
                <a:cs typeface="Arial"/>
              </a:rPr>
              <a:t>ycia </a:t>
            </a:r>
            <a:r>
              <a:rPr sz="1600" b="1" spc="-5" dirty="0">
                <a:latin typeface="Arial"/>
                <a:cs typeface="Arial"/>
              </a:rPr>
              <a:t>(P),  to </a:t>
            </a:r>
            <a:r>
              <a:rPr sz="1600" b="1" spc="5" dirty="0">
                <a:latin typeface="Arial"/>
                <a:cs typeface="Arial"/>
              </a:rPr>
              <a:t>wówczas </a:t>
            </a:r>
            <a:r>
              <a:rPr sz="1600" b="1" spc="-5" dirty="0">
                <a:latin typeface="Arial"/>
                <a:cs typeface="Arial"/>
              </a:rPr>
              <a:t>P jest w przybli</a:t>
            </a:r>
            <a:r>
              <a:rPr sz="1600" spc="-5" dirty="0">
                <a:latin typeface="Arial"/>
                <a:cs typeface="Arial"/>
              </a:rPr>
              <a:t>ż</a:t>
            </a:r>
            <a:r>
              <a:rPr sz="1600" b="1" spc="-5" dirty="0">
                <a:latin typeface="Arial"/>
                <a:cs typeface="Arial"/>
              </a:rPr>
              <a:t>eniu </a:t>
            </a:r>
            <a:r>
              <a:rPr sz="1600" b="1" dirty="0">
                <a:latin typeface="Arial"/>
                <a:cs typeface="Arial"/>
              </a:rPr>
              <a:t>równe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1/p.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575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Stosując to </a:t>
            </a:r>
            <a:r>
              <a:rPr sz="1600" spc="-10" dirty="0">
                <a:latin typeface="Arial"/>
                <a:cs typeface="Arial"/>
              </a:rPr>
              <a:t>prawo </a:t>
            </a:r>
            <a:r>
              <a:rPr sz="1600" spc="-5" dirty="0">
                <a:latin typeface="Arial"/>
                <a:cs typeface="Arial"/>
              </a:rPr>
              <a:t>(zakładając, </a:t>
            </a:r>
            <a:r>
              <a:rPr sz="1600" dirty="0">
                <a:latin typeface="Arial"/>
                <a:cs typeface="Arial"/>
              </a:rPr>
              <a:t>że </a:t>
            </a:r>
            <a:r>
              <a:rPr sz="1600" spc="-5" dirty="0">
                <a:latin typeface="Arial"/>
                <a:cs typeface="Arial"/>
              </a:rPr>
              <a:t>p dąży do 1)  można stwierdzić, </a:t>
            </a:r>
            <a:r>
              <a:rPr sz="1600" dirty="0">
                <a:latin typeface="Arial"/>
                <a:cs typeface="Arial"/>
              </a:rPr>
              <a:t>że </a:t>
            </a:r>
            <a:r>
              <a:rPr sz="1600" spc="-5" dirty="0">
                <a:latin typeface="Arial"/>
                <a:cs typeface="Arial"/>
              </a:rPr>
              <a:t>n-ty najbardziej popularny  dokument </a:t>
            </a:r>
            <a:r>
              <a:rPr sz="1600" dirty="0">
                <a:latin typeface="Arial"/>
                <a:cs typeface="Arial"/>
              </a:rPr>
              <a:t>jest </a:t>
            </a:r>
            <a:r>
              <a:rPr sz="1600" spc="-5" dirty="0">
                <a:latin typeface="Arial"/>
                <a:cs typeface="Arial"/>
              </a:rPr>
              <a:t>dwukrotnie bardziej  prawdopodobny do </a:t>
            </a:r>
            <a:r>
              <a:rPr sz="1600" dirty="0">
                <a:latin typeface="Arial"/>
                <a:cs typeface="Arial"/>
              </a:rPr>
              <a:t>osiągnięcia </a:t>
            </a:r>
            <a:r>
              <a:rPr sz="1600" spc="-5" dirty="0">
                <a:latin typeface="Arial"/>
                <a:cs typeface="Arial"/>
              </a:rPr>
              <a:t>niż 2*n-ty  najbardziej popularny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dokument.</a:t>
            </a:r>
            <a:endParaRPr sz="1600">
              <a:latin typeface="Arial"/>
              <a:cs typeface="Arial"/>
            </a:endParaRPr>
          </a:p>
          <a:p>
            <a:pPr marL="12700" marR="688975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podstawie badań stwierdzono, </a:t>
            </a:r>
            <a:r>
              <a:rPr sz="1600" dirty="0">
                <a:latin typeface="Arial"/>
                <a:cs typeface="Arial"/>
              </a:rPr>
              <a:t>że </a:t>
            </a:r>
            <a:r>
              <a:rPr sz="1600" spc="-10" dirty="0">
                <a:latin typeface="Arial"/>
                <a:cs typeface="Arial"/>
              </a:rPr>
              <a:t>prawo  </a:t>
            </a:r>
            <a:r>
              <a:rPr sz="1600" spc="-5" dirty="0">
                <a:latin typeface="Arial"/>
                <a:cs typeface="Arial"/>
              </a:rPr>
              <a:t>Zipf mocno odnosi </a:t>
            </a:r>
            <a:r>
              <a:rPr sz="1600" dirty="0">
                <a:latin typeface="Arial"/>
                <a:cs typeface="Arial"/>
              </a:rPr>
              <a:t>się </a:t>
            </a:r>
            <a:r>
              <a:rPr sz="1600" spc="-5" dirty="0">
                <a:latin typeface="Arial"/>
                <a:cs typeface="Arial"/>
              </a:rPr>
              <a:t>do dokumentów </a:t>
            </a:r>
            <a:r>
              <a:rPr sz="1600" spc="-10" dirty="0">
                <a:latin typeface="Arial"/>
                <a:cs typeface="Arial"/>
              </a:rPr>
              <a:t>Web  </a:t>
            </a:r>
            <a:r>
              <a:rPr sz="1600" spc="-5" dirty="0">
                <a:latin typeface="Arial"/>
                <a:cs typeface="Arial"/>
              </a:rPr>
              <a:t>dostarczanych przez serwery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Web.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4559"/>
            <a:ext cx="7637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4" dirty="0"/>
              <a:t>Schemat </a:t>
            </a:r>
            <a:r>
              <a:rPr sz="3200" spc="130" dirty="0"/>
              <a:t>sieci </a:t>
            </a:r>
            <a:r>
              <a:rPr sz="3200" i="1" spc="90" dirty="0">
                <a:latin typeface="Georgia"/>
                <a:cs typeface="Georgia"/>
              </a:rPr>
              <a:t>(rzeczywiste</a:t>
            </a:r>
            <a:r>
              <a:rPr sz="3200" i="1" spc="250" dirty="0">
                <a:latin typeface="Georgia"/>
                <a:cs typeface="Georgia"/>
              </a:rPr>
              <a:t> </a:t>
            </a:r>
            <a:r>
              <a:rPr sz="3200" i="1" spc="75" dirty="0">
                <a:latin typeface="Georgia"/>
                <a:cs typeface="Georgia"/>
              </a:rPr>
              <a:t>połączenia)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8774" y="2554223"/>
            <a:ext cx="6240779" cy="122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1935" y="1546860"/>
            <a:ext cx="2639567" cy="199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358774" y="3777995"/>
            <a:ext cx="6240779" cy="297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3294" y="2081783"/>
            <a:ext cx="3834384" cy="297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6071" y="32547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latin typeface="Arial"/>
                <a:cs typeface="Arial"/>
              </a:rPr>
              <a:t>web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cache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6570" y="3031236"/>
            <a:ext cx="2232660" cy="746760"/>
          </a:xfrm>
          <a:custGeom>
            <a:avLst/>
            <a:gdLst/>
            <a:ahLst/>
            <a:cxnLst/>
            <a:rect l="l" t="t" r="r" b="b"/>
            <a:pathLst>
              <a:path w="2232659" h="746760">
                <a:moveTo>
                  <a:pt x="2232660" y="746760"/>
                </a:moveTo>
                <a:lnTo>
                  <a:pt x="2232660" y="336804"/>
                </a:lnTo>
                <a:lnTo>
                  <a:pt x="2229583" y="291119"/>
                </a:lnTo>
                <a:lnTo>
                  <a:pt x="2220623" y="247297"/>
                </a:lnTo>
                <a:lnTo>
                  <a:pt x="2206180" y="205740"/>
                </a:lnTo>
                <a:lnTo>
                  <a:pt x="2186657" y="166849"/>
                </a:lnTo>
                <a:lnTo>
                  <a:pt x="2162457" y="131028"/>
                </a:lnTo>
                <a:lnTo>
                  <a:pt x="2133981" y="98679"/>
                </a:lnTo>
                <a:lnTo>
                  <a:pt x="2101631" y="70202"/>
                </a:lnTo>
                <a:lnTo>
                  <a:pt x="2065810" y="46002"/>
                </a:lnTo>
                <a:lnTo>
                  <a:pt x="2026920" y="26479"/>
                </a:lnTo>
                <a:lnTo>
                  <a:pt x="1985362" y="12036"/>
                </a:lnTo>
                <a:lnTo>
                  <a:pt x="1941540" y="3076"/>
                </a:lnTo>
                <a:lnTo>
                  <a:pt x="1895856" y="0"/>
                </a:lnTo>
                <a:lnTo>
                  <a:pt x="336804" y="0"/>
                </a:lnTo>
                <a:lnTo>
                  <a:pt x="291119" y="3076"/>
                </a:lnTo>
                <a:lnTo>
                  <a:pt x="247297" y="12036"/>
                </a:lnTo>
                <a:lnTo>
                  <a:pt x="205740" y="26479"/>
                </a:lnTo>
                <a:lnTo>
                  <a:pt x="166849" y="46002"/>
                </a:lnTo>
                <a:lnTo>
                  <a:pt x="131028" y="70202"/>
                </a:lnTo>
                <a:lnTo>
                  <a:pt x="98679" y="98679"/>
                </a:lnTo>
                <a:lnTo>
                  <a:pt x="70202" y="131028"/>
                </a:lnTo>
                <a:lnTo>
                  <a:pt x="46002" y="166849"/>
                </a:lnTo>
                <a:lnTo>
                  <a:pt x="26479" y="205740"/>
                </a:lnTo>
                <a:lnTo>
                  <a:pt x="12036" y="247297"/>
                </a:lnTo>
                <a:lnTo>
                  <a:pt x="3076" y="291119"/>
                </a:lnTo>
                <a:lnTo>
                  <a:pt x="0" y="336804"/>
                </a:lnTo>
                <a:lnTo>
                  <a:pt x="0" y="746760"/>
                </a:lnTo>
                <a:lnTo>
                  <a:pt x="2232660" y="746760"/>
                </a:lnTo>
                <a:close/>
              </a:path>
            </a:pathLst>
          </a:custGeom>
          <a:solidFill>
            <a:srgbClr val="8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7426" y="3022092"/>
            <a:ext cx="2251075" cy="756285"/>
          </a:xfrm>
          <a:custGeom>
            <a:avLst/>
            <a:gdLst/>
            <a:ahLst/>
            <a:cxnLst/>
            <a:rect l="l" t="t" r="r" b="b"/>
            <a:pathLst>
              <a:path w="2251075" h="756285">
                <a:moveTo>
                  <a:pt x="2250948" y="755904"/>
                </a:moveTo>
                <a:lnTo>
                  <a:pt x="2250948" y="327660"/>
                </a:lnTo>
                <a:lnTo>
                  <a:pt x="2247900" y="292608"/>
                </a:lnTo>
                <a:lnTo>
                  <a:pt x="2235708" y="242316"/>
                </a:lnTo>
                <a:lnTo>
                  <a:pt x="2217420" y="195072"/>
                </a:lnTo>
                <a:lnTo>
                  <a:pt x="2182368" y="138684"/>
                </a:lnTo>
                <a:lnTo>
                  <a:pt x="2150364" y="100584"/>
                </a:lnTo>
                <a:lnTo>
                  <a:pt x="2098548" y="57912"/>
                </a:lnTo>
                <a:lnTo>
                  <a:pt x="2084832" y="50292"/>
                </a:lnTo>
                <a:lnTo>
                  <a:pt x="2069592" y="41148"/>
                </a:lnTo>
                <a:lnTo>
                  <a:pt x="2055876" y="33528"/>
                </a:lnTo>
                <a:lnTo>
                  <a:pt x="2040636" y="27432"/>
                </a:lnTo>
                <a:lnTo>
                  <a:pt x="2023872" y="19812"/>
                </a:lnTo>
                <a:lnTo>
                  <a:pt x="2008632" y="15240"/>
                </a:lnTo>
                <a:lnTo>
                  <a:pt x="1975104" y="6096"/>
                </a:lnTo>
                <a:lnTo>
                  <a:pt x="1958340" y="3048"/>
                </a:lnTo>
                <a:lnTo>
                  <a:pt x="1940052" y="1524"/>
                </a:lnTo>
                <a:lnTo>
                  <a:pt x="1923288" y="0"/>
                </a:lnTo>
                <a:lnTo>
                  <a:pt x="327660" y="0"/>
                </a:lnTo>
                <a:lnTo>
                  <a:pt x="309372" y="1524"/>
                </a:lnTo>
                <a:lnTo>
                  <a:pt x="292608" y="3048"/>
                </a:lnTo>
                <a:lnTo>
                  <a:pt x="275844" y="6096"/>
                </a:lnTo>
                <a:lnTo>
                  <a:pt x="242316" y="15240"/>
                </a:lnTo>
                <a:lnTo>
                  <a:pt x="227076" y="21336"/>
                </a:lnTo>
                <a:lnTo>
                  <a:pt x="210312" y="27432"/>
                </a:lnTo>
                <a:lnTo>
                  <a:pt x="166116" y="50292"/>
                </a:lnTo>
                <a:lnTo>
                  <a:pt x="124968" y="79248"/>
                </a:lnTo>
                <a:lnTo>
                  <a:pt x="79248" y="124968"/>
                </a:lnTo>
                <a:lnTo>
                  <a:pt x="50292" y="166116"/>
                </a:lnTo>
                <a:lnTo>
                  <a:pt x="27432" y="210312"/>
                </a:lnTo>
                <a:lnTo>
                  <a:pt x="21336" y="227076"/>
                </a:lnTo>
                <a:lnTo>
                  <a:pt x="15240" y="242316"/>
                </a:lnTo>
                <a:lnTo>
                  <a:pt x="10668" y="259080"/>
                </a:lnTo>
                <a:lnTo>
                  <a:pt x="4572" y="292608"/>
                </a:lnTo>
                <a:lnTo>
                  <a:pt x="1524" y="310896"/>
                </a:lnTo>
                <a:lnTo>
                  <a:pt x="0" y="327660"/>
                </a:lnTo>
                <a:lnTo>
                  <a:pt x="0" y="755904"/>
                </a:lnTo>
                <a:lnTo>
                  <a:pt x="18288" y="755904"/>
                </a:lnTo>
                <a:lnTo>
                  <a:pt x="18288" y="345948"/>
                </a:lnTo>
                <a:lnTo>
                  <a:pt x="21336" y="310896"/>
                </a:lnTo>
                <a:lnTo>
                  <a:pt x="28956" y="263652"/>
                </a:lnTo>
                <a:lnTo>
                  <a:pt x="39624" y="233172"/>
                </a:lnTo>
                <a:lnTo>
                  <a:pt x="44196" y="217932"/>
                </a:lnTo>
                <a:lnTo>
                  <a:pt x="51816" y="204216"/>
                </a:lnTo>
                <a:lnTo>
                  <a:pt x="57912" y="188976"/>
                </a:lnTo>
                <a:lnTo>
                  <a:pt x="67056" y="175260"/>
                </a:lnTo>
                <a:lnTo>
                  <a:pt x="92964" y="137160"/>
                </a:lnTo>
                <a:lnTo>
                  <a:pt x="138684" y="92964"/>
                </a:lnTo>
                <a:lnTo>
                  <a:pt x="176784" y="65532"/>
                </a:lnTo>
                <a:lnTo>
                  <a:pt x="217932" y="44196"/>
                </a:lnTo>
                <a:lnTo>
                  <a:pt x="263652" y="28956"/>
                </a:lnTo>
                <a:lnTo>
                  <a:pt x="280416" y="25908"/>
                </a:lnTo>
                <a:lnTo>
                  <a:pt x="295656" y="22860"/>
                </a:lnTo>
                <a:lnTo>
                  <a:pt x="312420" y="19812"/>
                </a:lnTo>
                <a:lnTo>
                  <a:pt x="329184" y="19812"/>
                </a:lnTo>
                <a:lnTo>
                  <a:pt x="345948" y="18288"/>
                </a:lnTo>
                <a:lnTo>
                  <a:pt x="1905000" y="18288"/>
                </a:lnTo>
                <a:lnTo>
                  <a:pt x="1923288" y="19812"/>
                </a:lnTo>
                <a:lnTo>
                  <a:pt x="1940052" y="19812"/>
                </a:lnTo>
                <a:lnTo>
                  <a:pt x="1955292" y="22860"/>
                </a:lnTo>
                <a:lnTo>
                  <a:pt x="1972056" y="25908"/>
                </a:lnTo>
                <a:lnTo>
                  <a:pt x="1987296" y="28956"/>
                </a:lnTo>
                <a:lnTo>
                  <a:pt x="2033016" y="44196"/>
                </a:lnTo>
                <a:lnTo>
                  <a:pt x="2075688" y="65532"/>
                </a:lnTo>
                <a:lnTo>
                  <a:pt x="2087880" y="74676"/>
                </a:lnTo>
                <a:lnTo>
                  <a:pt x="2101596" y="83820"/>
                </a:lnTo>
                <a:lnTo>
                  <a:pt x="2113788" y="92964"/>
                </a:lnTo>
                <a:lnTo>
                  <a:pt x="2125980" y="103632"/>
                </a:lnTo>
                <a:lnTo>
                  <a:pt x="2136648" y="114300"/>
                </a:lnTo>
                <a:lnTo>
                  <a:pt x="2147316" y="126492"/>
                </a:lnTo>
                <a:lnTo>
                  <a:pt x="2157984" y="137160"/>
                </a:lnTo>
                <a:lnTo>
                  <a:pt x="2185416" y="176784"/>
                </a:lnTo>
                <a:lnTo>
                  <a:pt x="2206752" y="217932"/>
                </a:lnTo>
                <a:lnTo>
                  <a:pt x="2221992" y="263652"/>
                </a:lnTo>
                <a:lnTo>
                  <a:pt x="2231136" y="312420"/>
                </a:lnTo>
                <a:lnTo>
                  <a:pt x="2231136" y="329184"/>
                </a:lnTo>
                <a:lnTo>
                  <a:pt x="2232660" y="345948"/>
                </a:lnTo>
                <a:lnTo>
                  <a:pt x="2232660" y="755904"/>
                </a:lnTo>
                <a:lnTo>
                  <a:pt x="2250948" y="755904"/>
                </a:lnTo>
                <a:close/>
              </a:path>
            </a:pathLst>
          </a:custGeom>
          <a:solidFill>
            <a:srgbClr val="665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21726" y="3327906"/>
            <a:ext cx="141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Arial"/>
                <a:cs typeface="Arial"/>
              </a:rPr>
              <a:t>baza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danych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8574" y="2422651"/>
            <a:ext cx="1927860" cy="454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sz="1400" spc="-35" dirty="0">
                <a:latin typeface="Arial"/>
                <a:cs typeface="Arial"/>
              </a:rPr>
              <a:t>Czas </a:t>
            </a:r>
            <a:r>
              <a:rPr sz="1400" spc="85" dirty="0">
                <a:latin typeface="Arial"/>
                <a:cs typeface="Arial"/>
              </a:rPr>
              <a:t>pobrania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obiektu  </a:t>
            </a:r>
            <a:r>
              <a:rPr sz="1400" spc="30" dirty="0">
                <a:latin typeface="Arial"/>
                <a:cs typeface="Arial"/>
              </a:rPr>
              <a:t>z </a:t>
            </a:r>
            <a:r>
              <a:rPr sz="1400" spc="90" dirty="0">
                <a:latin typeface="Arial"/>
                <a:cs typeface="Arial"/>
              </a:rPr>
              <a:t>bazy </a:t>
            </a:r>
            <a:r>
              <a:rPr sz="1400" spc="20" dirty="0">
                <a:latin typeface="Arial"/>
                <a:cs typeface="Arial"/>
              </a:rPr>
              <a:t>np.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 Black"/>
                <a:cs typeface="Arial Black"/>
              </a:rPr>
              <a:t>5s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1420" y="2495802"/>
            <a:ext cx="1928495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Arial"/>
                <a:cs typeface="Arial"/>
              </a:rPr>
              <a:t>Czas </a:t>
            </a:r>
            <a:r>
              <a:rPr sz="1400" spc="85" dirty="0">
                <a:latin typeface="Arial"/>
                <a:cs typeface="Arial"/>
              </a:rPr>
              <a:t>pobrania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obiektu</a:t>
            </a:r>
            <a:endParaRPr sz="1400">
              <a:latin typeface="Arial"/>
              <a:cs typeface="Arial"/>
            </a:endParaRPr>
          </a:p>
          <a:p>
            <a:pPr marL="723900">
              <a:lnSpc>
                <a:spcPct val="100000"/>
              </a:lnSpc>
              <a:spcBef>
                <a:spcPts val="15"/>
              </a:spcBef>
            </a:pPr>
            <a:r>
              <a:rPr sz="1400" spc="30" dirty="0">
                <a:latin typeface="Arial"/>
                <a:cs typeface="Arial"/>
              </a:rPr>
              <a:t>z </a:t>
            </a:r>
            <a:r>
              <a:rPr sz="1400" spc="-5" dirty="0">
                <a:latin typeface="Arial"/>
                <a:cs typeface="Arial"/>
              </a:rPr>
              <a:t>cache </a:t>
            </a:r>
            <a:r>
              <a:rPr sz="1400" spc="20" dirty="0">
                <a:latin typeface="Arial"/>
                <a:cs typeface="Arial"/>
              </a:rPr>
              <a:t>np.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 Black"/>
                <a:cs typeface="Arial Black"/>
              </a:rPr>
              <a:t>2s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0550" y="899153"/>
            <a:ext cx="774191" cy="789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4658" y="899153"/>
            <a:ext cx="774191" cy="789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8767" y="899153"/>
            <a:ext cx="774191" cy="789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2874" y="899153"/>
            <a:ext cx="774191" cy="789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6983" y="899153"/>
            <a:ext cx="774191" cy="789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1330" y="5856732"/>
            <a:ext cx="5779135" cy="1221105"/>
          </a:xfrm>
          <a:custGeom>
            <a:avLst/>
            <a:gdLst/>
            <a:ahLst/>
            <a:cxnLst/>
            <a:rect l="l" t="t" r="r" b="b"/>
            <a:pathLst>
              <a:path w="5779134" h="1221104">
                <a:moveTo>
                  <a:pt x="5779008" y="1216152"/>
                </a:moveTo>
                <a:lnTo>
                  <a:pt x="5779008" y="4572"/>
                </a:lnTo>
                <a:lnTo>
                  <a:pt x="5774436" y="0"/>
                </a:lnTo>
                <a:lnTo>
                  <a:pt x="4572" y="0"/>
                </a:lnTo>
                <a:lnTo>
                  <a:pt x="0" y="4572"/>
                </a:lnTo>
                <a:lnTo>
                  <a:pt x="0" y="1216152"/>
                </a:lnTo>
                <a:lnTo>
                  <a:pt x="4572" y="1220724"/>
                </a:lnTo>
                <a:lnTo>
                  <a:pt x="9144" y="1220724"/>
                </a:lnTo>
                <a:lnTo>
                  <a:pt x="9144" y="19812"/>
                </a:lnTo>
                <a:lnTo>
                  <a:pt x="18288" y="10668"/>
                </a:lnTo>
                <a:lnTo>
                  <a:pt x="18288" y="19812"/>
                </a:lnTo>
                <a:lnTo>
                  <a:pt x="5760720" y="19812"/>
                </a:lnTo>
                <a:lnTo>
                  <a:pt x="5760720" y="10668"/>
                </a:lnTo>
                <a:lnTo>
                  <a:pt x="5769864" y="19812"/>
                </a:lnTo>
                <a:lnTo>
                  <a:pt x="5769864" y="1220724"/>
                </a:lnTo>
                <a:lnTo>
                  <a:pt x="5774436" y="1220724"/>
                </a:lnTo>
                <a:lnTo>
                  <a:pt x="5779008" y="1216152"/>
                </a:lnTo>
                <a:close/>
              </a:path>
              <a:path w="5779134" h="1221104">
                <a:moveTo>
                  <a:pt x="18288" y="19812"/>
                </a:moveTo>
                <a:lnTo>
                  <a:pt x="18288" y="10668"/>
                </a:lnTo>
                <a:lnTo>
                  <a:pt x="9144" y="19812"/>
                </a:lnTo>
                <a:lnTo>
                  <a:pt x="18288" y="19812"/>
                </a:lnTo>
                <a:close/>
              </a:path>
              <a:path w="5779134" h="1221104">
                <a:moveTo>
                  <a:pt x="18288" y="1200912"/>
                </a:moveTo>
                <a:lnTo>
                  <a:pt x="18288" y="19812"/>
                </a:lnTo>
                <a:lnTo>
                  <a:pt x="9144" y="19812"/>
                </a:lnTo>
                <a:lnTo>
                  <a:pt x="9144" y="1200912"/>
                </a:lnTo>
                <a:lnTo>
                  <a:pt x="18288" y="1200912"/>
                </a:lnTo>
                <a:close/>
              </a:path>
              <a:path w="5779134" h="1221104">
                <a:moveTo>
                  <a:pt x="5769864" y="1200912"/>
                </a:moveTo>
                <a:lnTo>
                  <a:pt x="9144" y="1200912"/>
                </a:lnTo>
                <a:lnTo>
                  <a:pt x="18288" y="1210056"/>
                </a:lnTo>
                <a:lnTo>
                  <a:pt x="18288" y="1220724"/>
                </a:lnTo>
                <a:lnTo>
                  <a:pt x="5760720" y="1220724"/>
                </a:lnTo>
                <a:lnTo>
                  <a:pt x="5760720" y="1210056"/>
                </a:lnTo>
                <a:lnTo>
                  <a:pt x="5769864" y="1200912"/>
                </a:lnTo>
                <a:close/>
              </a:path>
              <a:path w="5779134" h="1221104">
                <a:moveTo>
                  <a:pt x="18288" y="1220724"/>
                </a:moveTo>
                <a:lnTo>
                  <a:pt x="18288" y="1210056"/>
                </a:lnTo>
                <a:lnTo>
                  <a:pt x="9144" y="1200912"/>
                </a:lnTo>
                <a:lnTo>
                  <a:pt x="9144" y="1220724"/>
                </a:lnTo>
                <a:lnTo>
                  <a:pt x="18288" y="1220724"/>
                </a:lnTo>
                <a:close/>
              </a:path>
              <a:path w="5779134" h="1221104">
                <a:moveTo>
                  <a:pt x="5769864" y="19812"/>
                </a:moveTo>
                <a:lnTo>
                  <a:pt x="5760720" y="10668"/>
                </a:lnTo>
                <a:lnTo>
                  <a:pt x="5760720" y="19812"/>
                </a:lnTo>
                <a:lnTo>
                  <a:pt x="5769864" y="19812"/>
                </a:lnTo>
                <a:close/>
              </a:path>
              <a:path w="5779134" h="1221104">
                <a:moveTo>
                  <a:pt x="5769864" y="1200912"/>
                </a:moveTo>
                <a:lnTo>
                  <a:pt x="5769864" y="19812"/>
                </a:lnTo>
                <a:lnTo>
                  <a:pt x="5760720" y="19812"/>
                </a:lnTo>
                <a:lnTo>
                  <a:pt x="5760720" y="1200912"/>
                </a:lnTo>
                <a:lnTo>
                  <a:pt x="5769864" y="1200912"/>
                </a:lnTo>
                <a:close/>
              </a:path>
              <a:path w="5779134" h="1221104">
                <a:moveTo>
                  <a:pt x="5769864" y="1220724"/>
                </a:moveTo>
                <a:lnTo>
                  <a:pt x="5769864" y="1200912"/>
                </a:lnTo>
                <a:lnTo>
                  <a:pt x="5760720" y="1210056"/>
                </a:lnTo>
                <a:lnTo>
                  <a:pt x="5760720" y="1220724"/>
                </a:lnTo>
                <a:lnTo>
                  <a:pt x="5769864" y="122072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8560" y="5316725"/>
            <a:ext cx="8258809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01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obiekty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48336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TTL </a:t>
            </a:r>
            <a:r>
              <a:rPr sz="1800" i="1" spc="-5" dirty="0">
                <a:latin typeface="Arial"/>
                <a:cs typeface="Arial"/>
              </a:rPr>
              <a:t>– </a:t>
            </a:r>
            <a:r>
              <a:rPr sz="1800" i="1" spc="-15" dirty="0">
                <a:latin typeface="Arial"/>
                <a:cs typeface="Arial"/>
              </a:rPr>
              <a:t>czas </a:t>
            </a:r>
            <a:r>
              <a:rPr sz="1800" spc="-10" dirty="0">
                <a:latin typeface="Arial"/>
                <a:cs typeface="Arial"/>
              </a:rPr>
              <a:t>ż</a:t>
            </a:r>
            <a:r>
              <a:rPr sz="1800" i="1" spc="-10" dirty="0">
                <a:latin typeface="Arial"/>
                <a:cs typeface="Arial"/>
              </a:rPr>
              <a:t>ycia </a:t>
            </a:r>
            <a:r>
              <a:rPr sz="1800" i="1" spc="-5" dirty="0">
                <a:latin typeface="Arial"/>
                <a:cs typeface="Arial"/>
              </a:rPr>
              <a:t>obiektu w</a:t>
            </a:r>
            <a:r>
              <a:rPr sz="1800" i="1" spc="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cache</a:t>
            </a:r>
            <a:endParaRPr sz="1800">
              <a:latin typeface="Arial"/>
              <a:cs typeface="Arial"/>
            </a:endParaRPr>
          </a:p>
          <a:p>
            <a:pPr marL="148336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Hit Ratio </a:t>
            </a:r>
            <a:r>
              <a:rPr sz="1800" i="1" spc="-5" dirty="0">
                <a:latin typeface="Arial"/>
                <a:cs typeface="Arial"/>
              </a:rPr>
              <a:t>– współczynnik trafienia,</a:t>
            </a:r>
            <a:r>
              <a:rPr sz="1800" i="1" spc="4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stosunek</a:t>
            </a:r>
            <a:endParaRPr sz="1800">
              <a:latin typeface="Arial"/>
              <a:cs typeface="Arial"/>
            </a:endParaRPr>
          </a:p>
          <a:p>
            <a:pPr marL="1483360" marR="5080" indent="-1470660">
              <a:lnSpc>
                <a:spcPct val="100000"/>
              </a:lnSpc>
              <a:tabLst>
                <a:tab pos="1443990" algn="l"/>
                <a:tab pos="7152005" algn="l"/>
                <a:tab pos="8245475" algn="l"/>
              </a:tabLst>
            </a:pPr>
            <a:r>
              <a:rPr sz="1800" i="1" u="sng" dirty="0">
                <a:uFill>
                  <a:solidFill>
                    <a:srgbClr val="9EB7CD"/>
                  </a:solidFill>
                </a:uFill>
                <a:latin typeface="Arial"/>
                <a:cs typeface="Arial"/>
              </a:rPr>
              <a:t> 	</a:t>
            </a:r>
            <a:r>
              <a:rPr sz="1800" i="1" spc="-19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wyra</a:t>
            </a:r>
            <a:r>
              <a:rPr sz="1800" spc="-10" dirty="0">
                <a:latin typeface="Arial"/>
                <a:cs typeface="Arial"/>
              </a:rPr>
              <a:t>ż</a:t>
            </a:r>
            <a:r>
              <a:rPr sz="1800" i="1" spc="-10" dirty="0">
                <a:latin typeface="Arial"/>
                <a:cs typeface="Arial"/>
              </a:rPr>
              <a:t>aj</a:t>
            </a:r>
            <a:r>
              <a:rPr sz="1800" spc="-10" dirty="0">
                <a:latin typeface="Arial"/>
                <a:cs typeface="Arial"/>
              </a:rPr>
              <a:t>ą</a:t>
            </a:r>
            <a:r>
              <a:rPr sz="1800" i="1" spc="-10" dirty="0">
                <a:latin typeface="Arial"/>
                <a:cs typeface="Arial"/>
              </a:rPr>
              <a:t>cy </a:t>
            </a:r>
            <a:r>
              <a:rPr sz="1800" i="1" spc="-5" dirty="0">
                <a:latin typeface="Arial"/>
                <a:cs typeface="Arial"/>
              </a:rPr>
              <a:t>ile dany obiekt </a:t>
            </a:r>
            <a:r>
              <a:rPr sz="1800" i="1" spc="-10" dirty="0">
                <a:latin typeface="Arial"/>
                <a:cs typeface="Arial"/>
              </a:rPr>
              <a:t>został </a:t>
            </a:r>
            <a:r>
              <a:rPr sz="1800" i="1" spc="-5" dirty="0">
                <a:latin typeface="Arial"/>
                <a:cs typeface="Arial"/>
              </a:rPr>
              <a:t>pobrany </a:t>
            </a:r>
            <a:r>
              <a:rPr sz="1800" i="1" dirty="0">
                <a:latin typeface="Arial"/>
                <a:cs typeface="Arial"/>
              </a:rPr>
              <a:t>z</a:t>
            </a:r>
            <a:r>
              <a:rPr sz="1800" i="1" spc="15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cache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do </a:t>
            </a:r>
            <a:r>
              <a:rPr sz="1800" i="1" dirty="0">
                <a:latin typeface="Arial"/>
                <a:cs typeface="Arial"/>
              </a:rPr>
              <a:t>	</a:t>
            </a:r>
            <a:r>
              <a:rPr sz="1800" i="1" u="sng" dirty="0">
                <a:uFill>
                  <a:solidFill>
                    <a:srgbClr val="9EB7CD"/>
                  </a:solidFill>
                </a:uFill>
                <a:latin typeface="Arial"/>
                <a:cs typeface="Arial"/>
              </a:rPr>
              <a:t> 	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             </a:t>
            </a:r>
            <a:r>
              <a:rPr sz="1800" i="1" spc="19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liczby </a:t>
            </a:r>
            <a:r>
              <a:rPr sz="1800" i="1" spc="-5" dirty="0">
                <a:latin typeface="Arial"/>
                <a:cs typeface="Arial"/>
              </a:rPr>
              <a:t>kiedy go nie</a:t>
            </a:r>
            <a:r>
              <a:rPr sz="1800" i="1" spc="7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znaleziono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26570" y="3777996"/>
            <a:ext cx="2232660" cy="1270000"/>
          </a:xfrm>
          <a:custGeom>
            <a:avLst/>
            <a:gdLst/>
            <a:ahLst/>
            <a:cxnLst/>
            <a:rect l="l" t="t" r="r" b="b"/>
            <a:pathLst>
              <a:path w="2232659" h="1270000">
                <a:moveTo>
                  <a:pt x="2232660" y="932687"/>
                </a:moveTo>
                <a:lnTo>
                  <a:pt x="2232660" y="0"/>
                </a:lnTo>
                <a:lnTo>
                  <a:pt x="0" y="0"/>
                </a:lnTo>
                <a:lnTo>
                  <a:pt x="0" y="932687"/>
                </a:lnTo>
                <a:lnTo>
                  <a:pt x="3076" y="978372"/>
                </a:lnTo>
                <a:lnTo>
                  <a:pt x="12036" y="1022194"/>
                </a:lnTo>
                <a:lnTo>
                  <a:pt x="26479" y="1063751"/>
                </a:lnTo>
                <a:lnTo>
                  <a:pt x="46002" y="1102641"/>
                </a:lnTo>
                <a:lnTo>
                  <a:pt x="70202" y="1138462"/>
                </a:lnTo>
                <a:lnTo>
                  <a:pt x="98679" y="1170812"/>
                </a:lnTo>
                <a:lnTo>
                  <a:pt x="131028" y="1199288"/>
                </a:lnTo>
                <a:lnTo>
                  <a:pt x="166849" y="1223489"/>
                </a:lnTo>
                <a:lnTo>
                  <a:pt x="205740" y="1243012"/>
                </a:lnTo>
                <a:lnTo>
                  <a:pt x="247297" y="1257454"/>
                </a:lnTo>
                <a:lnTo>
                  <a:pt x="291119" y="1266415"/>
                </a:lnTo>
                <a:lnTo>
                  <a:pt x="336804" y="1269491"/>
                </a:lnTo>
                <a:lnTo>
                  <a:pt x="1895856" y="1269491"/>
                </a:lnTo>
                <a:lnTo>
                  <a:pt x="1941540" y="1266415"/>
                </a:lnTo>
                <a:lnTo>
                  <a:pt x="1985362" y="1257454"/>
                </a:lnTo>
                <a:lnTo>
                  <a:pt x="2026920" y="1243012"/>
                </a:lnTo>
                <a:lnTo>
                  <a:pt x="2065810" y="1223489"/>
                </a:lnTo>
                <a:lnTo>
                  <a:pt x="2101631" y="1199288"/>
                </a:lnTo>
                <a:lnTo>
                  <a:pt x="2133981" y="1170812"/>
                </a:lnTo>
                <a:lnTo>
                  <a:pt x="2162457" y="1138462"/>
                </a:lnTo>
                <a:lnTo>
                  <a:pt x="2186657" y="1102641"/>
                </a:lnTo>
                <a:lnTo>
                  <a:pt x="2206180" y="1063751"/>
                </a:lnTo>
                <a:lnTo>
                  <a:pt x="2220623" y="1022194"/>
                </a:lnTo>
                <a:lnTo>
                  <a:pt x="2229583" y="978372"/>
                </a:lnTo>
                <a:lnTo>
                  <a:pt x="2232660" y="932687"/>
                </a:lnTo>
                <a:close/>
              </a:path>
            </a:pathLst>
          </a:custGeom>
          <a:solidFill>
            <a:srgbClr val="8D7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7426" y="3777996"/>
            <a:ext cx="2251075" cy="1278890"/>
          </a:xfrm>
          <a:custGeom>
            <a:avLst/>
            <a:gdLst/>
            <a:ahLst/>
            <a:cxnLst/>
            <a:rect l="l" t="t" r="r" b="b"/>
            <a:pathLst>
              <a:path w="2251075" h="1278889">
                <a:moveTo>
                  <a:pt x="2250948" y="950975"/>
                </a:moveTo>
                <a:lnTo>
                  <a:pt x="2250948" y="0"/>
                </a:lnTo>
                <a:lnTo>
                  <a:pt x="2232660" y="0"/>
                </a:lnTo>
                <a:lnTo>
                  <a:pt x="2232660" y="934211"/>
                </a:lnTo>
                <a:lnTo>
                  <a:pt x="2231136" y="950975"/>
                </a:lnTo>
                <a:lnTo>
                  <a:pt x="2231136" y="967739"/>
                </a:lnTo>
                <a:lnTo>
                  <a:pt x="2228088" y="982979"/>
                </a:lnTo>
                <a:lnTo>
                  <a:pt x="2225040" y="999743"/>
                </a:lnTo>
                <a:lnTo>
                  <a:pt x="2212848" y="1045463"/>
                </a:lnTo>
                <a:lnTo>
                  <a:pt x="2185416" y="1103375"/>
                </a:lnTo>
                <a:lnTo>
                  <a:pt x="2176272" y="1115567"/>
                </a:lnTo>
                <a:lnTo>
                  <a:pt x="2167128" y="1129283"/>
                </a:lnTo>
                <a:lnTo>
                  <a:pt x="2157984" y="1141475"/>
                </a:lnTo>
                <a:lnTo>
                  <a:pt x="2147316" y="1153667"/>
                </a:lnTo>
                <a:lnTo>
                  <a:pt x="2136648" y="1164335"/>
                </a:lnTo>
                <a:lnTo>
                  <a:pt x="2124456" y="1175003"/>
                </a:lnTo>
                <a:lnTo>
                  <a:pt x="2113788" y="1185671"/>
                </a:lnTo>
                <a:lnTo>
                  <a:pt x="2074164" y="1213103"/>
                </a:lnTo>
                <a:lnTo>
                  <a:pt x="2033016" y="1234439"/>
                </a:lnTo>
                <a:lnTo>
                  <a:pt x="1987296" y="1249679"/>
                </a:lnTo>
                <a:lnTo>
                  <a:pt x="1938528" y="1258823"/>
                </a:lnTo>
                <a:lnTo>
                  <a:pt x="1921764" y="1258823"/>
                </a:lnTo>
                <a:lnTo>
                  <a:pt x="1905000" y="1260347"/>
                </a:lnTo>
                <a:lnTo>
                  <a:pt x="345948" y="1260347"/>
                </a:lnTo>
                <a:lnTo>
                  <a:pt x="329184" y="1258823"/>
                </a:lnTo>
                <a:lnTo>
                  <a:pt x="312420" y="1258823"/>
                </a:lnTo>
                <a:lnTo>
                  <a:pt x="263652" y="1249679"/>
                </a:lnTo>
                <a:lnTo>
                  <a:pt x="217932" y="1234439"/>
                </a:lnTo>
                <a:lnTo>
                  <a:pt x="176784" y="1213103"/>
                </a:lnTo>
                <a:lnTo>
                  <a:pt x="137160" y="1185671"/>
                </a:lnTo>
                <a:lnTo>
                  <a:pt x="126492" y="1175003"/>
                </a:lnTo>
                <a:lnTo>
                  <a:pt x="114300" y="1164335"/>
                </a:lnTo>
                <a:lnTo>
                  <a:pt x="103632" y="1152143"/>
                </a:lnTo>
                <a:lnTo>
                  <a:pt x="92964" y="1141475"/>
                </a:lnTo>
                <a:lnTo>
                  <a:pt x="83820" y="1129283"/>
                </a:lnTo>
                <a:lnTo>
                  <a:pt x="65532" y="1101851"/>
                </a:lnTo>
                <a:lnTo>
                  <a:pt x="57912" y="1088135"/>
                </a:lnTo>
                <a:lnTo>
                  <a:pt x="51816" y="1074419"/>
                </a:lnTo>
                <a:lnTo>
                  <a:pt x="44196" y="1060703"/>
                </a:lnTo>
                <a:lnTo>
                  <a:pt x="28956" y="1014983"/>
                </a:lnTo>
                <a:lnTo>
                  <a:pt x="18288" y="932687"/>
                </a:lnTo>
                <a:lnTo>
                  <a:pt x="18288" y="0"/>
                </a:lnTo>
                <a:lnTo>
                  <a:pt x="0" y="0"/>
                </a:lnTo>
                <a:lnTo>
                  <a:pt x="0" y="950975"/>
                </a:lnTo>
                <a:lnTo>
                  <a:pt x="1524" y="969263"/>
                </a:lnTo>
                <a:lnTo>
                  <a:pt x="10668" y="1019555"/>
                </a:lnTo>
                <a:lnTo>
                  <a:pt x="33528" y="1083563"/>
                </a:lnTo>
                <a:lnTo>
                  <a:pt x="68580" y="1139951"/>
                </a:lnTo>
                <a:lnTo>
                  <a:pt x="112776" y="1188719"/>
                </a:lnTo>
                <a:lnTo>
                  <a:pt x="138684" y="1210055"/>
                </a:lnTo>
                <a:lnTo>
                  <a:pt x="152400" y="1220723"/>
                </a:lnTo>
                <a:lnTo>
                  <a:pt x="211836" y="1252727"/>
                </a:lnTo>
                <a:lnTo>
                  <a:pt x="275844" y="1272539"/>
                </a:lnTo>
                <a:lnTo>
                  <a:pt x="310896" y="1277111"/>
                </a:lnTo>
                <a:lnTo>
                  <a:pt x="327660" y="1278635"/>
                </a:lnTo>
                <a:lnTo>
                  <a:pt x="1923288" y="1278635"/>
                </a:lnTo>
                <a:lnTo>
                  <a:pt x="1941576" y="1277111"/>
                </a:lnTo>
                <a:lnTo>
                  <a:pt x="2008632" y="1263395"/>
                </a:lnTo>
                <a:lnTo>
                  <a:pt x="2055876" y="1245107"/>
                </a:lnTo>
                <a:lnTo>
                  <a:pt x="2112264" y="1210055"/>
                </a:lnTo>
                <a:lnTo>
                  <a:pt x="2150364" y="1178051"/>
                </a:lnTo>
                <a:lnTo>
                  <a:pt x="2193036" y="1126235"/>
                </a:lnTo>
                <a:lnTo>
                  <a:pt x="2200656" y="1112519"/>
                </a:lnTo>
                <a:lnTo>
                  <a:pt x="2209800" y="1097279"/>
                </a:lnTo>
                <a:lnTo>
                  <a:pt x="2217420" y="1083563"/>
                </a:lnTo>
                <a:lnTo>
                  <a:pt x="2223516" y="1068323"/>
                </a:lnTo>
                <a:lnTo>
                  <a:pt x="2231136" y="1051559"/>
                </a:lnTo>
                <a:lnTo>
                  <a:pt x="2235708" y="1036319"/>
                </a:lnTo>
                <a:lnTo>
                  <a:pt x="2244852" y="1002791"/>
                </a:lnTo>
                <a:lnTo>
                  <a:pt x="2247900" y="986027"/>
                </a:lnTo>
                <a:lnTo>
                  <a:pt x="2250948" y="950975"/>
                </a:lnTo>
                <a:close/>
              </a:path>
            </a:pathLst>
          </a:custGeom>
          <a:solidFill>
            <a:srgbClr val="665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4090" y="3777996"/>
            <a:ext cx="1297305" cy="260985"/>
          </a:xfrm>
          <a:custGeom>
            <a:avLst/>
            <a:gdLst/>
            <a:ahLst/>
            <a:cxnLst/>
            <a:rect l="l" t="t" r="r" b="b"/>
            <a:pathLst>
              <a:path w="1297304" h="260985">
                <a:moveTo>
                  <a:pt x="144780" y="260603"/>
                </a:moveTo>
                <a:lnTo>
                  <a:pt x="144780" y="0"/>
                </a:lnTo>
                <a:lnTo>
                  <a:pt x="118596" y="0"/>
                </a:lnTo>
                <a:lnTo>
                  <a:pt x="0" y="117347"/>
                </a:lnTo>
                <a:lnTo>
                  <a:pt x="144780" y="260603"/>
                </a:lnTo>
                <a:close/>
              </a:path>
              <a:path w="1297304" h="260985">
                <a:moveTo>
                  <a:pt x="1296924" y="188975"/>
                </a:moveTo>
                <a:lnTo>
                  <a:pt x="1296924" y="45719"/>
                </a:lnTo>
                <a:lnTo>
                  <a:pt x="144780" y="45719"/>
                </a:lnTo>
                <a:lnTo>
                  <a:pt x="144780" y="188975"/>
                </a:lnTo>
                <a:lnTo>
                  <a:pt x="1296924" y="188975"/>
                </a:lnTo>
                <a:close/>
              </a:path>
            </a:pathLst>
          </a:custGeom>
          <a:solidFill>
            <a:srgbClr val="D2D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1899" y="3777996"/>
            <a:ext cx="1318260" cy="285115"/>
          </a:xfrm>
          <a:custGeom>
            <a:avLst/>
            <a:gdLst/>
            <a:ahLst/>
            <a:cxnLst/>
            <a:rect l="l" t="t" r="r" b="b"/>
            <a:pathLst>
              <a:path w="1318259" h="285114">
                <a:moveTo>
                  <a:pt x="143255" y="0"/>
                </a:moveTo>
                <a:lnTo>
                  <a:pt x="116280" y="0"/>
                </a:lnTo>
                <a:lnTo>
                  <a:pt x="0" y="117347"/>
                </a:lnTo>
                <a:lnTo>
                  <a:pt x="19812" y="137341"/>
                </a:lnTo>
                <a:lnTo>
                  <a:pt x="19812" y="111251"/>
                </a:lnTo>
                <a:lnTo>
                  <a:pt x="25908" y="117347"/>
                </a:lnTo>
                <a:lnTo>
                  <a:pt x="143255" y="0"/>
                </a:lnTo>
                <a:close/>
              </a:path>
              <a:path w="1318259" h="285114">
                <a:moveTo>
                  <a:pt x="25908" y="117347"/>
                </a:moveTo>
                <a:lnTo>
                  <a:pt x="19812" y="111251"/>
                </a:lnTo>
                <a:lnTo>
                  <a:pt x="19812" y="123443"/>
                </a:lnTo>
                <a:lnTo>
                  <a:pt x="25908" y="117347"/>
                </a:lnTo>
                <a:close/>
              </a:path>
              <a:path w="1318259" h="285114">
                <a:moveTo>
                  <a:pt x="163068" y="254507"/>
                </a:moveTo>
                <a:lnTo>
                  <a:pt x="25908" y="117347"/>
                </a:lnTo>
                <a:lnTo>
                  <a:pt x="19812" y="123443"/>
                </a:lnTo>
                <a:lnTo>
                  <a:pt x="19812" y="137341"/>
                </a:lnTo>
                <a:lnTo>
                  <a:pt x="147828" y="266531"/>
                </a:lnTo>
                <a:lnTo>
                  <a:pt x="147828" y="260603"/>
                </a:lnTo>
                <a:lnTo>
                  <a:pt x="163068" y="254507"/>
                </a:lnTo>
                <a:close/>
              </a:path>
              <a:path w="1318259" h="285114">
                <a:moveTo>
                  <a:pt x="166116" y="35051"/>
                </a:moveTo>
                <a:lnTo>
                  <a:pt x="166116" y="0"/>
                </a:lnTo>
                <a:lnTo>
                  <a:pt x="147828" y="0"/>
                </a:lnTo>
                <a:lnTo>
                  <a:pt x="147828" y="54863"/>
                </a:lnTo>
                <a:lnTo>
                  <a:pt x="156972" y="54863"/>
                </a:lnTo>
                <a:lnTo>
                  <a:pt x="156972" y="35051"/>
                </a:lnTo>
                <a:lnTo>
                  <a:pt x="166116" y="35051"/>
                </a:lnTo>
                <a:close/>
              </a:path>
              <a:path w="1318259" h="285114">
                <a:moveTo>
                  <a:pt x="1309116" y="179831"/>
                </a:moveTo>
                <a:lnTo>
                  <a:pt x="147828" y="179831"/>
                </a:lnTo>
                <a:lnTo>
                  <a:pt x="147828" y="239267"/>
                </a:lnTo>
                <a:lnTo>
                  <a:pt x="156972" y="248411"/>
                </a:lnTo>
                <a:lnTo>
                  <a:pt x="156972" y="198119"/>
                </a:lnTo>
                <a:lnTo>
                  <a:pt x="166116" y="188975"/>
                </a:lnTo>
                <a:lnTo>
                  <a:pt x="166116" y="198119"/>
                </a:lnTo>
                <a:lnTo>
                  <a:pt x="1299972" y="198119"/>
                </a:lnTo>
                <a:lnTo>
                  <a:pt x="1299972" y="188975"/>
                </a:lnTo>
                <a:lnTo>
                  <a:pt x="1309116" y="179831"/>
                </a:lnTo>
                <a:close/>
              </a:path>
              <a:path w="1318259" h="285114">
                <a:moveTo>
                  <a:pt x="163068" y="281911"/>
                </a:moveTo>
                <a:lnTo>
                  <a:pt x="163068" y="254507"/>
                </a:lnTo>
                <a:lnTo>
                  <a:pt x="147828" y="260603"/>
                </a:lnTo>
                <a:lnTo>
                  <a:pt x="147828" y="266531"/>
                </a:lnTo>
                <a:lnTo>
                  <a:pt x="163068" y="281911"/>
                </a:lnTo>
                <a:close/>
              </a:path>
              <a:path w="1318259" h="285114">
                <a:moveTo>
                  <a:pt x="1318260" y="198119"/>
                </a:moveTo>
                <a:lnTo>
                  <a:pt x="1318260" y="35051"/>
                </a:lnTo>
                <a:lnTo>
                  <a:pt x="156972" y="35051"/>
                </a:lnTo>
                <a:lnTo>
                  <a:pt x="166116" y="45719"/>
                </a:lnTo>
                <a:lnTo>
                  <a:pt x="166116" y="54863"/>
                </a:lnTo>
                <a:lnTo>
                  <a:pt x="1299972" y="54863"/>
                </a:lnTo>
                <a:lnTo>
                  <a:pt x="1299972" y="45719"/>
                </a:lnTo>
                <a:lnTo>
                  <a:pt x="1309116" y="54863"/>
                </a:lnTo>
                <a:lnTo>
                  <a:pt x="1309116" y="198119"/>
                </a:lnTo>
                <a:lnTo>
                  <a:pt x="1318260" y="198119"/>
                </a:lnTo>
                <a:close/>
              </a:path>
              <a:path w="1318259" h="285114">
                <a:moveTo>
                  <a:pt x="166116" y="54863"/>
                </a:moveTo>
                <a:lnTo>
                  <a:pt x="166116" y="45719"/>
                </a:lnTo>
                <a:lnTo>
                  <a:pt x="156972" y="35051"/>
                </a:lnTo>
                <a:lnTo>
                  <a:pt x="156972" y="54863"/>
                </a:lnTo>
                <a:lnTo>
                  <a:pt x="166116" y="54863"/>
                </a:lnTo>
                <a:close/>
              </a:path>
              <a:path w="1318259" h="285114">
                <a:moveTo>
                  <a:pt x="166116" y="198119"/>
                </a:moveTo>
                <a:lnTo>
                  <a:pt x="166116" y="188975"/>
                </a:lnTo>
                <a:lnTo>
                  <a:pt x="156972" y="198119"/>
                </a:lnTo>
                <a:lnTo>
                  <a:pt x="166116" y="198119"/>
                </a:lnTo>
                <a:close/>
              </a:path>
              <a:path w="1318259" h="285114">
                <a:moveTo>
                  <a:pt x="166116" y="284987"/>
                </a:moveTo>
                <a:lnTo>
                  <a:pt x="166116" y="198119"/>
                </a:lnTo>
                <a:lnTo>
                  <a:pt x="156972" y="198119"/>
                </a:lnTo>
                <a:lnTo>
                  <a:pt x="156972" y="248411"/>
                </a:lnTo>
                <a:lnTo>
                  <a:pt x="163068" y="254507"/>
                </a:lnTo>
                <a:lnTo>
                  <a:pt x="163068" y="281911"/>
                </a:lnTo>
                <a:lnTo>
                  <a:pt x="166116" y="284987"/>
                </a:lnTo>
                <a:close/>
              </a:path>
              <a:path w="1318259" h="285114">
                <a:moveTo>
                  <a:pt x="1309116" y="54863"/>
                </a:moveTo>
                <a:lnTo>
                  <a:pt x="1299972" y="45719"/>
                </a:lnTo>
                <a:lnTo>
                  <a:pt x="1299972" y="54863"/>
                </a:lnTo>
                <a:lnTo>
                  <a:pt x="1309116" y="54863"/>
                </a:lnTo>
                <a:close/>
              </a:path>
              <a:path w="1318259" h="285114">
                <a:moveTo>
                  <a:pt x="1309116" y="179831"/>
                </a:moveTo>
                <a:lnTo>
                  <a:pt x="1309116" y="54863"/>
                </a:lnTo>
                <a:lnTo>
                  <a:pt x="1299972" y="54863"/>
                </a:lnTo>
                <a:lnTo>
                  <a:pt x="1299972" y="179831"/>
                </a:lnTo>
                <a:lnTo>
                  <a:pt x="1309116" y="179831"/>
                </a:lnTo>
                <a:close/>
              </a:path>
              <a:path w="1318259" h="285114">
                <a:moveTo>
                  <a:pt x="1309116" y="198119"/>
                </a:moveTo>
                <a:lnTo>
                  <a:pt x="1309116" y="179831"/>
                </a:lnTo>
                <a:lnTo>
                  <a:pt x="1299972" y="188975"/>
                </a:lnTo>
                <a:lnTo>
                  <a:pt x="1299972" y="198119"/>
                </a:lnTo>
                <a:lnTo>
                  <a:pt x="1309116" y="198119"/>
                </a:lnTo>
                <a:close/>
              </a:path>
            </a:pathLst>
          </a:custGeom>
          <a:solidFill>
            <a:srgbClr val="999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7243" y="4038600"/>
            <a:ext cx="1295400" cy="288290"/>
          </a:xfrm>
          <a:custGeom>
            <a:avLst/>
            <a:gdLst/>
            <a:ahLst/>
            <a:cxnLst/>
            <a:rect l="l" t="t" r="r" b="b"/>
            <a:pathLst>
              <a:path w="1295400" h="288289">
                <a:moveTo>
                  <a:pt x="1152144" y="216408"/>
                </a:moveTo>
                <a:lnTo>
                  <a:pt x="1152144" y="73152"/>
                </a:lnTo>
                <a:lnTo>
                  <a:pt x="0" y="73152"/>
                </a:lnTo>
                <a:lnTo>
                  <a:pt x="0" y="216408"/>
                </a:lnTo>
                <a:lnTo>
                  <a:pt x="1152144" y="216408"/>
                </a:lnTo>
                <a:close/>
              </a:path>
              <a:path w="1295400" h="288289">
                <a:moveTo>
                  <a:pt x="1295400" y="144780"/>
                </a:moveTo>
                <a:lnTo>
                  <a:pt x="1152144" y="0"/>
                </a:lnTo>
                <a:lnTo>
                  <a:pt x="1152144" y="288036"/>
                </a:lnTo>
                <a:lnTo>
                  <a:pt x="1295400" y="144780"/>
                </a:lnTo>
                <a:close/>
              </a:path>
            </a:pathLst>
          </a:custGeom>
          <a:solidFill>
            <a:srgbClr val="D2D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96575" y="4015740"/>
            <a:ext cx="1320165" cy="335280"/>
          </a:xfrm>
          <a:custGeom>
            <a:avLst/>
            <a:gdLst/>
            <a:ahLst/>
            <a:cxnLst/>
            <a:rect l="l" t="t" r="r" b="b"/>
            <a:pathLst>
              <a:path w="1320165" h="335279">
                <a:moveTo>
                  <a:pt x="1162812" y="85344"/>
                </a:moveTo>
                <a:lnTo>
                  <a:pt x="0" y="85344"/>
                </a:lnTo>
                <a:lnTo>
                  <a:pt x="0" y="248412"/>
                </a:lnTo>
                <a:lnTo>
                  <a:pt x="10668" y="248412"/>
                </a:lnTo>
                <a:lnTo>
                  <a:pt x="10668" y="105156"/>
                </a:lnTo>
                <a:lnTo>
                  <a:pt x="19812" y="96012"/>
                </a:lnTo>
                <a:lnTo>
                  <a:pt x="19812" y="105156"/>
                </a:lnTo>
                <a:lnTo>
                  <a:pt x="1152144" y="105156"/>
                </a:lnTo>
                <a:lnTo>
                  <a:pt x="1152144" y="96012"/>
                </a:lnTo>
                <a:lnTo>
                  <a:pt x="1162812" y="85344"/>
                </a:lnTo>
                <a:close/>
              </a:path>
              <a:path w="1320165" h="335279">
                <a:moveTo>
                  <a:pt x="19812" y="105156"/>
                </a:moveTo>
                <a:lnTo>
                  <a:pt x="19812" y="96012"/>
                </a:lnTo>
                <a:lnTo>
                  <a:pt x="10668" y="105156"/>
                </a:lnTo>
                <a:lnTo>
                  <a:pt x="19812" y="105156"/>
                </a:lnTo>
                <a:close/>
              </a:path>
              <a:path w="1320165" h="335279">
                <a:moveTo>
                  <a:pt x="19812" y="230124"/>
                </a:moveTo>
                <a:lnTo>
                  <a:pt x="19812" y="105156"/>
                </a:lnTo>
                <a:lnTo>
                  <a:pt x="10668" y="105156"/>
                </a:lnTo>
                <a:lnTo>
                  <a:pt x="10668" y="230124"/>
                </a:lnTo>
                <a:lnTo>
                  <a:pt x="19812" y="230124"/>
                </a:lnTo>
                <a:close/>
              </a:path>
              <a:path w="1320165" h="335279">
                <a:moveTo>
                  <a:pt x="1171956" y="288212"/>
                </a:moveTo>
                <a:lnTo>
                  <a:pt x="1171956" y="230124"/>
                </a:lnTo>
                <a:lnTo>
                  <a:pt x="10668" y="230124"/>
                </a:lnTo>
                <a:lnTo>
                  <a:pt x="19812" y="239268"/>
                </a:lnTo>
                <a:lnTo>
                  <a:pt x="19812" y="248412"/>
                </a:lnTo>
                <a:lnTo>
                  <a:pt x="1152144" y="248412"/>
                </a:lnTo>
                <a:lnTo>
                  <a:pt x="1152144" y="239268"/>
                </a:lnTo>
                <a:lnTo>
                  <a:pt x="1162812" y="248412"/>
                </a:lnTo>
                <a:lnTo>
                  <a:pt x="1162812" y="297260"/>
                </a:lnTo>
                <a:lnTo>
                  <a:pt x="1171956" y="288212"/>
                </a:lnTo>
                <a:close/>
              </a:path>
              <a:path w="1320165" h="335279">
                <a:moveTo>
                  <a:pt x="19812" y="248412"/>
                </a:moveTo>
                <a:lnTo>
                  <a:pt x="19812" y="239268"/>
                </a:lnTo>
                <a:lnTo>
                  <a:pt x="10668" y="230124"/>
                </a:lnTo>
                <a:lnTo>
                  <a:pt x="10668" y="248412"/>
                </a:lnTo>
                <a:lnTo>
                  <a:pt x="19812" y="248412"/>
                </a:lnTo>
                <a:close/>
              </a:path>
              <a:path w="1320165" h="335279">
                <a:moveTo>
                  <a:pt x="1319784" y="167640"/>
                </a:moveTo>
                <a:lnTo>
                  <a:pt x="1152144" y="0"/>
                </a:lnTo>
                <a:lnTo>
                  <a:pt x="1152144" y="85344"/>
                </a:lnTo>
                <a:lnTo>
                  <a:pt x="1155192" y="85344"/>
                </a:lnTo>
                <a:lnTo>
                  <a:pt x="1155192" y="30480"/>
                </a:lnTo>
                <a:lnTo>
                  <a:pt x="1171956" y="22860"/>
                </a:lnTo>
                <a:lnTo>
                  <a:pt x="1171956" y="47067"/>
                </a:lnTo>
                <a:lnTo>
                  <a:pt x="1293811" y="167640"/>
                </a:lnTo>
                <a:lnTo>
                  <a:pt x="1299972" y="161544"/>
                </a:lnTo>
                <a:lnTo>
                  <a:pt x="1299972" y="187452"/>
                </a:lnTo>
                <a:lnTo>
                  <a:pt x="1319784" y="167640"/>
                </a:lnTo>
                <a:close/>
              </a:path>
              <a:path w="1320165" h="335279">
                <a:moveTo>
                  <a:pt x="1162812" y="105156"/>
                </a:moveTo>
                <a:lnTo>
                  <a:pt x="1162812" y="85344"/>
                </a:lnTo>
                <a:lnTo>
                  <a:pt x="1152144" y="96012"/>
                </a:lnTo>
                <a:lnTo>
                  <a:pt x="1152144" y="105156"/>
                </a:lnTo>
                <a:lnTo>
                  <a:pt x="1162812" y="105156"/>
                </a:lnTo>
                <a:close/>
              </a:path>
              <a:path w="1320165" h="335279">
                <a:moveTo>
                  <a:pt x="1162812" y="248412"/>
                </a:moveTo>
                <a:lnTo>
                  <a:pt x="1152144" y="239268"/>
                </a:lnTo>
                <a:lnTo>
                  <a:pt x="1152144" y="248412"/>
                </a:lnTo>
                <a:lnTo>
                  <a:pt x="1162812" y="248412"/>
                </a:lnTo>
                <a:close/>
              </a:path>
              <a:path w="1320165" h="335279">
                <a:moveTo>
                  <a:pt x="1162812" y="297260"/>
                </a:moveTo>
                <a:lnTo>
                  <a:pt x="1162812" y="248412"/>
                </a:lnTo>
                <a:lnTo>
                  <a:pt x="1152144" y="248412"/>
                </a:lnTo>
                <a:lnTo>
                  <a:pt x="1152144" y="335280"/>
                </a:lnTo>
                <a:lnTo>
                  <a:pt x="1155192" y="332232"/>
                </a:lnTo>
                <a:lnTo>
                  <a:pt x="1155192" y="304800"/>
                </a:lnTo>
                <a:lnTo>
                  <a:pt x="1162812" y="297260"/>
                </a:lnTo>
                <a:close/>
              </a:path>
              <a:path w="1320165" h="335279">
                <a:moveTo>
                  <a:pt x="1171956" y="47067"/>
                </a:moveTo>
                <a:lnTo>
                  <a:pt x="1171956" y="22860"/>
                </a:lnTo>
                <a:lnTo>
                  <a:pt x="1155192" y="30480"/>
                </a:lnTo>
                <a:lnTo>
                  <a:pt x="1171956" y="47067"/>
                </a:lnTo>
                <a:close/>
              </a:path>
              <a:path w="1320165" h="335279">
                <a:moveTo>
                  <a:pt x="1171956" y="105156"/>
                </a:moveTo>
                <a:lnTo>
                  <a:pt x="1171956" y="47067"/>
                </a:lnTo>
                <a:lnTo>
                  <a:pt x="1155192" y="30480"/>
                </a:lnTo>
                <a:lnTo>
                  <a:pt x="1155192" y="85344"/>
                </a:lnTo>
                <a:lnTo>
                  <a:pt x="1162812" y="85344"/>
                </a:lnTo>
                <a:lnTo>
                  <a:pt x="1162812" y="105156"/>
                </a:lnTo>
                <a:lnTo>
                  <a:pt x="1171956" y="105156"/>
                </a:lnTo>
                <a:close/>
              </a:path>
              <a:path w="1320165" h="335279">
                <a:moveTo>
                  <a:pt x="1299972" y="187452"/>
                </a:moveTo>
                <a:lnTo>
                  <a:pt x="1299972" y="173736"/>
                </a:lnTo>
                <a:lnTo>
                  <a:pt x="1293811" y="167640"/>
                </a:lnTo>
                <a:lnTo>
                  <a:pt x="1155192" y="304800"/>
                </a:lnTo>
                <a:lnTo>
                  <a:pt x="1171956" y="310896"/>
                </a:lnTo>
                <a:lnTo>
                  <a:pt x="1171956" y="315468"/>
                </a:lnTo>
                <a:lnTo>
                  <a:pt x="1299972" y="187452"/>
                </a:lnTo>
                <a:close/>
              </a:path>
              <a:path w="1320165" h="335279">
                <a:moveTo>
                  <a:pt x="1171956" y="315468"/>
                </a:moveTo>
                <a:lnTo>
                  <a:pt x="1171956" y="310896"/>
                </a:lnTo>
                <a:lnTo>
                  <a:pt x="1155192" y="304800"/>
                </a:lnTo>
                <a:lnTo>
                  <a:pt x="1155192" y="332232"/>
                </a:lnTo>
                <a:lnTo>
                  <a:pt x="1171956" y="315468"/>
                </a:lnTo>
                <a:close/>
              </a:path>
              <a:path w="1320165" h="335279">
                <a:moveTo>
                  <a:pt x="1299972" y="173736"/>
                </a:moveTo>
                <a:lnTo>
                  <a:pt x="1299972" y="161544"/>
                </a:lnTo>
                <a:lnTo>
                  <a:pt x="1293811" y="167640"/>
                </a:lnTo>
                <a:lnTo>
                  <a:pt x="1299972" y="173736"/>
                </a:lnTo>
                <a:close/>
              </a:path>
            </a:pathLst>
          </a:custGeom>
          <a:solidFill>
            <a:srgbClr val="999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8846" y="529132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88036" y="143256"/>
                </a:moveTo>
                <a:lnTo>
                  <a:pt x="280586" y="97926"/>
                </a:lnTo>
                <a:lnTo>
                  <a:pt x="259896" y="58594"/>
                </a:lnTo>
                <a:lnTo>
                  <a:pt x="228453" y="27602"/>
                </a:lnTo>
                <a:lnTo>
                  <a:pt x="188744" y="7290"/>
                </a:lnTo>
                <a:lnTo>
                  <a:pt x="143256" y="0"/>
                </a:lnTo>
                <a:lnTo>
                  <a:pt x="97926" y="7290"/>
                </a:lnTo>
                <a:lnTo>
                  <a:pt x="58594" y="27602"/>
                </a:lnTo>
                <a:lnTo>
                  <a:pt x="27602" y="58594"/>
                </a:lnTo>
                <a:lnTo>
                  <a:pt x="7290" y="97926"/>
                </a:lnTo>
                <a:lnTo>
                  <a:pt x="0" y="143256"/>
                </a:lnTo>
                <a:lnTo>
                  <a:pt x="7290" y="188744"/>
                </a:lnTo>
                <a:lnTo>
                  <a:pt x="27602" y="228453"/>
                </a:lnTo>
                <a:lnTo>
                  <a:pt x="58594" y="259896"/>
                </a:lnTo>
                <a:lnTo>
                  <a:pt x="97926" y="280586"/>
                </a:lnTo>
                <a:lnTo>
                  <a:pt x="143256" y="288036"/>
                </a:lnTo>
                <a:lnTo>
                  <a:pt x="188744" y="280586"/>
                </a:lnTo>
                <a:lnTo>
                  <a:pt x="228453" y="259896"/>
                </a:lnTo>
                <a:lnTo>
                  <a:pt x="259896" y="228453"/>
                </a:lnTo>
                <a:lnTo>
                  <a:pt x="280586" y="188744"/>
                </a:lnTo>
                <a:lnTo>
                  <a:pt x="288036" y="143256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9702" y="5280660"/>
            <a:ext cx="306705" cy="307975"/>
          </a:xfrm>
          <a:custGeom>
            <a:avLst/>
            <a:gdLst/>
            <a:ahLst/>
            <a:cxnLst/>
            <a:rect l="l" t="t" r="r" b="b"/>
            <a:pathLst>
              <a:path w="306705" h="307975">
                <a:moveTo>
                  <a:pt x="306324" y="169164"/>
                </a:moveTo>
                <a:lnTo>
                  <a:pt x="306324" y="153924"/>
                </a:lnTo>
                <a:lnTo>
                  <a:pt x="303276" y="123444"/>
                </a:lnTo>
                <a:lnTo>
                  <a:pt x="288036" y="80772"/>
                </a:lnTo>
                <a:lnTo>
                  <a:pt x="249936" y="35052"/>
                </a:lnTo>
                <a:lnTo>
                  <a:pt x="225552" y="19812"/>
                </a:lnTo>
                <a:lnTo>
                  <a:pt x="211836" y="12192"/>
                </a:lnTo>
                <a:lnTo>
                  <a:pt x="198120" y="7620"/>
                </a:lnTo>
                <a:lnTo>
                  <a:pt x="182880" y="3048"/>
                </a:lnTo>
                <a:lnTo>
                  <a:pt x="152400" y="0"/>
                </a:lnTo>
                <a:lnTo>
                  <a:pt x="137160" y="1524"/>
                </a:lnTo>
                <a:lnTo>
                  <a:pt x="79248" y="19812"/>
                </a:lnTo>
                <a:lnTo>
                  <a:pt x="44196" y="45720"/>
                </a:lnTo>
                <a:lnTo>
                  <a:pt x="18288" y="80772"/>
                </a:lnTo>
                <a:lnTo>
                  <a:pt x="3048" y="123444"/>
                </a:lnTo>
                <a:lnTo>
                  <a:pt x="0" y="138684"/>
                </a:lnTo>
                <a:lnTo>
                  <a:pt x="0" y="170688"/>
                </a:lnTo>
                <a:lnTo>
                  <a:pt x="3048" y="185928"/>
                </a:lnTo>
                <a:lnTo>
                  <a:pt x="6096" y="199644"/>
                </a:lnTo>
                <a:lnTo>
                  <a:pt x="12192" y="214884"/>
                </a:lnTo>
                <a:lnTo>
                  <a:pt x="18288" y="228600"/>
                </a:lnTo>
                <a:lnTo>
                  <a:pt x="18288" y="153924"/>
                </a:lnTo>
                <a:lnTo>
                  <a:pt x="21336" y="126492"/>
                </a:lnTo>
                <a:lnTo>
                  <a:pt x="35052" y="89916"/>
                </a:lnTo>
                <a:lnTo>
                  <a:pt x="67056" y="50292"/>
                </a:lnTo>
                <a:lnTo>
                  <a:pt x="100584" y="30480"/>
                </a:lnTo>
                <a:lnTo>
                  <a:pt x="140208" y="19812"/>
                </a:lnTo>
                <a:lnTo>
                  <a:pt x="167640" y="19812"/>
                </a:lnTo>
                <a:lnTo>
                  <a:pt x="179832" y="22860"/>
                </a:lnTo>
                <a:lnTo>
                  <a:pt x="193548" y="25908"/>
                </a:lnTo>
                <a:lnTo>
                  <a:pt x="228600" y="42672"/>
                </a:lnTo>
                <a:lnTo>
                  <a:pt x="257556" y="68580"/>
                </a:lnTo>
                <a:lnTo>
                  <a:pt x="277368" y="102108"/>
                </a:lnTo>
                <a:lnTo>
                  <a:pt x="286512" y="140208"/>
                </a:lnTo>
                <a:lnTo>
                  <a:pt x="288036" y="155448"/>
                </a:lnTo>
                <a:lnTo>
                  <a:pt x="288036" y="227076"/>
                </a:lnTo>
                <a:lnTo>
                  <a:pt x="300228" y="199644"/>
                </a:lnTo>
                <a:lnTo>
                  <a:pt x="306324" y="169164"/>
                </a:lnTo>
                <a:close/>
              </a:path>
              <a:path w="306705" h="307975">
                <a:moveTo>
                  <a:pt x="288036" y="227076"/>
                </a:moveTo>
                <a:lnTo>
                  <a:pt x="288036" y="155448"/>
                </a:lnTo>
                <a:lnTo>
                  <a:pt x="286512" y="169164"/>
                </a:lnTo>
                <a:lnTo>
                  <a:pt x="284988" y="181356"/>
                </a:lnTo>
                <a:lnTo>
                  <a:pt x="271272" y="219456"/>
                </a:lnTo>
                <a:lnTo>
                  <a:pt x="237744" y="259080"/>
                </a:lnTo>
                <a:lnTo>
                  <a:pt x="204216" y="278892"/>
                </a:lnTo>
                <a:lnTo>
                  <a:pt x="166116" y="288036"/>
                </a:lnTo>
                <a:lnTo>
                  <a:pt x="138684" y="288036"/>
                </a:lnTo>
                <a:lnTo>
                  <a:pt x="88392" y="272796"/>
                </a:lnTo>
                <a:lnTo>
                  <a:pt x="48768" y="239268"/>
                </a:lnTo>
                <a:lnTo>
                  <a:pt x="28956" y="205740"/>
                </a:lnTo>
                <a:lnTo>
                  <a:pt x="18288" y="167640"/>
                </a:lnTo>
                <a:lnTo>
                  <a:pt x="18288" y="228600"/>
                </a:lnTo>
                <a:lnTo>
                  <a:pt x="44196" y="263652"/>
                </a:lnTo>
                <a:lnTo>
                  <a:pt x="80772" y="289560"/>
                </a:lnTo>
                <a:lnTo>
                  <a:pt x="121920" y="304800"/>
                </a:lnTo>
                <a:lnTo>
                  <a:pt x="153924" y="307848"/>
                </a:lnTo>
                <a:lnTo>
                  <a:pt x="184404" y="304800"/>
                </a:lnTo>
                <a:lnTo>
                  <a:pt x="227076" y="289560"/>
                </a:lnTo>
                <a:lnTo>
                  <a:pt x="262128" y="262128"/>
                </a:lnTo>
                <a:lnTo>
                  <a:pt x="280416" y="239268"/>
                </a:lnTo>
                <a:lnTo>
                  <a:pt x="288036" y="227076"/>
                </a:lnTo>
                <a:close/>
              </a:path>
            </a:pathLst>
          </a:custGeom>
          <a:solidFill>
            <a:srgbClr val="73859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Arial Black"/>
                <a:cs typeface="Arial Black"/>
              </a:rPr>
              <a:t>Mechanizmy </a:t>
            </a:r>
            <a:r>
              <a:rPr sz="2800" spc="-5" dirty="0">
                <a:latin typeface="Arial Black"/>
                <a:cs typeface="Arial Black"/>
              </a:rPr>
              <a:t>zapewniania </a:t>
            </a:r>
            <a:r>
              <a:rPr sz="2800" spc="-10" dirty="0">
                <a:latin typeface="Arial Black"/>
                <a:cs typeface="Arial Black"/>
              </a:rPr>
              <a:t>świeżości  </a:t>
            </a:r>
            <a:r>
              <a:rPr sz="2800" spc="-20" dirty="0">
                <a:latin typeface="Arial Black"/>
                <a:cs typeface="Arial Black"/>
              </a:rPr>
              <a:t>cache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16480"/>
            <a:ext cx="4322445" cy="2860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FIFO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LRU (Last Recently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Used)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Random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NFU (Not Frequently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Used)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5" dirty="0">
                <a:latin typeface="Arial"/>
                <a:cs typeface="Arial"/>
              </a:rPr>
              <a:t>TTL </a:t>
            </a:r>
            <a:r>
              <a:rPr sz="2600" spc="-20" dirty="0">
                <a:latin typeface="Arial"/>
                <a:cs typeface="Arial"/>
              </a:rPr>
              <a:t>(Time </a:t>
            </a:r>
            <a:r>
              <a:rPr sz="2600" spc="-145" dirty="0">
                <a:latin typeface="Arial"/>
                <a:cs typeface="Arial"/>
              </a:rPr>
              <a:t>To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Live)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NRU (Not Recently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Used)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5690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95" dirty="0"/>
              <a:t>Active </a:t>
            </a:r>
            <a:r>
              <a:rPr sz="3200" spc="265" dirty="0"/>
              <a:t>Queue</a:t>
            </a:r>
            <a:r>
              <a:rPr sz="3200" spc="285" dirty="0"/>
              <a:t> </a:t>
            </a:r>
            <a:r>
              <a:rPr sz="3200" spc="270" dirty="0"/>
              <a:t>Management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22454" y="1761744"/>
            <a:ext cx="6240779" cy="419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5690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95" dirty="0"/>
              <a:t>Active </a:t>
            </a:r>
            <a:r>
              <a:rPr sz="3200" spc="265" dirty="0"/>
              <a:t>Queue</a:t>
            </a:r>
            <a:r>
              <a:rPr sz="3200" spc="285" dirty="0"/>
              <a:t> </a:t>
            </a:r>
            <a:r>
              <a:rPr sz="3200" spc="270" dirty="0"/>
              <a:t>Management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52447"/>
            <a:ext cx="8036559" cy="4726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51130" indent="-274320">
              <a:lnSpc>
                <a:spcPts val="2810"/>
              </a:lnSpc>
              <a:spcBef>
                <a:spcPts val="45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sieci powinny zaadoptować mechanizm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wykrywania  przeciążenia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ts val="2810"/>
              </a:lnSpc>
              <a:spcBef>
                <a:spcPts val="59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węzły sieci powinny decydować kiedy mogą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odrzucić  pakiet (lepsza </a:t>
            </a:r>
            <a:r>
              <a:rPr sz="2600" spc="-5" dirty="0">
                <a:latin typeface="Arial"/>
                <a:cs typeface="Arial"/>
              </a:rPr>
              <a:t>strategia niż </a:t>
            </a:r>
            <a:r>
              <a:rPr sz="2600" dirty="0">
                <a:latin typeface="Arial"/>
                <a:cs typeface="Arial"/>
              </a:rPr>
              <a:t>odrzucanie kolejnych  nadchodzących pakietów w sytuacji pełnej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kolejki)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L="286385" marR="1403985" indent="-274320">
              <a:lnSpc>
                <a:spcPts val="2810"/>
              </a:lnSpc>
            </a:pPr>
            <a:r>
              <a:rPr sz="2600" b="1" dirty="0">
                <a:latin typeface="Arial"/>
                <a:cs typeface="Arial"/>
              </a:rPr>
              <a:t>W </a:t>
            </a:r>
            <a:r>
              <a:rPr sz="2600" b="1" spc="-5" dirty="0">
                <a:latin typeface="Arial"/>
                <a:cs typeface="Arial"/>
              </a:rPr>
              <a:t>tej sytuacji </a:t>
            </a:r>
            <a:r>
              <a:rPr sz="2600" b="1" dirty="0">
                <a:latin typeface="Arial"/>
                <a:cs typeface="Arial"/>
              </a:rPr>
              <a:t>maj</a:t>
            </a:r>
            <a:r>
              <a:rPr sz="2600" dirty="0">
                <a:latin typeface="Arial"/>
                <a:cs typeface="Arial"/>
              </a:rPr>
              <a:t>ą </a:t>
            </a:r>
            <a:r>
              <a:rPr sz="2600" b="1" dirty="0">
                <a:latin typeface="Arial"/>
                <a:cs typeface="Arial"/>
              </a:rPr>
              <a:t>zastosowanie </a:t>
            </a:r>
            <a:r>
              <a:rPr sz="2600" b="1" spc="-25" dirty="0">
                <a:latin typeface="Arial"/>
                <a:cs typeface="Arial"/>
              </a:rPr>
              <a:t>Techniki  </a:t>
            </a:r>
            <a:r>
              <a:rPr sz="2600" b="1" dirty="0">
                <a:latin typeface="Arial"/>
                <a:cs typeface="Arial"/>
              </a:rPr>
              <a:t>Aktywnego Zarz</a:t>
            </a:r>
            <a:r>
              <a:rPr sz="2600" dirty="0">
                <a:latin typeface="Arial"/>
                <a:cs typeface="Arial"/>
              </a:rPr>
              <a:t>ą</a:t>
            </a:r>
            <a:r>
              <a:rPr sz="2600" b="1" dirty="0">
                <a:latin typeface="Arial"/>
                <a:cs typeface="Arial"/>
              </a:rPr>
              <a:t>dania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Kolejk</a:t>
            </a:r>
            <a:r>
              <a:rPr sz="2600" dirty="0">
                <a:latin typeface="Arial"/>
                <a:cs typeface="Arial"/>
              </a:rPr>
              <a:t>ą</a:t>
            </a:r>
            <a:r>
              <a:rPr sz="2600" b="1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286385" marR="421640" indent="-274320">
              <a:lnSpc>
                <a:spcPts val="2810"/>
              </a:lnSpc>
              <a:spcBef>
                <a:spcPts val="59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w celu zredukowania </a:t>
            </a:r>
            <a:r>
              <a:rPr sz="2600" spc="-5" dirty="0">
                <a:latin typeface="Arial"/>
                <a:cs typeface="Arial"/>
              </a:rPr>
              <a:t>lub </a:t>
            </a:r>
            <a:r>
              <a:rPr sz="2600" dirty="0">
                <a:latin typeface="Arial"/>
                <a:cs typeface="Arial"/>
              </a:rPr>
              <a:t>zapobieżenia poważnym  zatorom</a:t>
            </a:r>
            <a:endParaRPr sz="2600">
              <a:latin typeface="Arial"/>
              <a:cs typeface="Arial"/>
            </a:endParaRPr>
          </a:p>
          <a:p>
            <a:pPr marL="286385" marR="313690" indent="-274320">
              <a:lnSpc>
                <a:spcPts val="2810"/>
              </a:lnSpc>
              <a:spcBef>
                <a:spcPts val="59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aby osiągnąć nieobciążone odrzucanie pakietów w  kolejkach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535933"/>
            <a:ext cx="663575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Typowe </a:t>
            </a:r>
            <a:r>
              <a:rPr spc="235" dirty="0"/>
              <a:t>podejście </a:t>
            </a:r>
            <a:r>
              <a:rPr spc="215" dirty="0"/>
              <a:t>do</a:t>
            </a:r>
            <a:r>
              <a:rPr spc="335" dirty="0"/>
              <a:t> </a:t>
            </a:r>
            <a:r>
              <a:rPr spc="235" dirty="0"/>
              <a:t>kolejkowania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40" dirty="0"/>
              <a:t>-</a:t>
            </a:r>
            <a:r>
              <a:rPr spc="265" dirty="0"/>
              <a:t> </a:t>
            </a:r>
            <a:r>
              <a:rPr spc="165" dirty="0"/>
              <a:t>Drop-tail</a:t>
            </a:r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92071"/>
            <a:ext cx="7645400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spc="-25" dirty="0">
                <a:latin typeface="Arial"/>
                <a:cs typeface="Arial"/>
              </a:rPr>
              <a:t>Typowe </a:t>
            </a:r>
            <a:r>
              <a:rPr sz="2600" dirty="0">
                <a:latin typeface="Arial"/>
                <a:cs typeface="Arial"/>
              </a:rPr>
              <a:t>podejście: odrzucamy nowe </a:t>
            </a:r>
            <a:r>
              <a:rPr sz="2600" spc="-25" dirty="0">
                <a:latin typeface="Arial"/>
                <a:cs typeface="Arial"/>
              </a:rPr>
              <a:t>pakiety, </a:t>
            </a:r>
            <a:r>
              <a:rPr sz="2600" dirty="0">
                <a:latin typeface="Arial"/>
                <a:cs typeface="Arial"/>
              </a:rPr>
              <a:t>które  przychodzą do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kolejki.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Wiele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wad:</a:t>
            </a:r>
            <a:endParaRPr sz="2600">
              <a:latin typeface="Arial"/>
              <a:cs typeface="Arial"/>
            </a:endParaRPr>
          </a:p>
          <a:p>
            <a:pPr marL="286385" marR="2095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kilka połączeń może zmonopolizować kolejkę i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nie  </a:t>
            </a:r>
            <a:r>
              <a:rPr sz="2600" dirty="0">
                <a:latin typeface="Arial"/>
                <a:cs typeface="Arial"/>
              </a:rPr>
              <a:t>dopuścić do </a:t>
            </a:r>
            <a:r>
              <a:rPr sz="2600" spc="-5" dirty="0">
                <a:latin typeface="Arial"/>
                <a:cs typeface="Arial"/>
              </a:rPr>
              <a:t>niej </a:t>
            </a:r>
            <a:r>
              <a:rPr sz="2600" dirty="0">
                <a:latin typeface="Arial"/>
                <a:cs typeface="Arial"/>
              </a:rPr>
              <a:t>nowych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pakietów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problem globalnej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sycnhronizacji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7035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5" dirty="0"/>
              <a:t>Problem </a:t>
            </a:r>
            <a:r>
              <a:rPr sz="3200" spc="215" dirty="0"/>
              <a:t>globalnej</a:t>
            </a:r>
            <a:r>
              <a:rPr sz="3200" spc="340" dirty="0"/>
              <a:t> </a:t>
            </a:r>
            <a:r>
              <a:rPr sz="3200" spc="285" dirty="0"/>
              <a:t>synchronizacji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57019"/>
            <a:ext cx="7960359" cy="46462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tabLst>
                <a:tab pos="286385" algn="l"/>
              </a:tabLst>
            </a:pPr>
            <a:r>
              <a:rPr sz="1800" spc="-114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400" spc="-5" dirty="0">
                <a:latin typeface="Arial"/>
                <a:cs typeface="Arial"/>
              </a:rPr>
              <a:t>routery (węzły) automatycznie redukują transmisję w </a:t>
            </a:r>
            <a:r>
              <a:rPr sz="2400" dirty="0">
                <a:latin typeface="Arial"/>
                <a:cs typeface="Arial"/>
              </a:rPr>
              <a:t>tym  </a:t>
            </a:r>
            <a:r>
              <a:rPr sz="2400" spc="-5" dirty="0">
                <a:latin typeface="Arial"/>
                <a:cs typeface="Arial"/>
              </a:rPr>
              <a:t>samym czasie kiedy dochodzi do zagubienia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pakietu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86385" marR="326390" indent="-274320">
              <a:lnSpc>
                <a:spcPts val="2590"/>
              </a:lnSpc>
              <a:spcBef>
                <a:spcPts val="1470"/>
              </a:spcBef>
              <a:tabLst>
                <a:tab pos="286385" algn="l"/>
              </a:tabLst>
            </a:pPr>
            <a:r>
              <a:rPr sz="1800" spc="-114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400" spc="-5" dirty="0">
                <a:latin typeface="Arial"/>
                <a:cs typeface="Arial"/>
              </a:rPr>
              <a:t>w sytuacji normalnych przepływów w sieciach problem  nie występuje pojawia się gdy mamy doczynienia </a:t>
            </a:r>
            <a:r>
              <a:rPr sz="2400" dirty="0">
                <a:latin typeface="Arial"/>
                <a:cs typeface="Arial"/>
              </a:rPr>
              <a:t>z  </a:t>
            </a:r>
            <a:r>
              <a:rPr sz="2400" spc="-5" dirty="0">
                <a:latin typeface="Arial"/>
                <a:cs typeface="Arial"/>
              </a:rPr>
              <a:t>ruchem "burst", wówczas wiele strumieni traci pakiety  jednocześnie</a:t>
            </a:r>
            <a:endParaRPr sz="2400">
              <a:latin typeface="Arial"/>
              <a:cs typeface="Arial"/>
            </a:endParaRPr>
          </a:p>
          <a:p>
            <a:pPr marL="286385" marR="173355" indent="-274320">
              <a:lnSpc>
                <a:spcPts val="2590"/>
              </a:lnSpc>
              <a:spcBef>
                <a:spcPts val="610"/>
              </a:spcBef>
              <a:tabLst>
                <a:tab pos="286385" algn="l"/>
              </a:tabLst>
            </a:pPr>
            <a:r>
              <a:rPr sz="1800" spc="-114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400" spc="-5" dirty="0">
                <a:latin typeface="Arial"/>
                <a:cs typeface="Arial"/>
              </a:rPr>
              <a:t>TCP ma mechanizm zapobiegający przeciążeniom w  sieci. Węzły po utracie pakietu obniżają szybkość  wysyłania pakietów przez określony czas i jeśli sieć jest  nieprzeciążona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zwiększają szybkość (algorytm "slow  start").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7035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5" dirty="0"/>
              <a:t>Problem </a:t>
            </a:r>
            <a:r>
              <a:rPr sz="3200" spc="215" dirty="0"/>
              <a:t>globalnej</a:t>
            </a:r>
            <a:r>
              <a:rPr sz="3200" spc="340" dirty="0"/>
              <a:t> </a:t>
            </a:r>
            <a:r>
              <a:rPr sz="3200" spc="285" dirty="0"/>
              <a:t>synchronizacji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16480"/>
            <a:ext cx="7978140" cy="3820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spc="-20" dirty="0">
                <a:latin typeface="Arial"/>
                <a:cs typeface="Arial"/>
              </a:rPr>
              <a:t>Wady: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Większość </a:t>
            </a:r>
            <a:r>
              <a:rPr sz="2600" spc="-5" dirty="0">
                <a:latin typeface="Arial"/>
                <a:cs typeface="Arial"/>
              </a:rPr>
              <a:t>węzłów używa </a:t>
            </a:r>
            <a:r>
              <a:rPr sz="2600" dirty="0">
                <a:latin typeface="Arial"/>
                <a:cs typeface="Arial"/>
              </a:rPr>
              <a:t>podobnego opóźnienia  zanim zwiększy </a:t>
            </a:r>
            <a:r>
              <a:rPr sz="2600" spc="-5" dirty="0">
                <a:latin typeface="Arial"/>
                <a:cs typeface="Arial"/>
              </a:rPr>
              <a:t>lub </a:t>
            </a:r>
            <a:r>
              <a:rPr sz="2600" dirty="0">
                <a:latin typeface="Arial"/>
                <a:cs typeface="Arial"/>
              </a:rPr>
              <a:t>zmniejszy </a:t>
            </a:r>
            <a:r>
              <a:rPr sz="2600" spc="5" dirty="0">
                <a:latin typeface="Arial"/>
                <a:cs typeface="Arial"/>
              </a:rPr>
              <a:t>szybkość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przesyłania,  wówczas </a:t>
            </a:r>
            <a:r>
              <a:rPr sz="2600" spc="-5" dirty="0">
                <a:latin typeface="Arial"/>
                <a:cs typeface="Arial"/>
              </a:rPr>
              <a:t>występuje </a:t>
            </a:r>
            <a:r>
              <a:rPr sz="2600" dirty="0">
                <a:latin typeface="Arial"/>
                <a:cs typeface="Arial"/>
              </a:rPr>
              <a:t>problem globalnej  synchronizacji.</a:t>
            </a:r>
            <a:endParaRPr sz="2600">
              <a:latin typeface="Arial"/>
              <a:cs typeface="Arial"/>
            </a:endParaRPr>
          </a:p>
          <a:p>
            <a:pPr marL="286385" marR="51371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Problem powoduje nieefektywne wykorzystanie  przepustowości łącza, z powodu dużej ilości  straconych pakietów i konieczności ich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ponownej  transmisji.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Mechanizmy </a:t>
            </a:r>
            <a:r>
              <a:rPr spc="270" dirty="0"/>
              <a:t>aktywnego </a:t>
            </a:r>
            <a:r>
              <a:rPr spc="245" dirty="0"/>
              <a:t>zarządzania  kolejką</a:t>
            </a:r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92071"/>
            <a:ext cx="8018780" cy="444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89915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Zgodność co do tego, że problem leży po stronie  algorytmu </a:t>
            </a:r>
            <a:r>
              <a:rPr sz="2600" spc="-5" dirty="0">
                <a:latin typeface="Arial"/>
                <a:cs typeface="Arial"/>
              </a:rPr>
              <a:t>"tail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drop".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Inne techniki zarządzania kolejką w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węzłach:</a:t>
            </a:r>
            <a:endParaRPr sz="2600">
              <a:latin typeface="Arial"/>
              <a:cs typeface="Arial"/>
            </a:endParaRPr>
          </a:p>
          <a:p>
            <a:pPr marL="212090" indent="-199390">
              <a:lnSpc>
                <a:spcPct val="100000"/>
              </a:lnSpc>
              <a:spcBef>
                <a:spcPts val="600"/>
              </a:spcBef>
              <a:buChar char="-"/>
              <a:tabLst>
                <a:tab pos="212725" algn="l"/>
                <a:tab pos="3794760" algn="l"/>
              </a:tabLst>
            </a:pPr>
            <a:r>
              <a:rPr sz="2600" dirty="0">
                <a:latin typeface="Arial"/>
                <a:cs typeface="Arial"/>
              </a:rPr>
              <a:t>Ranom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Early</a:t>
            </a:r>
            <a:r>
              <a:rPr sz="2600" dirty="0">
                <a:latin typeface="Arial"/>
                <a:cs typeface="Arial"/>
              </a:rPr>
              <a:t> Detection	(RED)</a:t>
            </a:r>
            <a:endParaRPr sz="2600">
              <a:latin typeface="Arial"/>
              <a:cs typeface="Arial"/>
            </a:endParaRPr>
          </a:p>
          <a:p>
            <a:pPr marL="212090" indent="-199390">
              <a:lnSpc>
                <a:spcPct val="100000"/>
              </a:lnSpc>
              <a:spcBef>
                <a:spcPts val="600"/>
              </a:spcBef>
              <a:buChar char="-"/>
              <a:tabLst>
                <a:tab pos="212725" algn="l"/>
              </a:tabLst>
            </a:pPr>
            <a:r>
              <a:rPr sz="2600" spc="-10" dirty="0">
                <a:latin typeface="Arial"/>
                <a:cs typeface="Arial"/>
              </a:rPr>
              <a:t>Weighted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redukują problem globalnej synchronizacji,  utrzymując kolejki niepełne podczas nasilającego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się  ruchu ("burst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traffic").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Pasywne </a:t>
            </a:r>
            <a:r>
              <a:rPr spc="225" dirty="0"/>
              <a:t>wersus </a:t>
            </a:r>
            <a:r>
              <a:rPr spc="275" dirty="0"/>
              <a:t>Aktywne </a:t>
            </a:r>
            <a:r>
              <a:rPr spc="225" dirty="0"/>
              <a:t>Zarządzanie  </a:t>
            </a:r>
            <a:r>
              <a:rPr spc="245" dirty="0"/>
              <a:t>kolejką</a:t>
            </a:r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71017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Pasywne: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212725" marR="5080" indent="-21272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drop-head: kiedy kolejny pakiet przybywa do pełnej  kolejki, odrzucony zostanie pierwszy pakiet na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linii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3750">
              <a:latin typeface="Times New Roman"/>
              <a:cs typeface="Times New Roman"/>
            </a:endParaRPr>
          </a:p>
          <a:p>
            <a:pPr marL="212725" indent="-212725">
              <a:lnSpc>
                <a:spcPct val="100000"/>
              </a:lnSpc>
              <a:spcBef>
                <a:spcPts val="5"/>
              </a:spcBef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random drop: odrzucony zostanie losowy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pakiet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3750">
              <a:latin typeface="Times New Roman"/>
              <a:cs typeface="Times New Roman"/>
            </a:endParaRPr>
          </a:p>
          <a:p>
            <a:pPr marL="212725" marR="487680" indent="-21272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zapobiegają problemowi wykluczenia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(lock-out),  utrzymuje kolejkę pełną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(minus)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6313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5" dirty="0"/>
              <a:t>Aktywne </a:t>
            </a:r>
            <a:r>
              <a:rPr sz="3200" spc="275" dirty="0"/>
              <a:t>zarządzanie</a:t>
            </a:r>
            <a:r>
              <a:rPr sz="3200" spc="220" dirty="0"/>
              <a:t> </a:t>
            </a:r>
            <a:r>
              <a:rPr sz="3200" spc="250" dirty="0"/>
              <a:t>kolejką: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16480"/>
            <a:ext cx="7964805" cy="2707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Podejście aktywnego zarządzania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kolejką: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600" spc="-5" dirty="0">
                <a:latin typeface="Arial"/>
                <a:cs typeface="Arial"/>
              </a:rPr>
              <a:t>nie </a:t>
            </a:r>
            <a:r>
              <a:rPr sz="2600" dirty="0">
                <a:latin typeface="Arial"/>
                <a:cs typeface="Arial"/>
              </a:rPr>
              <a:t>utrzymuje pełnej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kolejki</a:t>
            </a:r>
            <a:endParaRPr sz="2600">
              <a:latin typeface="Arial"/>
              <a:cs typeface="Arial"/>
            </a:endParaRPr>
          </a:p>
          <a:p>
            <a:pPr marL="286385" marR="27813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odrzuca pakiety selektywnie w celu zapobieżenia  problemu globalnej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synchronizacji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daje nadawcy wystarczająco dużo czasu do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reakcji  na przeciążenie przed wypełnieniem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kolejki.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24559"/>
            <a:ext cx="7637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4" dirty="0"/>
              <a:t>Schemat </a:t>
            </a:r>
            <a:r>
              <a:rPr sz="3200" spc="130" dirty="0"/>
              <a:t>sieci </a:t>
            </a:r>
            <a:r>
              <a:rPr sz="3200" i="1" spc="90" dirty="0">
                <a:latin typeface="Georgia"/>
                <a:cs typeface="Georgia"/>
              </a:rPr>
              <a:t>(rzeczywiste</a:t>
            </a:r>
            <a:r>
              <a:rPr sz="3200" i="1" spc="250" dirty="0">
                <a:latin typeface="Georgia"/>
                <a:cs typeface="Georgia"/>
              </a:rPr>
              <a:t> </a:t>
            </a:r>
            <a:r>
              <a:rPr sz="3200" i="1" spc="75" dirty="0">
                <a:latin typeface="Georgia"/>
                <a:cs typeface="Georgia"/>
              </a:rPr>
              <a:t>połączenia)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98912" y="2194560"/>
            <a:ext cx="6154009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6556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70" dirty="0"/>
              <a:t>Random </a:t>
            </a:r>
            <a:r>
              <a:rPr sz="3200" spc="240" dirty="0"/>
              <a:t>Early </a:t>
            </a:r>
            <a:r>
              <a:rPr sz="3200" spc="290" dirty="0"/>
              <a:t>Detection</a:t>
            </a:r>
            <a:r>
              <a:rPr sz="3200" spc="340" dirty="0"/>
              <a:t> </a:t>
            </a:r>
            <a:r>
              <a:rPr sz="3200" spc="40" dirty="0"/>
              <a:t>(RED)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004" y="1592071"/>
            <a:ext cx="7742555" cy="444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RED schemat zarządzania kolejką dopasowany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  połączeń TCP pomiędzy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routerami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Główne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założenia:</a:t>
            </a:r>
            <a:endParaRPr sz="2600">
              <a:latin typeface="Arial"/>
              <a:cs typeface="Arial"/>
            </a:endParaRPr>
          </a:p>
          <a:p>
            <a:pPr marL="212725" indent="-212725">
              <a:lnSpc>
                <a:spcPct val="100000"/>
              </a:lnSpc>
              <a:spcBef>
                <a:spcPts val="600"/>
              </a:spcBef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zapobieganie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przeciążeniom</a:t>
            </a:r>
            <a:endParaRPr sz="2600">
              <a:latin typeface="Arial"/>
              <a:cs typeface="Arial"/>
            </a:endParaRPr>
          </a:p>
          <a:p>
            <a:pPr marL="212725" indent="-212725">
              <a:lnSpc>
                <a:spcPct val="100000"/>
              </a:lnSpc>
              <a:spcBef>
                <a:spcPts val="600"/>
              </a:spcBef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zapobieganie problemowi globalnej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synchronizacji</a:t>
            </a:r>
            <a:endParaRPr sz="2600">
              <a:latin typeface="Arial"/>
              <a:cs typeface="Arial"/>
            </a:endParaRPr>
          </a:p>
          <a:p>
            <a:pPr marL="212725" marR="498475" indent="-212725">
              <a:lnSpc>
                <a:spcPct val="100000"/>
              </a:lnSpc>
              <a:spcBef>
                <a:spcPts val="600"/>
              </a:spcBef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zapobiega powstawaniu błędów w wyniku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ruchu  "burst"</a:t>
            </a:r>
            <a:endParaRPr sz="2600">
              <a:latin typeface="Arial"/>
              <a:cs typeface="Arial"/>
            </a:endParaRPr>
          </a:p>
          <a:p>
            <a:pPr marL="212725" marR="172720" indent="-212725">
              <a:lnSpc>
                <a:spcPct val="100000"/>
              </a:lnSpc>
              <a:spcBef>
                <a:spcPts val="600"/>
              </a:spcBef>
              <a:buChar char="-"/>
              <a:tabLst>
                <a:tab pos="212725" algn="l"/>
              </a:tabLst>
            </a:pPr>
            <a:r>
              <a:rPr sz="2600" dirty="0">
                <a:latin typeface="Arial"/>
                <a:cs typeface="Arial"/>
              </a:rPr>
              <a:t>powiązany ze średnim rozmiarem kolejki do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czasu  opóźnienia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3330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85" dirty="0"/>
              <a:t>RED</a:t>
            </a:r>
            <a:r>
              <a:rPr sz="3200" spc="265" dirty="0"/>
              <a:t> </a:t>
            </a:r>
            <a:r>
              <a:rPr sz="3200" spc="190" dirty="0"/>
              <a:t>(założenia)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16480"/>
            <a:ext cx="7851775" cy="3972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min</a:t>
            </a:r>
            <a:r>
              <a:rPr sz="2600" dirty="0">
                <a:latin typeface="Arial"/>
                <a:cs typeface="Arial"/>
              </a:rPr>
              <a:t>, TH</a:t>
            </a:r>
            <a:r>
              <a:rPr sz="1800" dirty="0">
                <a:latin typeface="Arial"/>
                <a:cs typeface="Arial"/>
              </a:rPr>
              <a:t>max </a:t>
            </a:r>
            <a:r>
              <a:rPr sz="2600" dirty="0">
                <a:latin typeface="Arial"/>
                <a:cs typeface="Arial"/>
              </a:rPr>
              <a:t>- dwa progi określające rozmiar</a:t>
            </a:r>
            <a:r>
              <a:rPr sz="2600" spc="-4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kolejki</a:t>
            </a:r>
            <a:endParaRPr sz="2600">
              <a:latin typeface="Arial"/>
              <a:cs typeface="Arial"/>
            </a:endParaRPr>
          </a:p>
          <a:p>
            <a:pPr marL="286385" marR="46291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po przybyciu pakietu obliczamy średnią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wielkość  kolejki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AVG</a:t>
            </a:r>
            <a:endParaRPr sz="2600">
              <a:latin typeface="Arial"/>
              <a:cs typeface="Arial"/>
            </a:endParaRPr>
          </a:p>
          <a:p>
            <a:pPr marL="286385" marR="147066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Jeśli </a:t>
            </a:r>
            <a:r>
              <a:rPr sz="2600" spc="-20" dirty="0">
                <a:latin typeface="Arial"/>
                <a:cs typeface="Arial"/>
              </a:rPr>
              <a:t>AVG&lt;TH</a:t>
            </a:r>
            <a:r>
              <a:rPr sz="2000" spc="-20" dirty="0">
                <a:latin typeface="Arial"/>
                <a:cs typeface="Arial"/>
              </a:rPr>
              <a:t>min </a:t>
            </a:r>
            <a:r>
              <a:rPr sz="2600" dirty="0">
                <a:latin typeface="Arial"/>
                <a:cs typeface="Arial"/>
              </a:rPr>
              <a:t>kolejkujemy pakiet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(brak  </a:t>
            </a:r>
            <a:r>
              <a:rPr sz="2600" dirty="0">
                <a:latin typeface="Arial"/>
                <a:cs typeface="Arial"/>
              </a:rPr>
              <a:t>przeciążenia)</a:t>
            </a:r>
            <a:endParaRPr sz="2600">
              <a:latin typeface="Arial"/>
              <a:cs typeface="Arial"/>
            </a:endParaRPr>
          </a:p>
          <a:p>
            <a:pPr marL="286385" marR="103441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Jeśli </a:t>
            </a:r>
            <a:r>
              <a:rPr sz="2600" spc="-20" dirty="0">
                <a:latin typeface="Arial"/>
                <a:cs typeface="Arial"/>
              </a:rPr>
              <a:t>AVG&gt;THmax </a:t>
            </a:r>
            <a:r>
              <a:rPr sz="2600" dirty="0">
                <a:latin typeface="Arial"/>
                <a:cs typeface="Arial"/>
              </a:rPr>
              <a:t>odrzucamy pakiet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(istotne  </a:t>
            </a:r>
            <a:r>
              <a:rPr sz="2600" dirty="0">
                <a:latin typeface="Arial"/>
                <a:cs typeface="Arial"/>
              </a:rPr>
              <a:t>przeciążenie - severe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congestion)</a:t>
            </a:r>
            <a:endParaRPr sz="2600">
              <a:latin typeface="Arial"/>
              <a:cs typeface="Arial"/>
            </a:endParaRPr>
          </a:p>
          <a:p>
            <a:pPr marL="286385" marR="67945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W przeciwnym </a:t>
            </a:r>
            <a:r>
              <a:rPr sz="2600" spc="-5" dirty="0">
                <a:latin typeface="Arial"/>
                <a:cs typeface="Arial"/>
              </a:rPr>
              <a:t>wypadku </a:t>
            </a:r>
            <a:r>
              <a:rPr sz="2600" dirty="0">
                <a:latin typeface="Arial"/>
                <a:cs typeface="Arial"/>
              </a:rPr>
              <a:t>odrzuć pakiet z  prawdopodobieństwem Pa </a:t>
            </a:r>
            <a:r>
              <a:rPr sz="2600" spc="-5" dirty="0">
                <a:latin typeface="Arial"/>
                <a:cs typeface="Arial"/>
              </a:rPr>
              <a:t>(raising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congestion)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04" y="930655"/>
            <a:ext cx="952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45" dirty="0">
                <a:solidFill>
                  <a:srgbClr val="454552"/>
                </a:solidFill>
                <a:latin typeface="Georgia"/>
                <a:cs typeface="Georgia"/>
              </a:rPr>
              <a:t>R</a:t>
            </a:r>
            <a:r>
              <a:rPr sz="3200" spc="210" dirty="0">
                <a:solidFill>
                  <a:srgbClr val="454552"/>
                </a:solidFill>
                <a:latin typeface="Georgia"/>
                <a:cs typeface="Georgia"/>
              </a:rPr>
              <a:t>E</a:t>
            </a:r>
            <a:r>
              <a:rPr sz="3200" spc="100" dirty="0">
                <a:solidFill>
                  <a:srgbClr val="454552"/>
                </a:solidFill>
                <a:latin typeface="Georgia"/>
                <a:cs typeface="Georgia"/>
              </a:rPr>
              <a:t>D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78818" y="2155605"/>
            <a:ext cx="6774138" cy="3868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3364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5" dirty="0"/>
              <a:t>Red:</a:t>
            </a:r>
            <a:r>
              <a:rPr sz="3200" spc="254" dirty="0"/>
              <a:t> </a:t>
            </a:r>
            <a:r>
              <a:rPr sz="3200" spc="235" dirty="0"/>
              <a:t>Wydajność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87899" y="1793398"/>
            <a:ext cx="7563966" cy="4659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Średni </a:t>
            </a:r>
            <a:r>
              <a:rPr spc="229" dirty="0"/>
              <a:t>rozmiar </a:t>
            </a:r>
            <a:r>
              <a:rPr spc="245" dirty="0"/>
              <a:t>kolejki </a:t>
            </a:r>
            <a:r>
              <a:rPr spc="170" dirty="0"/>
              <a:t>(Average </a:t>
            </a:r>
            <a:r>
              <a:rPr spc="245" dirty="0"/>
              <a:t>Queue  </a:t>
            </a:r>
            <a:r>
              <a:rPr spc="185" dirty="0"/>
              <a:t>Size)</a:t>
            </a:r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844790" cy="429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średni rozmiar kolejki obliczany za pomocą  </a:t>
            </a:r>
            <a:r>
              <a:rPr sz="2600" i="1" dirty="0">
                <a:latin typeface="Arial"/>
                <a:cs typeface="Arial"/>
              </a:rPr>
              <a:t>Exponentail </a:t>
            </a:r>
            <a:r>
              <a:rPr sz="2600" i="1" spc="-10" dirty="0">
                <a:latin typeface="Arial"/>
                <a:cs typeface="Arial"/>
              </a:rPr>
              <a:t>Weighted </a:t>
            </a:r>
            <a:r>
              <a:rPr sz="2600" i="1" dirty="0">
                <a:latin typeface="Arial"/>
                <a:cs typeface="Arial"/>
              </a:rPr>
              <a:t>Moving </a:t>
            </a:r>
            <a:r>
              <a:rPr sz="2600" i="1" spc="-5" dirty="0">
                <a:latin typeface="Arial"/>
                <a:cs typeface="Arial"/>
              </a:rPr>
              <a:t>Average </a:t>
            </a:r>
            <a:r>
              <a:rPr sz="2600" dirty="0">
                <a:latin typeface="Arial"/>
                <a:cs typeface="Arial"/>
              </a:rPr>
              <a:t>(EWMA)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dla  </a:t>
            </a:r>
            <a:r>
              <a:rPr sz="2600" dirty="0">
                <a:latin typeface="Arial"/>
                <a:cs typeface="Arial"/>
              </a:rPr>
              <a:t>bieżącego i poprzednich rozmairów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kolejek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, Q</a:t>
            </a:r>
            <a:r>
              <a:rPr sz="1800" dirty="0">
                <a:latin typeface="Arial"/>
                <a:cs typeface="Arial"/>
              </a:rPr>
              <a:t>k-1</a:t>
            </a:r>
            <a:r>
              <a:rPr sz="2600" dirty="0">
                <a:latin typeface="Arial"/>
                <a:cs typeface="Arial"/>
              </a:rPr>
              <a:t>, Q</a:t>
            </a:r>
            <a:r>
              <a:rPr sz="1800" dirty="0">
                <a:latin typeface="Arial"/>
                <a:cs typeface="Arial"/>
              </a:rPr>
              <a:t>k-2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286385" marR="457200" indent="-274320">
              <a:lnSpc>
                <a:spcPct val="100000"/>
              </a:lnSpc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Dlaczego użyto średniego rozmiaru kolejki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skoro  znany jest bieżący rozmiar kolejki w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routerze:</a:t>
            </a:r>
            <a:endParaRPr sz="2600">
              <a:latin typeface="Arial"/>
              <a:cs typeface="Arial"/>
            </a:endParaRPr>
          </a:p>
          <a:p>
            <a:pPr marL="286385" marR="511175" indent="-27432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Arial"/>
                <a:cs typeface="Arial"/>
              </a:rPr>
              <a:t>- użycie średniego rozmiaru pozwoliło </a:t>
            </a:r>
            <a:r>
              <a:rPr sz="2600" spc="-5" dirty="0">
                <a:latin typeface="Arial"/>
                <a:cs typeface="Arial"/>
              </a:rPr>
              <a:t>odfiltrować  </a:t>
            </a:r>
            <a:r>
              <a:rPr sz="2600" dirty="0">
                <a:latin typeface="Arial"/>
                <a:cs typeface="Arial"/>
              </a:rPr>
              <a:t>tymczasowe przeciążenia na routerze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low-pass  </a:t>
            </a:r>
            <a:r>
              <a:rPr sz="2600" i="1" spc="-5" dirty="0">
                <a:latin typeface="Arial"/>
                <a:cs typeface="Arial"/>
              </a:rPr>
              <a:t>filter</a:t>
            </a:r>
            <a:r>
              <a:rPr sz="2600" spc="-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30655"/>
            <a:ext cx="4758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9" dirty="0"/>
              <a:t>Weighted </a:t>
            </a:r>
            <a:r>
              <a:rPr sz="3200" spc="185" dirty="0"/>
              <a:t>RED</a:t>
            </a:r>
            <a:r>
              <a:rPr sz="3200" spc="300" dirty="0"/>
              <a:t> </a:t>
            </a:r>
            <a:r>
              <a:rPr sz="3200" spc="15" dirty="0"/>
              <a:t>(WRED)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310004" y="1592071"/>
            <a:ext cx="734314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70053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odrzuca różne strumienie z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różnym  prawdopodobieństwem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THmin, THmax, Pmax dobierane na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podstawie  priorytetu/ważności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przepływu</a:t>
            </a:r>
            <a:endParaRPr sz="2600">
              <a:latin typeface="Arial"/>
              <a:cs typeface="Arial"/>
            </a:endParaRPr>
          </a:p>
          <a:p>
            <a:pPr marL="286385" marR="323215" indent="-274320">
              <a:lnSpc>
                <a:spcPct val="100000"/>
              </a:lnSpc>
              <a:spcBef>
                <a:spcPts val="600"/>
              </a:spcBef>
              <a:tabLst>
                <a:tab pos="286385" algn="l"/>
              </a:tabLst>
            </a:pPr>
            <a:r>
              <a:rPr sz="1950" spc="-120" dirty="0">
                <a:solidFill>
                  <a:srgbClr val="717BA3"/>
                </a:solidFill>
                <a:latin typeface="Trebuchet MS"/>
                <a:cs typeface="Trebuchet MS"/>
              </a:rPr>
              <a:t>C	</a:t>
            </a:r>
            <a:r>
              <a:rPr sz="2600" dirty="0">
                <a:latin typeface="Arial"/>
                <a:cs typeface="Arial"/>
              </a:rPr>
              <a:t>- strumienie o niskim priorytecie są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odrzucane  bardziej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agresywnie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658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5" dirty="0"/>
              <a:t>Protokoły</a:t>
            </a:r>
            <a:r>
              <a:rPr sz="3200" spc="165" dirty="0"/>
              <a:t> </a:t>
            </a:r>
            <a:r>
              <a:rPr sz="3200" spc="120" dirty="0"/>
              <a:t>sieciowe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7" name="object 167"/>
          <p:cNvGraphicFramePr>
            <a:graphicFrameLocks noGrp="1"/>
          </p:cNvGraphicFramePr>
          <p:nvPr/>
        </p:nvGraphicFramePr>
        <p:xfrm>
          <a:off x="1228213" y="2107692"/>
          <a:ext cx="8110220" cy="387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125" dirty="0">
                          <a:latin typeface="Verdana"/>
                          <a:cs typeface="Verdana"/>
                        </a:rPr>
                        <a:t>Warstwa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105" dirty="0">
                          <a:latin typeface="Verdana"/>
                          <a:cs typeface="Verdana"/>
                        </a:rPr>
                        <a:t>Protokoły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Aplikacji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37160" indent="-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40" dirty="0">
                          <a:latin typeface="Verdana"/>
                          <a:cs typeface="Verdana"/>
                        </a:rPr>
                        <a:t>ADSP,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APPC, Appletalk,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AFP, DAP,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DLC, DNS, ED2K,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FTAM, 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FTP, 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HTTP,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HTTPS,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IMAP,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IRC,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Named Pipes,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NCP,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NetBIOS,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NWLink,  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NBT,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NTP, 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PAP,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POP3, RPC,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SMTP,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SMB,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SSH, TDI,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Telnet,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X.400, X.500, XDR,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ZIP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Transportu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0" dirty="0">
                          <a:latin typeface="Verdana"/>
                          <a:cs typeface="Verdana"/>
                        </a:rPr>
                        <a:t>AEP, 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ATP,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NBP,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NetBEUI,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RTMP, 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RTP,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SPX,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SSL, 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TCP,</a:t>
                      </a:r>
                      <a:r>
                        <a:rPr sz="1400" spc="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UDP,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Sieciowa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>
                          <a:latin typeface="Verdana"/>
                          <a:cs typeface="Verdana"/>
                        </a:rPr>
                        <a:t>ARP,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IP,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ICMP,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IPsec,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NAT,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NWLink, NetBEUI,</a:t>
                      </a:r>
                      <a:r>
                        <a:rPr sz="14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DDP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Dostępu do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sieci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9695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40" dirty="0">
                          <a:latin typeface="Verdana"/>
                          <a:cs typeface="Verdana"/>
                        </a:rPr>
                        <a:t>10BASE-T,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802.11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WiFi,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ADSL,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DHCP,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Ethernet,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EtherTalk,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Fibre  Channel, ISDN,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LocalTalk,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NDIS, ODI,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PPP,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RS-232, 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SLIP, 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Token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Ring, 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TokenTalk,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V.90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3052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Model</a:t>
            </a:r>
            <a:r>
              <a:rPr sz="3200" spc="160" dirty="0"/>
              <a:t> </a:t>
            </a:r>
            <a:r>
              <a:rPr sz="3200" spc="155" dirty="0"/>
              <a:t>ISO/OSI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3994650" y="1761744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60" h="2016760">
                <a:moveTo>
                  <a:pt x="2016252" y="2016252"/>
                </a:moveTo>
                <a:lnTo>
                  <a:pt x="1008504" y="0"/>
                </a:lnTo>
                <a:lnTo>
                  <a:pt x="0" y="2016252"/>
                </a:lnTo>
                <a:lnTo>
                  <a:pt x="2016252" y="201625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84360" y="1752600"/>
            <a:ext cx="2037080" cy="2025650"/>
          </a:xfrm>
          <a:custGeom>
            <a:avLst/>
            <a:gdLst/>
            <a:ahLst/>
            <a:cxnLst/>
            <a:rect l="l" t="t" r="r" b="b"/>
            <a:pathLst>
              <a:path w="2037079" h="2025650">
                <a:moveTo>
                  <a:pt x="2036821" y="2025396"/>
                </a:moveTo>
                <a:lnTo>
                  <a:pt x="1024890" y="3048"/>
                </a:lnTo>
                <a:lnTo>
                  <a:pt x="1021842" y="0"/>
                </a:lnTo>
                <a:lnTo>
                  <a:pt x="1014222" y="0"/>
                </a:lnTo>
                <a:lnTo>
                  <a:pt x="1011174" y="3048"/>
                </a:lnTo>
                <a:lnTo>
                  <a:pt x="0" y="2025396"/>
                </a:lnTo>
                <a:lnTo>
                  <a:pt x="20951" y="2025396"/>
                </a:lnTo>
                <a:lnTo>
                  <a:pt x="1009650" y="47256"/>
                </a:lnTo>
                <a:lnTo>
                  <a:pt x="1009650" y="13716"/>
                </a:lnTo>
                <a:lnTo>
                  <a:pt x="1026414" y="13716"/>
                </a:lnTo>
                <a:lnTo>
                  <a:pt x="1026414" y="47256"/>
                </a:lnTo>
                <a:lnTo>
                  <a:pt x="2015113" y="2025396"/>
                </a:lnTo>
                <a:lnTo>
                  <a:pt x="2036821" y="2025396"/>
                </a:lnTo>
                <a:close/>
              </a:path>
              <a:path w="2037079" h="2025650">
                <a:moveTo>
                  <a:pt x="1026414" y="13716"/>
                </a:moveTo>
                <a:lnTo>
                  <a:pt x="1009650" y="13716"/>
                </a:lnTo>
                <a:lnTo>
                  <a:pt x="1018032" y="30486"/>
                </a:lnTo>
                <a:lnTo>
                  <a:pt x="1026414" y="13716"/>
                </a:lnTo>
                <a:close/>
              </a:path>
              <a:path w="2037079" h="2025650">
                <a:moveTo>
                  <a:pt x="1018032" y="30486"/>
                </a:moveTo>
                <a:lnTo>
                  <a:pt x="1009650" y="13716"/>
                </a:lnTo>
                <a:lnTo>
                  <a:pt x="1009650" y="47256"/>
                </a:lnTo>
                <a:lnTo>
                  <a:pt x="1018032" y="30486"/>
                </a:lnTo>
                <a:close/>
              </a:path>
              <a:path w="2037079" h="2025650">
                <a:moveTo>
                  <a:pt x="1026414" y="47256"/>
                </a:moveTo>
                <a:lnTo>
                  <a:pt x="1026414" y="13716"/>
                </a:lnTo>
                <a:lnTo>
                  <a:pt x="1018032" y="30486"/>
                </a:lnTo>
                <a:lnTo>
                  <a:pt x="1026414" y="47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7266" y="2168651"/>
            <a:ext cx="2642615" cy="41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28123" y="2159508"/>
            <a:ext cx="2661285" cy="433070"/>
          </a:xfrm>
          <a:custGeom>
            <a:avLst/>
            <a:gdLst/>
            <a:ahLst/>
            <a:cxnLst/>
            <a:rect l="l" t="t" r="r" b="b"/>
            <a:pathLst>
              <a:path w="2661284" h="433069">
                <a:moveTo>
                  <a:pt x="2660904" y="361188"/>
                </a:moveTo>
                <a:lnTo>
                  <a:pt x="2660904" y="70104"/>
                </a:lnTo>
                <a:lnTo>
                  <a:pt x="2659380" y="62484"/>
                </a:lnTo>
                <a:lnTo>
                  <a:pt x="2656332" y="54864"/>
                </a:lnTo>
                <a:lnTo>
                  <a:pt x="2654808" y="47244"/>
                </a:lnTo>
                <a:lnTo>
                  <a:pt x="2651760" y="41148"/>
                </a:lnTo>
                <a:lnTo>
                  <a:pt x="2647188" y="35052"/>
                </a:lnTo>
                <a:lnTo>
                  <a:pt x="2647188" y="33528"/>
                </a:lnTo>
                <a:lnTo>
                  <a:pt x="2638044" y="24384"/>
                </a:lnTo>
                <a:lnTo>
                  <a:pt x="2638044" y="22860"/>
                </a:lnTo>
                <a:lnTo>
                  <a:pt x="2636520" y="22860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19756" y="9144"/>
                </a:lnTo>
                <a:lnTo>
                  <a:pt x="2604516" y="3048"/>
                </a:lnTo>
                <a:lnTo>
                  <a:pt x="2598420" y="1524"/>
                </a:lnTo>
                <a:lnTo>
                  <a:pt x="2589276" y="0"/>
                </a:lnTo>
                <a:lnTo>
                  <a:pt x="77724" y="0"/>
                </a:lnTo>
                <a:lnTo>
                  <a:pt x="70104" y="1524"/>
                </a:lnTo>
                <a:lnTo>
                  <a:pt x="62484" y="1524"/>
                </a:lnTo>
                <a:lnTo>
                  <a:pt x="54864" y="4572"/>
                </a:lnTo>
                <a:lnTo>
                  <a:pt x="47244" y="6096"/>
                </a:lnTo>
                <a:lnTo>
                  <a:pt x="41148" y="10668"/>
                </a:lnTo>
                <a:lnTo>
                  <a:pt x="35052" y="13716"/>
                </a:lnTo>
                <a:lnTo>
                  <a:pt x="33528" y="13716"/>
                </a:lnTo>
                <a:lnTo>
                  <a:pt x="22860" y="22860"/>
                </a:lnTo>
                <a:lnTo>
                  <a:pt x="22860" y="24384"/>
                </a:lnTo>
                <a:lnTo>
                  <a:pt x="13716" y="33528"/>
                </a:lnTo>
                <a:lnTo>
                  <a:pt x="13716" y="35052"/>
                </a:lnTo>
                <a:lnTo>
                  <a:pt x="9144" y="41148"/>
                </a:lnTo>
                <a:lnTo>
                  <a:pt x="3048" y="56388"/>
                </a:lnTo>
                <a:lnTo>
                  <a:pt x="0" y="71628"/>
                </a:lnTo>
                <a:lnTo>
                  <a:pt x="0" y="362712"/>
                </a:lnTo>
                <a:lnTo>
                  <a:pt x="3048" y="377952"/>
                </a:lnTo>
                <a:lnTo>
                  <a:pt x="6096" y="384048"/>
                </a:lnTo>
                <a:lnTo>
                  <a:pt x="9144" y="391668"/>
                </a:lnTo>
                <a:lnTo>
                  <a:pt x="13716" y="397764"/>
                </a:lnTo>
                <a:lnTo>
                  <a:pt x="19812" y="404876"/>
                </a:lnTo>
                <a:lnTo>
                  <a:pt x="19812" y="65532"/>
                </a:lnTo>
                <a:lnTo>
                  <a:pt x="21336" y="60960"/>
                </a:lnTo>
                <a:lnTo>
                  <a:pt x="24384" y="54864"/>
                </a:lnTo>
                <a:lnTo>
                  <a:pt x="25908" y="50292"/>
                </a:lnTo>
                <a:lnTo>
                  <a:pt x="28956" y="45720"/>
                </a:lnTo>
                <a:lnTo>
                  <a:pt x="35052" y="38404"/>
                </a:lnTo>
                <a:lnTo>
                  <a:pt x="35052" y="36576"/>
                </a:lnTo>
                <a:lnTo>
                  <a:pt x="45720" y="28956"/>
                </a:lnTo>
                <a:lnTo>
                  <a:pt x="45720" y="29337"/>
                </a:lnTo>
                <a:lnTo>
                  <a:pt x="50292" y="25908"/>
                </a:lnTo>
                <a:lnTo>
                  <a:pt x="56388" y="24384"/>
                </a:lnTo>
                <a:lnTo>
                  <a:pt x="60960" y="21336"/>
                </a:lnTo>
                <a:lnTo>
                  <a:pt x="67056" y="19812"/>
                </a:lnTo>
                <a:lnTo>
                  <a:pt x="2589276" y="19812"/>
                </a:lnTo>
                <a:lnTo>
                  <a:pt x="2595372" y="21336"/>
                </a:lnTo>
                <a:lnTo>
                  <a:pt x="2599944" y="22860"/>
                </a:lnTo>
                <a:lnTo>
                  <a:pt x="2606040" y="24384"/>
                </a:lnTo>
                <a:lnTo>
                  <a:pt x="2610612" y="27432"/>
                </a:lnTo>
                <a:lnTo>
                  <a:pt x="2615184" y="29718"/>
                </a:lnTo>
                <a:lnTo>
                  <a:pt x="2615184" y="28956"/>
                </a:lnTo>
                <a:lnTo>
                  <a:pt x="2624328" y="36576"/>
                </a:lnTo>
                <a:lnTo>
                  <a:pt x="2631948" y="45720"/>
                </a:lnTo>
                <a:lnTo>
                  <a:pt x="2634996" y="50292"/>
                </a:lnTo>
                <a:lnTo>
                  <a:pt x="2636520" y="56388"/>
                </a:lnTo>
                <a:lnTo>
                  <a:pt x="2639568" y="60960"/>
                </a:lnTo>
                <a:lnTo>
                  <a:pt x="2641092" y="67056"/>
                </a:lnTo>
                <a:lnTo>
                  <a:pt x="2641092" y="404876"/>
                </a:lnTo>
                <a:lnTo>
                  <a:pt x="2647188" y="397764"/>
                </a:lnTo>
                <a:lnTo>
                  <a:pt x="2651760" y="390144"/>
                </a:lnTo>
                <a:lnTo>
                  <a:pt x="2654808" y="384048"/>
                </a:lnTo>
                <a:lnTo>
                  <a:pt x="2657856" y="376428"/>
                </a:lnTo>
                <a:lnTo>
                  <a:pt x="2660904" y="361188"/>
                </a:lnTo>
                <a:close/>
              </a:path>
              <a:path w="2661284" h="433069">
                <a:moveTo>
                  <a:pt x="36174" y="395678"/>
                </a:moveTo>
                <a:lnTo>
                  <a:pt x="28956" y="385572"/>
                </a:lnTo>
                <a:lnTo>
                  <a:pt x="28956" y="387096"/>
                </a:lnTo>
                <a:lnTo>
                  <a:pt x="25908" y="381000"/>
                </a:lnTo>
                <a:lnTo>
                  <a:pt x="22860" y="376428"/>
                </a:lnTo>
                <a:lnTo>
                  <a:pt x="21336" y="370332"/>
                </a:lnTo>
                <a:lnTo>
                  <a:pt x="19812" y="365760"/>
                </a:lnTo>
                <a:lnTo>
                  <a:pt x="19812" y="404876"/>
                </a:lnTo>
                <a:lnTo>
                  <a:pt x="22860" y="408432"/>
                </a:lnTo>
                <a:lnTo>
                  <a:pt x="22860" y="409956"/>
                </a:lnTo>
                <a:lnTo>
                  <a:pt x="33528" y="417576"/>
                </a:lnTo>
                <a:lnTo>
                  <a:pt x="33528" y="419100"/>
                </a:lnTo>
                <a:lnTo>
                  <a:pt x="35052" y="419100"/>
                </a:lnTo>
                <a:lnTo>
                  <a:pt x="35052" y="394716"/>
                </a:lnTo>
                <a:lnTo>
                  <a:pt x="36174" y="395678"/>
                </a:lnTo>
                <a:close/>
              </a:path>
              <a:path w="2661284" h="433069">
                <a:moveTo>
                  <a:pt x="36576" y="36576"/>
                </a:moveTo>
                <a:lnTo>
                  <a:pt x="35052" y="36576"/>
                </a:lnTo>
                <a:lnTo>
                  <a:pt x="35052" y="38404"/>
                </a:lnTo>
                <a:lnTo>
                  <a:pt x="36576" y="36576"/>
                </a:lnTo>
                <a:close/>
              </a:path>
              <a:path w="2661284" h="433069">
                <a:moveTo>
                  <a:pt x="36576" y="396240"/>
                </a:moveTo>
                <a:lnTo>
                  <a:pt x="36174" y="395678"/>
                </a:lnTo>
                <a:lnTo>
                  <a:pt x="35052" y="394716"/>
                </a:lnTo>
                <a:lnTo>
                  <a:pt x="36576" y="396240"/>
                </a:lnTo>
                <a:close/>
              </a:path>
              <a:path w="2661284" h="433069">
                <a:moveTo>
                  <a:pt x="36576" y="419862"/>
                </a:moveTo>
                <a:lnTo>
                  <a:pt x="36576" y="396240"/>
                </a:lnTo>
                <a:lnTo>
                  <a:pt x="35052" y="394716"/>
                </a:lnTo>
                <a:lnTo>
                  <a:pt x="35052" y="419100"/>
                </a:lnTo>
                <a:lnTo>
                  <a:pt x="36576" y="419862"/>
                </a:lnTo>
                <a:close/>
              </a:path>
              <a:path w="2661284" h="433069">
                <a:moveTo>
                  <a:pt x="45720" y="424891"/>
                </a:moveTo>
                <a:lnTo>
                  <a:pt x="45720" y="403860"/>
                </a:lnTo>
                <a:lnTo>
                  <a:pt x="36174" y="395678"/>
                </a:lnTo>
                <a:lnTo>
                  <a:pt x="36576" y="396240"/>
                </a:lnTo>
                <a:lnTo>
                  <a:pt x="36576" y="419862"/>
                </a:lnTo>
                <a:lnTo>
                  <a:pt x="41148" y="422148"/>
                </a:lnTo>
                <a:lnTo>
                  <a:pt x="45720" y="424891"/>
                </a:lnTo>
                <a:close/>
              </a:path>
              <a:path w="2661284" h="433069">
                <a:moveTo>
                  <a:pt x="45720" y="29337"/>
                </a:moveTo>
                <a:lnTo>
                  <a:pt x="45720" y="28956"/>
                </a:lnTo>
                <a:lnTo>
                  <a:pt x="44196" y="30480"/>
                </a:lnTo>
                <a:lnTo>
                  <a:pt x="45720" y="29337"/>
                </a:lnTo>
                <a:close/>
              </a:path>
              <a:path w="2661284" h="433069">
                <a:moveTo>
                  <a:pt x="2616708" y="402336"/>
                </a:moveTo>
                <a:lnTo>
                  <a:pt x="2604516" y="408432"/>
                </a:lnTo>
                <a:lnTo>
                  <a:pt x="2599944" y="409956"/>
                </a:lnTo>
                <a:lnTo>
                  <a:pt x="2587752" y="413004"/>
                </a:lnTo>
                <a:lnTo>
                  <a:pt x="71628" y="413004"/>
                </a:lnTo>
                <a:lnTo>
                  <a:pt x="59436" y="409956"/>
                </a:lnTo>
                <a:lnTo>
                  <a:pt x="54864" y="408432"/>
                </a:lnTo>
                <a:lnTo>
                  <a:pt x="50292" y="405384"/>
                </a:lnTo>
                <a:lnTo>
                  <a:pt x="44196" y="402336"/>
                </a:lnTo>
                <a:lnTo>
                  <a:pt x="45720" y="403860"/>
                </a:lnTo>
                <a:lnTo>
                  <a:pt x="45720" y="424891"/>
                </a:lnTo>
                <a:lnTo>
                  <a:pt x="48768" y="426720"/>
                </a:lnTo>
                <a:lnTo>
                  <a:pt x="54864" y="428244"/>
                </a:lnTo>
                <a:lnTo>
                  <a:pt x="62484" y="431292"/>
                </a:lnTo>
                <a:lnTo>
                  <a:pt x="70104" y="431292"/>
                </a:lnTo>
                <a:lnTo>
                  <a:pt x="77724" y="432816"/>
                </a:lnTo>
                <a:lnTo>
                  <a:pt x="2583180" y="432816"/>
                </a:lnTo>
                <a:lnTo>
                  <a:pt x="2606040" y="428244"/>
                </a:lnTo>
                <a:lnTo>
                  <a:pt x="2613660" y="425196"/>
                </a:lnTo>
                <a:lnTo>
                  <a:pt x="2615184" y="424434"/>
                </a:lnTo>
                <a:lnTo>
                  <a:pt x="2615184" y="403860"/>
                </a:lnTo>
                <a:lnTo>
                  <a:pt x="2616708" y="402336"/>
                </a:lnTo>
                <a:close/>
              </a:path>
              <a:path w="2661284" h="433069">
                <a:moveTo>
                  <a:pt x="2616708" y="30480"/>
                </a:moveTo>
                <a:lnTo>
                  <a:pt x="2615184" y="28956"/>
                </a:lnTo>
                <a:lnTo>
                  <a:pt x="2615184" y="29718"/>
                </a:lnTo>
                <a:lnTo>
                  <a:pt x="2616708" y="30480"/>
                </a:lnTo>
                <a:close/>
              </a:path>
              <a:path w="2661284" h="433069">
                <a:moveTo>
                  <a:pt x="2641092" y="404876"/>
                </a:moveTo>
                <a:lnTo>
                  <a:pt x="2641092" y="359664"/>
                </a:lnTo>
                <a:lnTo>
                  <a:pt x="2639568" y="365760"/>
                </a:lnTo>
                <a:lnTo>
                  <a:pt x="2639568" y="371856"/>
                </a:lnTo>
                <a:lnTo>
                  <a:pt x="2636520" y="377952"/>
                </a:lnTo>
                <a:lnTo>
                  <a:pt x="2634996" y="382524"/>
                </a:lnTo>
                <a:lnTo>
                  <a:pt x="2631948" y="387096"/>
                </a:lnTo>
                <a:lnTo>
                  <a:pt x="2631948" y="385572"/>
                </a:lnTo>
                <a:lnTo>
                  <a:pt x="2624328" y="396240"/>
                </a:lnTo>
                <a:lnTo>
                  <a:pt x="2624328" y="394716"/>
                </a:lnTo>
                <a:lnTo>
                  <a:pt x="2615184" y="403860"/>
                </a:lnTo>
                <a:lnTo>
                  <a:pt x="2615184" y="424434"/>
                </a:lnTo>
                <a:lnTo>
                  <a:pt x="2625852" y="419100"/>
                </a:lnTo>
                <a:lnTo>
                  <a:pt x="2627376" y="417576"/>
                </a:lnTo>
                <a:lnTo>
                  <a:pt x="2636520" y="409956"/>
                </a:lnTo>
                <a:lnTo>
                  <a:pt x="2638044" y="409956"/>
                </a:lnTo>
                <a:lnTo>
                  <a:pt x="2638044" y="408432"/>
                </a:lnTo>
                <a:lnTo>
                  <a:pt x="2641092" y="40487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7266" y="2633472"/>
            <a:ext cx="2642615" cy="41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28123" y="2624327"/>
            <a:ext cx="2661285" cy="431800"/>
          </a:xfrm>
          <a:custGeom>
            <a:avLst/>
            <a:gdLst/>
            <a:ahLst/>
            <a:cxnLst/>
            <a:rect l="l" t="t" r="r" b="b"/>
            <a:pathLst>
              <a:path w="2661284" h="431800">
                <a:moveTo>
                  <a:pt x="13716" y="396240"/>
                </a:moveTo>
                <a:lnTo>
                  <a:pt x="13716" y="35052"/>
                </a:lnTo>
                <a:lnTo>
                  <a:pt x="9144" y="41148"/>
                </a:lnTo>
                <a:lnTo>
                  <a:pt x="6096" y="48768"/>
                </a:lnTo>
                <a:lnTo>
                  <a:pt x="3048" y="54864"/>
                </a:lnTo>
                <a:lnTo>
                  <a:pt x="0" y="70104"/>
                </a:lnTo>
                <a:lnTo>
                  <a:pt x="0" y="361188"/>
                </a:lnTo>
                <a:lnTo>
                  <a:pt x="3048" y="376428"/>
                </a:lnTo>
                <a:lnTo>
                  <a:pt x="9144" y="391668"/>
                </a:lnTo>
                <a:lnTo>
                  <a:pt x="13716" y="396240"/>
                </a:lnTo>
                <a:close/>
              </a:path>
              <a:path w="2661284" h="431800">
                <a:moveTo>
                  <a:pt x="35941" y="35941"/>
                </a:moveTo>
                <a:lnTo>
                  <a:pt x="35052" y="36576"/>
                </a:lnTo>
                <a:lnTo>
                  <a:pt x="35052" y="13716"/>
                </a:lnTo>
                <a:lnTo>
                  <a:pt x="33528" y="13716"/>
                </a:lnTo>
                <a:lnTo>
                  <a:pt x="22860" y="22860"/>
                </a:lnTo>
                <a:lnTo>
                  <a:pt x="13716" y="33528"/>
                </a:lnTo>
                <a:lnTo>
                  <a:pt x="13716" y="397764"/>
                </a:lnTo>
                <a:lnTo>
                  <a:pt x="19812" y="404876"/>
                </a:lnTo>
                <a:lnTo>
                  <a:pt x="19812" y="65532"/>
                </a:lnTo>
                <a:lnTo>
                  <a:pt x="21336" y="59436"/>
                </a:lnTo>
                <a:lnTo>
                  <a:pt x="24384" y="54864"/>
                </a:lnTo>
                <a:lnTo>
                  <a:pt x="25908" y="48768"/>
                </a:lnTo>
                <a:lnTo>
                  <a:pt x="28956" y="44196"/>
                </a:lnTo>
                <a:lnTo>
                  <a:pt x="28956" y="45720"/>
                </a:lnTo>
                <a:lnTo>
                  <a:pt x="35941" y="35941"/>
                </a:lnTo>
                <a:close/>
              </a:path>
              <a:path w="2661284" h="431800">
                <a:moveTo>
                  <a:pt x="35941" y="395351"/>
                </a:moveTo>
                <a:lnTo>
                  <a:pt x="28956" y="385572"/>
                </a:lnTo>
                <a:lnTo>
                  <a:pt x="28956" y="387096"/>
                </a:lnTo>
                <a:lnTo>
                  <a:pt x="25908" y="381000"/>
                </a:lnTo>
                <a:lnTo>
                  <a:pt x="22860" y="376428"/>
                </a:lnTo>
                <a:lnTo>
                  <a:pt x="19812" y="364236"/>
                </a:lnTo>
                <a:lnTo>
                  <a:pt x="19812" y="404876"/>
                </a:lnTo>
                <a:lnTo>
                  <a:pt x="22860" y="408432"/>
                </a:lnTo>
                <a:lnTo>
                  <a:pt x="22860" y="409956"/>
                </a:lnTo>
                <a:lnTo>
                  <a:pt x="33528" y="417576"/>
                </a:lnTo>
                <a:lnTo>
                  <a:pt x="35052" y="417576"/>
                </a:lnTo>
                <a:lnTo>
                  <a:pt x="35052" y="394716"/>
                </a:lnTo>
                <a:lnTo>
                  <a:pt x="35941" y="395351"/>
                </a:lnTo>
                <a:close/>
              </a:path>
              <a:path w="2661284" h="431800">
                <a:moveTo>
                  <a:pt x="2647188" y="397764"/>
                </a:moveTo>
                <a:lnTo>
                  <a:pt x="2647188" y="33528"/>
                </a:lnTo>
                <a:lnTo>
                  <a:pt x="2638044" y="22860"/>
                </a:lnTo>
                <a:lnTo>
                  <a:pt x="2636520" y="22860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25852" y="12192"/>
                </a:lnTo>
                <a:lnTo>
                  <a:pt x="2619756" y="9144"/>
                </a:lnTo>
                <a:lnTo>
                  <a:pt x="2604516" y="3048"/>
                </a:lnTo>
                <a:lnTo>
                  <a:pt x="2598420" y="1524"/>
                </a:lnTo>
                <a:lnTo>
                  <a:pt x="2589276" y="0"/>
                </a:lnTo>
                <a:lnTo>
                  <a:pt x="70104" y="0"/>
                </a:lnTo>
                <a:lnTo>
                  <a:pt x="54864" y="3048"/>
                </a:lnTo>
                <a:lnTo>
                  <a:pt x="47244" y="6096"/>
                </a:lnTo>
                <a:lnTo>
                  <a:pt x="35052" y="12192"/>
                </a:lnTo>
                <a:lnTo>
                  <a:pt x="35052" y="36576"/>
                </a:lnTo>
                <a:lnTo>
                  <a:pt x="36576" y="35052"/>
                </a:lnTo>
                <a:lnTo>
                  <a:pt x="36576" y="35487"/>
                </a:lnTo>
                <a:lnTo>
                  <a:pt x="44196" y="30044"/>
                </a:lnTo>
                <a:lnTo>
                  <a:pt x="44196" y="28956"/>
                </a:lnTo>
                <a:lnTo>
                  <a:pt x="56388" y="22860"/>
                </a:lnTo>
                <a:lnTo>
                  <a:pt x="60960" y="21336"/>
                </a:lnTo>
                <a:lnTo>
                  <a:pt x="67056" y="19812"/>
                </a:lnTo>
                <a:lnTo>
                  <a:pt x="73152" y="19812"/>
                </a:lnTo>
                <a:lnTo>
                  <a:pt x="79248" y="18288"/>
                </a:lnTo>
                <a:lnTo>
                  <a:pt x="2581656" y="18288"/>
                </a:lnTo>
                <a:lnTo>
                  <a:pt x="2589276" y="19812"/>
                </a:lnTo>
                <a:lnTo>
                  <a:pt x="2595372" y="19812"/>
                </a:lnTo>
                <a:lnTo>
                  <a:pt x="2599944" y="21336"/>
                </a:lnTo>
                <a:lnTo>
                  <a:pt x="2606040" y="24384"/>
                </a:lnTo>
                <a:lnTo>
                  <a:pt x="2610612" y="25908"/>
                </a:lnTo>
                <a:lnTo>
                  <a:pt x="2616708" y="28956"/>
                </a:lnTo>
                <a:lnTo>
                  <a:pt x="2616708" y="30226"/>
                </a:lnTo>
                <a:lnTo>
                  <a:pt x="2624328" y="36576"/>
                </a:lnTo>
                <a:lnTo>
                  <a:pt x="2624328" y="35052"/>
                </a:lnTo>
                <a:lnTo>
                  <a:pt x="2631948" y="45720"/>
                </a:lnTo>
                <a:lnTo>
                  <a:pt x="2631948" y="44196"/>
                </a:lnTo>
                <a:lnTo>
                  <a:pt x="2634996" y="50292"/>
                </a:lnTo>
                <a:lnTo>
                  <a:pt x="2636520" y="54864"/>
                </a:lnTo>
                <a:lnTo>
                  <a:pt x="2639568" y="60960"/>
                </a:lnTo>
                <a:lnTo>
                  <a:pt x="2641092" y="67056"/>
                </a:lnTo>
                <a:lnTo>
                  <a:pt x="2641092" y="404876"/>
                </a:lnTo>
                <a:lnTo>
                  <a:pt x="2647188" y="397764"/>
                </a:lnTo>
                <a:close/>
              </a:path>
              <a:path w="2661284" h="431800">
                <a:moveTo>
                  <a:pt x="36576" y="35052"/>
                </a:moveTo>
                <a:lnTo>
                  <a:pt x="35052" y="36576"/>
                </a:lnTo>
                <a:lnTo>
                  <a:pt x="35941" y="35941"/>
                </a:lnTo>
                <a:lnTo>
                  <a:pt x="36576" y="35052"/>
                </a:lnTo>
                <a:close/>
              </a:path>
              <a:path w="2661284" h="431800">
                <a:moveTo>
                  <a:pt x="36576" y="396240"/>
                </a:moveTo>
                <a:lnTo>
                  <a:pt x="35941" y="395351"/>
                </a:lnTo>
                <a:lnTo>
                  <a:pt x="35052" y="394716"/>
                </a:lnTo>
                <a:lnTo>
                  <a:pt x="36576" y="396240"/>
                </a:lnTo>
                <a:close/>
              </a:path>
              <a:path w="2661284" h="431800">
                <a:moveTo>
                  <a:pt x="36576" y="419862"/>
                </a:moveTo>
                <a:lnTo>
                  <a:pt x="36576" y="396240"/>
                </a:lnTo>
                <a:lnTo>
                  <a:pt x="35052" y="394716"/>
                </a:lnTo>
                <a:lnTo>
                  <a:pt x="35052" y="419100"/>
                </a:lnTo>
                <a:lnTo>
                  <a:pt x="36576" y="419862"/>
                </a:lnTo>
                <a:close/>
              </a:path>
              <a:path w="2661284" h="431800">
                <a:moveTo>
                  <a:pt x="36576" y="35487"/>
                </a:moveTo>
                <a:lnTo>
                  <a:pt x="36576" y="35052"/>
                </a:lnTo>
                <a:lnTo>
                  <a:pt x="35941" y="35941"/>
                </a:lnTo>
                <a:lnTo>
                  <a:pt x="36576" y="35487"/>
                </a:lnTo>
                <a:close/>
              </a:path>
              <a:path w="2661284" h="431800">
                <a:moveTo>
                  <a:pt x="45720" y="402336"/>
                </a:moveTo>
                <a:lnTo>
                  <a:pt x="35941" y="395351"/>
                </a:lnTo>
                <a:lnTo>
                  <a:pt x="36576" y="396240"/>
                </a:lnTo>
                <a:lnTo>
                  <a:pt x="36576" y="419862"/>
                </a:lnTo>
                <a:lnTo>
                  <a:pt x="41148" y="422148"/>
                </a:lnTo>
                <a:lnTo>
                  <a:pt x="44196" y="423367"/>
                </a:lnTo>
                <a:lnTo>
                  <a:pt x="44196" y="402336"/>
                </a:lnTo>
                <a:lnTo>
                  <a:pt x="45720" y="402336"/>
                </a:lnTo>
                <a:close/>
              </a:path>
              <a:path w="2661284" h="431800">
                <a:moveTo>
                  <a:pt x="45720" y="28956"/>
                </a:moveTo>
                <a:lnTo>
                  <a:pt x="44196" y="28956"/>
                </a:lnTo>
                <a:lnTo>
                  <a:pt x="44196" y="30044"/>
                </a:lnTo>
                <a:lnTo>
                  <a:pt x="45720" y="28956"/>
                </a:lnTo>
                <a:close/>
              </a:path>
              <a:path w="2661284" h="431800">
                <a:moveTo>
                  <a:pt x="2616708" y="423672"/>
                </a:moveTo>
                <a:lnTo>
                  <a:pt x="2616708" y="402336"/>
                </a:lnTo>
                <a:lnTo>
                  <a:pt x="2604516" y="408432"/>
                </a:lnTo>
                <a:lnTo>
                  <a:pt x="2599944" y="409956"/>
                </a:lnTo>
                <a:lnTo>
                  <a:pt x="2587752" y="413004"/>
                </a:lnTo>
                <a:lnTo>
                  <a:pt x="77724" y="413004"/>
                </a:lnTo>
                <a:lnTo>
                  <a:pt x="71628" y="411480"/>
                </a:lnTo>
                <a:lnTo>
                  <a:pt x="65532" y="411480"/>
                </a:lnTo>
                <a:lnTo>
                  <a:pt x="59436" y="409956"/>
                </a:lnTo>
                <a:lnTo>
                  <a:pt x="54864" y="408432"/>
                </a:lnTo>
                <a:lnTo>
                  <a:pt x="50292" y="405384"/>
                </a:lnTo>
                <a:lnTo>
                  <a:pt x="44196" y="402336"/>
                </a:lnTo>
                <a:lnTo>
                  <a:pt x="44196" y="423367"/>
                </a:lnTo>
                <a:lnTo>
                  <a:pt x="48768" y="425196"/>
                </a:lnTo>
                <a:lnTo>
                  <a:pt x="54864" y="428244"/>
                </a:lnTo>
                <a:lnTo>
                  <a:pt x="70104" y="431292"/>
                </a:lnTo>
                <a:lnTo>
                  <a:pt x="2590800" y="431292"/>
                </a:lnTo>
                <a:lnTo>
                  <a:pt x="2606040" y="428244"/>
                </a:lnTo>
                <a:lnTo>
                  <a:pt x="2613660" y="425196"/>
                </a:lnTo>
                <a:lnTo>
                  <a:pt x="2616708" y="423672"/>
                </a:lnTo>
                <a:close/>
              </a:path>
              <a:path w="2661284" h="431800">
                <a:moveTo>
                  <a:pt x="2616708" y="30226"/>
                </a:moveTo>
                <a:lnTo>
                  <a:pt x="2616708" y="28956"/>
                </a:lnTo>
                <a:lnTo>
                  <a:pt x="2615184" y="28956"/>
                </a:lnTo>
                <a:lnTo>
                  <a:pt x="2616708" y="30226"/>
                </a:lnTo>
                <a:close/>
              </a:path>
              <a:path w="2661284" h="431800">
                <a:moveTo>
                  <a:pt x="2641092" y="404876"/>
                </a:moveTo>
                <a:lnTo>
                  <a:pt x="2641092" y="359664"/>
                </a:lnTo>
                <a:lnTo>
                  <a:pt x="2639568" y="365760"/>
                </a:lnTo>
                <a:lnTo>
                  <a:pt x="2639568" y="371856"/>
                </a:lnTo>
                <a:lnTo>
                  <a:pt x="2636520" y="376428"/>
                </a:lnTo>
                <a:lnTo>
                  <a:pt x="2634996" y="382524"/>
                </a:lnTo>
                <a:lnTo>
                  <a:pt x="2631948" y="387096"/>
                </a:lnTo>
                <a:lnTo>
                  <a:pt x="2631948" y="385572"/>
                </a:lnTo>
                <a:lnTo>
                  <a:pt x="2624328" y="396240"/>
                </a:lnTo>
                <a:lnTo>
                  <a:pt x="2624328" y="394716"/>
                </a:lnTo>
                <a:lnTo>
                  <a:pt x="2615184" y="402336"/>
                </a:lnTo>
                <a:lnTo>
                  <a:pt x="2616708" y="402336"/>
                </a:lnTo>
                <a:lnTo>
                  <a:pt x="2616708" y="423672"/>
                </a:lnTo>
                <a:lnTo>
                  <a:pt x="2625852" y="419100"/>
                </a:lnTo>
                <a:lnTo>
                  <a:pt x="2625852" y="417576"/>
                </a:lnTo>
                <a:lnTo>
                  <a:pt x="2627376" y="417576"/>
                </a:lnTo>
                <a:lnTo>
                  <a:pt x="2636520" y="409956"/>
                </a:lnTo>
                <a:lnTo>
                  <a:pt x="2638044" y="408432"/>
                </a:lnTo>
                <a:lnTo>
                  <a:pt x="2641092" y="404876"/>
                </a:lnTo>
                <a:close/>
              </a:path>
              <a:path w="2661284" h="431800">
                <a:moveTo>
                  <a:pt x="2660904" y="361188"/>
                </a:moveTo>
                <a:lnTo>
                  <a:pt x="2660904" y="70104"/>
                </a:lnTo>
                <a:lnTo>
                  <a:pt x="2659380" y="62484"/>
                </a:lnTo>
                <a:lnTo>
                  <a:pt x="2656332" y="54864"/>
                </a:lnTo>
                <a:lnTo>
                  <a:pt x="2654808" y="47244"/>
                </a:lnTo>
                <a:lnTo>
                  <a:pt x="2651760" y="41148"/>
                </a:lnTo>
                <a:lnTo>
                  <a:pt x="2647188" y="35052"/>
                </a:lnTo>
                <a:lnTo>
                  <a:pt x="2647188" y="396240"/>
                </a:lnTo>
                <a:lnTo>
                  <a:pt x="2651760" y="390144"/>
                </a:lnTo>
                <a:lnTo>
                  <a:pt x="2654808" y="384048"/>
                </a:lnTo>
                <a:lnTo>
                  <a:pt x="2657856" y="376428"/>
                </a:lnTo>
                <a:lnTo>
                  <a:pt x="2660904" y="36118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7266" y="3098291"/>
            <a:ext cx="2642615" cy="41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28123" y="3089148"/>
            <a:ext cx="2661285" cy="431800"/>
          </a:xfrm>
          <a:custGeom>
            <a:avLst/>
            <a:gdLst/>
            <a:ahLst/>
            <a:cxnLst/>
            <a:rect l="l" t="t" r="r" b="b"/>
            <a:pathLst>
              <a:path w="2661284" h="431800">
                <a:moveTo>
                  <a:pt x="13716" y="396240"/>
                </a:moveTo>
                <a:lnTo>
                  <a:pt x="13716" y="35052"/>
                </a:lnTo>
                <a:lnTo>
                  <a:pt x="9144" y="41148"/>
                </a:lnTo>
                <a:lnTo>
                  <a:pt x="6096" y="47244"/>
                </a:lnTo>
                <a:lnTo>
                  <a:pt x="3048" y="54864"/>
                </a:lnTo>
                <a:lnTo>
                  <a:pt x="0" y="70104"/>
                </a:lnTo>
                <a:lnTo>
                  <a:pt x="0" y="361188"/>
                </a:lnTo>
                <a:lnTo>
                  <a:pt x="3048" y="376428"/>
                </a:lnTo>
                <a:lnTo>
                  <a:pt x="6096" y="384048"/>
                </a:lnTo>
                <a:lnTo>
                  <a:pt x="9144" y="390144"/>
                </a:lnTo>
                <a:lnTo>
                  <a:pt x="13716" y="396240"/>
                </a:lnTo>
                <a:close/>
              </a:path>
              <a:path w="2661284" h="431800">
                <a:moveTo>
                  <a:pt x="2647188" y="397764"/>
                </a:moveTo>
                <a:lnTo>
                  <a:pt x="2647188" y="33528"/>
                </a:lnTo>
                <a:lnTo>
                  <a:pt x="2638044" y="22860"/>
                </a:lnTo>
                <a:lnTo>
                  <a:pt x="2638044" y="21336"/>
                </a:lnTo>
                <a:lnTo>
                  <a:pt x="2636520" y="21336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25852" y="12192"/>
                </a:lnTo>
                <a:lnTo>
                  <a:pt x="2619756" y="9144"/>
                </a:lnTo>
                <a:lnTo>
                  <a:pt x="2604516" y="3048"/>
                </a:lnTo>
                <a:lnTo>
                  <a:pt x="2598420" y="1524"/>
                </a:lnTo>
                <a:lnTo>
                  <a:pt x="2589276" y="0"/>
                </a:lnTo>
                <a:lnTo>
                  <a:pt x="70104" y="0"/>
                </a:lnTo>
                <a:lnTo>
                  <a:pt x="54864" y="3048"/>
                </a:lnTo>
                <a:lnTo>
                  <a:pt x="47244" y="6096"/>
                </a:lnTo>
                <a:lnTo>
                  <a:pt x="35052" y="12192"/>
                </a:lnTo>
                <a:lnTo>
                  <a:pt x="33528" y="13716"/>
                </a:lnTo>
                <a:lnTo>
                  <a:pt x="22860" y="21336"/>
                </a:lnTo>
                <a:lnTo>
                  <a:pt x="22860" y="22860"/>
                </a:lnTo>
                <a:lnTo>
                  <a:pt x="13716" y="33528"/>
                </a:lnTo>
                <a:lnTo>
                  <a:pt x="13716" y="397764"/>
                </a:lnTo>
                <a:lnTo>
                  <a:pt x="19812" y="403860"/>
                </a:lnTo>
                <a:lnTo>
                  <a:pt x="19812" y="65532"/>
                </a:lnTo>
                <a:lnTo>
                  <a:pt x="21336" y="59436"/>
                </a:lnTo>
                <a:lnTo>
                  <a:pt x="24384" y="54864"/>
                </a:lnTo>
                <a:lnTo>
                  <a:pt x="25908" y="48768"/>
                </a:lnTo>
                <a:lnTo>
                  <a:pt x="28956" y="44196"/>
                </a:lnTo>
                <a:lnTo>
                  <a:pt x="28956" y="45720"/>
                </a:lnTo>
                <a:lnTo>
                  <a:pt x="35052" y="37185"/>
                </a:lnTo>
                <a:lnTo>
                  <a:pt x="35052" y="36576"/>
                </a:lnTo>
                <a:lnTo>
                  <a:pt x="36576" y="35052"/>
                </a:lnTo>
                <a:lnTo>
                  <a:pt x="36576" y="35269"/>
                </a:lnTo>
                <a:lnTo>
                  <a:pt x="45720" y="27432"/>
                </a:lnTo>
                <a:lnTo>
                  <a:pt x="45720" y="28194"/>
                </a:lnTo>
                <a:lnTo>
                  <a:pt x="56388" y="22860"/>
                </a:lnTo>
                <a:lnTo>
                  <a:pt x="60960" y="21336"/>
                </a:lnTo>
                <a:lnTo>
                  <a:pt x="73152" y="18288"/>
                </a:lnTo>
                <a:lnTo>
                  <a:pt x="2589276" y="18288"/>
                </a:lnTo>
                <a:lnTo>
                  <a:pt x="2595372" y="19812"/>
                </a:lnTo>
                <a:lnTo>
                  <a:pt x="2599944" y="21336"/>
                </a:lnTo>
                <a:lnTo>
                  <a:pt x="2606040" y="22860"/>
                </a:lnTo>
                <a:lnTo>
                  <a:pt x="2610612" y="25908"/>
                </a:lnTo>
                <a:lnTo>
                  <a:pt x="2615184" y="28194"/>
                </a:lnTo>
                <a:lnTo>
                  <a:pt x="2615184" y="27432"/>
                </a:lnTo>
                <a:lnTo>
                  <a:pt x="2624328" y="36576"/>
                </a:lnTo>
                <a:lnTo>
                  <a:pt x="2624328" y="35052"/>
                </a:lnTo>
                <a:lnTo>
                  <a:pt x="2631948" y="45720"/>
                </a:lnTo>
                <a:lnTo>
                  <a:pt x="2631948" y="44196"/>
                </a:lnTo>
                <a:lnTo>
                  <a:pt x="2634996" y="50292"/>
                </a:lnTo>
                <a:lnTo>
                  <a:pt x="2636520" y="54864"/>
                </a:lnTo>
                <a:lnTo>
                  <a:pt x="2639568" y="60960"/>
                </a:lnTo>
                <a:lnTo>
                  <a:pt x="2641092" y="65532"/>
                </a:lnTo>
                <a:lnTo>
                  <a:pt x="2641092" y="403860"/>
                </a:lnTo>
                <a:lnTo>
                  <a:pt x="2647188" y="397764"/>
                </a:lnTo>
                <a:close/>
              </a:path>
              <a:path w="2661284" h="431800">
                <a:moveTo>
                  <a:pt x="36576" y="394716"/>
                </a:moveTo>
                <a:lnTo>
                  <a:pt x="28956" y="385572"/>
                </a:lnTo>
                <a:lnTo>
                  <a:pt x="28956" y="387096"/>
                </a:lnTo>
                <a:lnTo>
                  <a:pt x="22860" y="374904"/>
                </a:lnTo>
                <a:lnTo>
                  <a:pt x="21336" y="370332"/>
                </a:lnTo>
                <a:lnTo>
                  <a:pt x="19812" y="364236"/>
                </a:lnTo>
                <a:lnTo>
                  <a:pt x="19812" y="403860"/>
                </a:lnTo>
                <a:lnTo>
                  <a:pt x="22860" y="406908"/>
                </a:lnTo>
                <a:lnTo>
                  <a:pt x="22860" y="408432"/>
                </a:lnTo>
                <a:lnTo>
                  <a:pt x="33528" y="417576"/>
                </a:lnTo>
                <a:lnTo>
                  <a:pt x="35052" y="417576"/>
                </a:lnTo>
                <a:lnTo>
                  <a:pt x="35052" y="394716"/>
                </a:lnTo>
                <a:lnTo>
                  <a:pt x="36576" y="394716"/>
                </a:lnTo>
                <a:close/>
              </a:path>
              <a:path w="2661284" h="431800">
                <a:moveTo>
                  <a:pt x="36576" y="35052"/>
                </a:moveTo>
                <a:lnTo>
                  <a:pt x="35052" y="36576"/>
                </a:lnTo>
                <a:lnTo>
                  <a:pt x="36174" y="35613"/>
                </a:lnTo>
                <a:lnTo>
                  <a:pt x="36576" y="35052"/>
                </a:lnTo>
                <a:close/>
              </a:path>
              <a:path w="2661284" h="431800">
                <a:moveTo>
                  <a:pt x="36174" y="35613"/>
                </a:moveTo>
                <a:lnTo>
                  <a:pt x="35052" y="36576"/>
                </a:lnTo>
                <a:lnTo>
                  <a:pt x="35052" y="37185"/>
                </a:lnTo>
                <a:lnTo>
                  <a:pt x="36174" y="35613"/>
                </a:lnTo>
                <a:close/>
              </a:path>
              <a:path w="2661284" h="431800">
                <a:moveTo>
                  <a:pt x="45720" y="402336"/>
                </a:moveTo>
                <a:lnTo>
                  <a:pt x="35052" y="394716"/>
                </a:lnTo>
                <a:lnTo>
                  <a:pt x="35052" y="417576"/>
                </a:lnTo>
                <a:lnTo>
                  <a:pt x="41148" y="422148"/>
                </a:lnTo>
                <a:lnTo>
                  <a:pt x="44196" y="423367"/>
                </a:lnTo>
                <a:lnTo>
                  <a:pt x="44196" y="402336"/>
                </a:lnTo>
                <a:lnTo>
                  <a:pt x="45720" y="402336"/>
                </a:lnTo>
                <a:close/>
              </a:path>
              <a:path w="2661284" h="431800">
                <a:moveTo>
                  <a:pt x="36576" y="35269"/>
                </a:moveTo>
                <a:lnTo>
                  <a:pt x="36576" y="35052"/>
                </a:lnTo>
                <a:lnTo>
                  <a:pt x="36174" y="35613"/>
                </a:lnTo>
                <a:lnTo>
                  <a:pt x="36576" y="35269"/>
                </a:lnTo>
                <a:close/>
              </a:path>
              <a:path w="2661284" h="431800">
                <a:moveTo>
                  <a:pt x="45720" y="28194"/>
                </a:moveTo>
                <a:lnTo>
                  <a:pt x="45720" y="27432"/>
                </a:lnTo>
                <a:lnTo>
                  <a:pt x="44196" y="28956"/>
                </a:lnTo>
                <a:lnTo>
                  <a:pt x="45720" y="28194"/>
                </a:lnTo>
                <a:close/>
              </a:path>
              <a:path w="2661284" h="431800">
                <a:moveTo>
                  <a:pt x="2616708" y="423672"/>
                </a:moveTo>
                <a:lnTo>
                  <a:pt x="2616708" y="402336"/>
                </a:lnTo>
                <a:lnTo>
                  <a:pt x="2610612" y="405384"/>
                </a:lnTo>
                <a:lnTo>
                  <a:pt x="2604516" y="406908"/>
                </a:lnTo>
                <a:lnTo>
                  <a:pt x="2599944" y="409956"/>
                </a:lnTo>
                <a:lnTo>
                  <a:pt x="2593848" y="411480"/>
                </a:lnTo>
                <a:lnTo>
                  <a:pt x="65532" y="411480"/>
                </a:lnTo>
                <a:lnTo>
                  <a:pt x="59436" y="409956"/>
                </a:lnTo>
                <a:lnTo>
                  <a:pt x="54864" y="406908"/>
                </a:lnTo>
                <a:lnTo>
                  <a:pt x="50292" y="405384"/>
                </a:lnTo>
                <a:lnTo>
                  <a:pt x="44196" y="402336"/>
                </a:lnTo>
                <a:lnTo>
                  <a:pt x="44196" y="423367"/>
                </a:lnTo>
                <a:lnTo>
                  <a:pt x="48768" y="425196"/>
                </a:lnTo>
                <a:lnTo>
                  <a:pt x="54864" y="428244"/>
                </a:lnTo>
                <a:lnTo>
                  <a:pt x="70104" y="431292"/>
                </a:lnTo>
                <a:lnTo>
                  <a:pt x="2590800" y="431292"/>
                </a:lnTo>
                <a:lnTo>
                  <a:pt x="2606040" y="428244"/>
                </a:lnTo>
                <a:lnTo>
                  <a:pt x="2613660" y="425196"/>
                </a:lnTo>
                <a:lnTo>
                  <a:pt x="2616708" y="423672"/>
                </a:lnTo>
                <a:close/>
              </a:path>
              <a:path w="2661284" h="431800">
                <a:moveTo>
                  <a:pt x="2616708" y="28956"/>
                </a:moveTo>
                <a:lnTo>
                  <a:pt x="2615184" y="27432"/>
                </a:lnTo>
                <a:lnTo>
                  <a:pt x="2615184" y="28194"/>
                </a:lnTo>
                <a:lnTo>
                  <a:pt x="2616708" y="28956"/>
                </a:lnTo>
                <a:close/>
              </a:path>
              <a:path w="2661284" h="431800">
                <a:moveTo>
                  <a:pt x="2641092" y="403860"/>
                </a:moveTo>
                <a:lnTo>
                  <a:pt x="2641092" y="359664"/>
                </a:lnTo>
                <a:lnTo>
                  <a:pt x="2639568" y="365760"/>
                </a:lnTo>
                <a:lnTo>
                  <a:pt x="2639568" y="370332"/>
                </a:lnTo>
                <a:lnTo>
                  <a:pt x="2636520" y="376428"/>
                </a:lnTo>
                <a:lnTo>
                  <a:pt x="2634996" y="381000"/>
                </a:lnTo>
                <a:lnTo>
                  <a:pt x="2631948" y="387096"/>
                </a:lnTo>
                <a:lnTo>
                  <a:pt x="2631948" y="385572"/>
                </a:lnTo>
                <a:lnTo>
                  <a:pt x="2624328" y="394716"/>
                </a:lnTo>
                <a:lnTo>
                  <a:pt x="2615184" y="402336"/>
                </a:lnTo>
                <a:lnTo>
                  <a:pt x="2616708" y="402336"/>
                </a:lnTo>
                <a:lnTo>
                  <a:pt x="2616708" y="423672"/>
                </a:lnTo>
                <a:lnTo>
                  <a:pt x="2619756" y="422148"/>
                </a:lnTo>
                <a:lnTo>
                  <a:pt x="2625852" y="417576"/>
                </a:lnTo>
                <a:lnTo>
                  <a:pt x="2627376" y="417576"/>
                </a:lnTo>
                <a:lnTo>
                  <a:pt x="2636520" y="408432"/>
                </a:lnTo>
                <a:lnTo>
                  <a:pt x="2638044" y="408432"/>
                </a:lnTo>
                <a:lnTo>
                  <a:pt x="2638044" y="406908"/>
                </a:lnTo>
                <a:lnTo>
                  <a:pt x="2641092" y="403860"/>
                </a:lnTo>
                <a:close/>
              </a:path>
              <a:path w="2661284" h="431800">
                <a:moveTo>
                  <a:pt x="2660904" y="359664"/>
                </a:moveTo>
                <a:lnTo>
                  <a:pt x="2660904" y="68580"/>
                </a:lnTo>
                <a:lnTo>
                  <a:pt x="2659380" y="60960"/>
                </a:lnTo>
                <a:lnTo>
                  <a:pt x="2656332" y="53340"/>
                </a:lnTo>
                <a:lnTo>
                  <a:pt x="2654808" y="47244"/>
                </a:lnTo>
                <a:lnTo>
                  <a:pt x="2651760" y="39624"/>
                </a:lnTo>
                <a:lnTo>
                  <a:pt x="2647188" y="35052"/>
                </a:lnTo>
                <a:lnTo>
                  <a:pt x="2647188" y="396240"/>
                </a:lnTo>
                <a:lnTo>
                  <a:pt x="2651760" y="390144"/>
                </a:lnTo>
                <a:lnTo>
                  <a:pt x="2657856" y="374904"/>
                </a:lnTo>
                <a:lnTo>
                  <a:pt x="2659380" y="368808"/>
                </a:lnTo>
                <a:lnTo>
                  <a:pt x="2660904" y="359664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37266" y="3561588"/>
            <a:ext cx="2642615" cy="216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28123" y="3552444"/>
            <a:ext cx="2661285" cy="226060"/>
          </a:xfrm>
          <a:custGeom>
            <a:avLst/>
            <a:gdLst/>
            <a:ahLst/>
            <a:cxnLst/>
            <a:rect l="l" t="t" r="r" b="b"/>
            <a:pathLst>
              <a:path w="2661284" h="226060">
                <a:moveTo>
                  <a:pt x="2660904" y="225552"/>
                </a:moveTo>
                <a:lnTo>
                  <a:pt x="2660904" y="70104"/>
                </a:lnTo>
                <a:lnTo>
                  <a:pt x="2659380" y="62484"/>
                </a:lnTo>
                <a:lnTo>
                  <a:pt x="2656332" y="54864"/>
                </a:lnTo>
                <a:lnTo>
                  <a:pt x="2654808" y="47244"/>
                </a:lnTo>
                <a:lnTo>
                  <a:pt x="2651760" y="41148"/>
                </a:lnTo>
                <a:lnTo>
                  <a:pt x="2647188" y="35052"/>
                </a:lnTo>
                <a:lnTo>
                  <a:pt x="2647188" y="33528"/>
                </a:lnTo>
                <a:lnTo>
                  <a:pt x="2638044" y="24384"/>
                </a:lnTo>
                <a:lnTo>
                  <a:pt x="2638044" y="22860"/>
                </a:lnTo>
                <a:lnTo>
                  <a:pt x="2636520" y="22860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19756" y="9144"/>
                </a:lnTo>
                <a:lnTo>
                  <a:pt x="2604516" y="3048"/>
                </a:lnTo>
                <a:lnTo>
                  <a:pt x="2598420" y="1524"/>
                </a:lnTo>
                <a:lnTo>
                  <a:pt x="2589276" y="1524"/>
                </a:lnTo>
                <a:lnTo>
                  <a:pt x="2581656" y="0"/>
                </a:lnTo>
                <a:lnTo>
                  <a:pt x="77724" y="0"/>
                </a:lnTo>
                <a:lnTo>
                  <a:pt x="70104" y="1524"/>
                </a:lnTo>
                <a:lnTo>
                  <a:pt x="62484" y="1524"/>
                </a:lnTo>
                <a:lnTo>
                  <a:pt x="54864" y="4572"/>
                </a:lnTo>
                <a:lnTo>
                  <a:pt x="47244" y="6096"/>
                </a:lnTo>
                <a:lnTo>
                  <a:pt x="41148" y="10668"/>
                </a:lnTo>
                <a:lnTo>
                  <a:pt x="35052" y="13716"/>
                </a:lnTo>
                <a:lnTo>
                  <a:pt x="33528" y="13716"/>
                </a:lnTo>
                <a:lnTo>
                  <a:pt x="22860" y="22860"/>
                </a:lnTo>
                <a:lnTo>
                  <a:pt x="22860" y="24384"/>
                </a:lnTo>
                <a:lnTo>
                  <a:pt x="13716" y="33528"/>
                </a:lnTo>
                <a:lnTo>
                  <a:pt x="13716" y="35052"/>
                </a:lnTo>
                <a:lnTo>
                  <a:pt x="9144" y="41148"/>
                </a:lnTo>
                <a:lnTo>
                  <a:pt x="3048" y="56388"/>
                </a:lnTo>
                <a:lnTo>
                  <a:pt x="0" y="71628"/>
                </a:lnTo>
                <a:lnTo>
                  <a:pt x="0" y="225552"/>
                </a:lnTo>
                <a:lnTo>
                  <a:pt x="19812" y="225552"/>
                </a:lnTo>
                <a:lnTo>
                  <a:pt x="19812" y="65532"/>
                </a:lnTo>
                <a:lnTo>
                  <a:pt x="21336" y="60960"/>
                </a:lnTo>
                <a:lnTo>
                  <a:pt x="24384" y="54864"/>
                </a:lnTo>
                <a:lnTo>
                  <a:pt x="25908" y="50292"/>
                </a:lnTo>
                <a:lnTo>
                  <a:pt x="28956" y="45720"/>
                </a:lnTo>
                <a:lnTo>
                  <a:pt x="35052" y="38404"/>
                </a:lnTo>
                <a:lnTo>
                  <a:pt x="35052" y="38100"/>
                </a:lnTo>
                <a:lnTo>
                  <a:pt x="36576" y="36576"/>
                </a:lnTo>
                <a:lnTo>
                  <a:pt x="36576" y="36793"/>
                </a:lnTo>
                <a:lnTo>
                  <a:pt x="45720" y="28956"/>
                </a:lnTo>
                <a:lnTo>
                  <a:pt x="45720" y="29337"/>
                </a:lnTo>
                <a:lnTo>
                  <a:pt x="50292" y="25908"/>
                </a:lnTo>
                <a:lnTo>
                  <a:pt x="56388" y="24384"/>
                </a:lnTo>
                <a:lnTo>
                  <a:pt x="60960" y="21336"/>
                </a:lnTo>
                <a:lnTo>
                  <a:pt x="67056" y="21336"/>
                </a:lnTo>
                <a:lnTo>
                  <a:pt x="73152" y="19812"/>
                </a:lnTo>
                <a:lnTo>
                  <a:pt x="2589276" y="19812"/>
                </a:lnTo>
                <a:lnTo>
                  <a:pt x="2595372" y="21336"/>
                </a:lnTo>
                <a:lnTo>
                  <a:pt x="2599944" y="22860"/>
                </a:lnTo>
                <a:lnTo>
                  <a:pt x="2606040" y="24384"/>
                </a:lnTo>
                <a:lnTo>
                  <a:pt x="2610612" y="27432"/>
                </a:lnTo>
                <a:lnTo>
                  <a:pt x="2615184" y="29718"/>
                </a:lnTo>
                <a:lnTo>
                  <a:pt x="2615184" y="28956"/>
                </a:lnTo>
                <a:lnTo>
                  <a:pt x="2624328" y="38100"/>
                </a:lnTo>
                <a:lnTo>
                  <a:pt x="2624328" y="36576"/>
                </a:lnTo>
                <a:lnTo>
                  <a:pt x="2631948" y="45720"/>
                </a:lnTo>
                <a:lnTo>
                  <a:pt x="2634996" y="50292"/>
                </a:lnTo>
                <a:lnTo>
                  <a:pt x="2636520" y="56388"/>
                </a:lnTo>
                <a:lnTo>
                  <a:pt x="2639568" y="60960"/>
                </a:lnTo>
                <a:lnTo>
                  <a:pt x="2641092" y="67056"/>
                </a:lnTo>
                <a:lnTo>
                  <a:pt x="2641092" y="225552"/>
                </a:lnTo>
                <a:lnTo>
                  <a:pt x="2660904" y="225552"/>
                </a:lnTo>
                <a:close/>
              </a:path>
              <a:path w="2661284" h="226060">
                <a:moveTo>
                  <a:pt x="36576" y="36576"/>
                </a:moveTo>
                <a:lnTo>
                  <a:pt x="35052" y="38100"/>
                </a:lnTo>
                <a:lnTo>
                  <a:pt x="35941" y="37338"/>
                </a:lnTo>
                <a:lnTo>
                  <a:pt x="36576" y="36576"/>
                </a:lnTo>
                <a:close/>
              </a:path>
              <a:path w="2661284" h="226060">
                <a:moveTo>
                  <a:pt x="35941" y="37338"/>
                </a:moveTo>
                <a:lnTo>
                  <a:pt x="35052" y="38100"/>
                </a:lnTo>
                <a:lnTo>
                  <a:pt x="35052" y="38404"/>
                </a:lnTo>
                <a:lnTo>
                  <a:pt x="35941" y="37338"/>
                </a:lnTo>
                <a:close/>
              </a:path>
              <a:path w="2661284" h="226060">
                <a:moveTo>
                  <a:pt x="36576" y="36793"/>
                </a:moveTo>
                <a:lnTo>
                  <a:pt x="36576" y="36576"/>
                </a:lnTo>
                <a:lnTo>
                  <a:pt x="35941" y="37338"/>
                </a:lnTo>
                <a:lnTo>
                  <a:pt x="36576" y="36793"/>
                </a:lnTo>
                <a:close/>
              </a:path>
              <a:path w="2661284" h="226060">
                <a:moveTo>
                  <a:pt x="45720" y="29337"/>
                </a:moveTo>
                <a:lnTo>
                  <a:pt x="45720" y="28956"/>
                </a:lnTo>
                <a:lnTo>
                  <a:pt x="44196" y="30480"/>
                </a:lnTo>
                <a:lnTo>
                  <a:pt x="45720" y="29337"/>
                </a:lnTo>
                <a:close/>
              </a:path>
              <a:path w="2661284" h="226060">
                <a:moveTo>
                  <a:pt x="2616708" y="30480"/>
                </a:moveTo>
                <a:lnTo>
                  <a:pt x="2615184" y="28956"/>
                </a:lnTo>
                <a:lnTo>
                  <a:pt x="2615184" y="29718"/>
                </a:lnTo>
                <a:lnTo>
                  <a:pt x="2616708" y="3048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70138" y="3777996"/>
            <a:ext cx="4064635" cy="2048510"/>
          </a:xfrm>
          <a:custGeom>
            <a:avLst/>
            <a:gdLst/>
            <a:ahLst/>
            <a:cxnLst/>
            <a:rect l="l" t="t" r="r" b="b"/>
            <a:pathLst>
              <a:path w="4064634" h="2048510">
                <a:moveTo>
                  <a:pt x="4064508" y="2048255"/>
                </a:moveTo>
                <a:lnTo>
                  <a:pt x="3040764" y="0"/>
                </a:lnTo>
                <a:lnTo>
                  <a:pt x="1024511" y="0"/>
                </a:lnTo>
                <a:lnTo>
                  <a:pt x="0" y="2048255"/>
                </a:lnTo>
                <a:lnTo>
                  <a:pt x="4064508" y="2048255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60994" y="3777996"/>
            <a:ext cx="4083050" cy="2057400"/>
          </a:xfrm>
          <a:custGeom>
            <a:avLst/>
            <a:gdLst/>
            <a:ahLst/>
            <a:cxnLst/>
            <a:rect l="l" t="t" r="r" b="b"/>
            <a:pathLst>
              <a:path w="4083050" h="2057400">
                <a:moveTo>
                  <a:pt x="1044317" y="0"/>
                </a:moveTo>
                <a:lnTo>
                  <a:pt x="1023365" y="0"/>
                </a:lnTo>
                <a:lnTo>
                  <a:pt x="0" y="2046731"/>
                </a:lnTo>
                <a:lnTo>
                  <a:pt x="0" y="2051303"/>
                </a:lnTo>
                <a:lnTo>
                  <a:pt x="1524" y="2052827"/>
                </a:lnTo>
                <a:lnTo>
                  <a:pt x="3048" y="2055875"/>
                </a:lnTo>
                <a:lnTo>
                  <a:pt x="6096" y="2057399"/>
                </a:lnTo>
                <a:lnTo>
                  <a:pt x="9144" y="2057399"/>
                </a:lnTo>
                <a:lnTo>
                  <a:pt x="9144" y="2039111"/>
                </a:lnTo>
                <a:lnTo>
                  <a:pt x="25143" y="2039111"/>
                </a:lnTo>
                <a:lnTo>
                  <a:pt x="1044317" y="0"/>
                </a:lnTo>
                <a:close/>
              </a:path>
              <a:path w="4083050" h="2057400">
                <a:moveTo>
                  <a:pt x="25143" y="2039111"/>
                </a:moveTo>
                <a:lnTo>
                  <a:pt x="9144" y="2039111"/>
                </a:lnTo>
                <a:lnTo>
                  <a:pt x="18288" y="2052827"/>
                </a:lnTo>
                <a:lnTo>
                  <a:pt x="25143" y="2039111"/>
                </a:lnTo>
                <a:close/>
              </a:path>
              <a:path w="4083050" h="2057400">
                <a:moveTo>
                  <a:pt x="4073652" y="2057399"/>
                </a:moveTo>
                <a:lnTo>
                  <a:pt x="4073652" y="2039111"/>
                </a:lnTo>
                <a:lnTo>
                  <a:pt x="4064508" y="2052827"/>
                </a:lnTo>
                <a:lnTo>
                  <a:pt x="4057652" y="2039111"/>
                </a:lnTo>
                <a:lnTo>
                  <a:pt x="25143" y="2039111"/>
                </a:lnTo>
                <a:lnTo>
                  <a:pt x="18288" y="2052827"/>
                </a:lnTo>
                <a:lnTo>
                  <a:pt x="9144" y="2039111"/>
                </a:lnTo>
                <a:lnTo>
                  <a:pt x="9144" y="2057399"/>
                </a:lnTo>
                <a:lnTo>
                  <a:pt x="4073652" y="2057399"/>
                </a:lnTo>
                <a:close/>
              </a:path>
              <a:path w="4083050" h="2057400">
                <a:moveTo>
                  <a:pt x="4082796" y="2051303"/>
                </a:moveTo>
                <a:lnTo>
                  <a:pt x="4082796" y="2043683"/>
                </a:lnTo>
                <a:lnTo>
                  <a:pt x="3060187" y="0"/>
                </a:lnTo>
                <a:lnTo>
                  <a:pt x="3038479" y="0"/>
                </a:lnTo>
                <a:lnTo>
                  <a:pt x="4057652" y="2039111"/>
                </a:lnTo>
                <a:lnTo>
                  <a:pt x="4073652" y="2039111"/>
                </a:lnTo>
                <a:lnTo>
                  <a:pt x="4073652" y="2057399"/>
                </a:lnTo>
                <a:lnTo>
                  <a:pt x="4076700" y="2057399"/>
                </a:lnTo>
                <a:lnTo>
                  <a:pt x="4079748" y="2055875"/>
                </a:lnTo>
                <a:lnTo>
                  <a:pt x="4081272" y="2052827"/>
                </a:lnTo>
                <a:lnTo>
                  <a:pt x="4082796" y="2051303"/>
                </a:lnTo>
                <a:close/>
              </a:path>
              <a:path w="4083050" h="2057400">
                <a:moveTo>
                  <a:pt x="4073652" y="2039111"/>
                </a:moveTo>
                <a:lnTo>
                  <a:pt x="4057652" y="2039111"/>
                </a:lnTo>
                <a:lnTo>
                  <a:pt x="4064508" y="2052827"/>
                </a:lnTo>
                <a:lnTo>
                  <a:pt x="4073652" y="2039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37266" y="3777995"/>
            <a:ext cx="2642615" cy="196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28123" y="3777996"/>
            <a:ext cx="2661285" cy="207645"/>
          </a:xfrm>
          <a:custGeom>
            <a:avLst/>
            <a:gdLst/>
            <a:ahLst/>
            <a:cxnLst/>
            <a:rect l="l" t="t" r="r" b="b"/>
            <a:pathLst>
              <a:path w="2661284" h="207645">
                <a:moveTo>
                  <a:pt x="36174" y="170126"/>
                </a:moveTo>
                <a:lnTo>
                  <a:pt x="28956" y="160019"/>
                </a:lnTo>
                <a:lnTo>
                  <a:pt x="28956" y="161543"/>
                </a:lnTo>
                <a:lnTo>
                  <a:pt x="25908" y="156971"/>
                </a:lnTo>
                <a:lnTo>
                  <a:pt x="22860" y="150875"/>
                </a:lnTo>
                <a:lnTo>
                  <a:pt x="21336" y="144779"/>
                </a:lnTo>
                <a:lnTo>
                  <a:pt x="19812" y="140207"/>
                </a:lnTo>
                <a:lnTo>
                  <a:pt x="19812" y="0"/>
                </a:lnTo>
                <a:lnTo>
                  <a:pt x="0" y="0"/>
                </a:lnTo>
                <a:lnTo>
                  <a:pt x="0" y="137159"/>
                </a:lnTo>
                <a:lnTo>
                  <a:pt x="3048" y="152399"/>
                </a:lnTo>
                <a:lnTo>
                  <a:pt x="6096" y="158495"/>
                </a:lnTo>
                <a:lnTo>
                  <a:pt x="9144" y="166115"/>
                </a:lnTo>
                <a:lnTo>
                  <a:pt x="13716" y="172211"/>
                </a:lnTo>
                <a:lnTo>
                  <a:pt x="22860" y="182879"/>
                </a:lnTo>
                <a:lnTo>
                  <a:pt x="22860" y="184403"/>
                </a:lnTo>
                <a:lnTo>
                  <a:pt x="33528" y="192023"/>
                </a:lnTo>
                <a:lnTo>
                  <a:pt x="33528" y="193547"/>
                </a:lnTo>
                <a:lnTo>
                  <a:pt x="35052" y="193547"/>
                </a:lnTo>
                <a:lnTo>
                  <a:pt x="35052" y="169163"/>
                </a:lnTo>
                <a:lnTo>
                  <a:pt x="36174" y="170126"/>
                </a:lnTo>
                <a:close/>
              </a:path>
              <a:path w="2661284" h="207645">
                <a:moveTo>
                  <a:pt x="36576" y="170687"/>
                </a:moveTo>
                <a:lnTo>
                  <a:pt x="36174" y="170126"/>
                </a:lnTo>
                <a:lnTo>
                  <a:pt x="35052" y="169163"/>
                </a:lnTo>
                <a:lnTo>
                  <a:pt x="36576" y="170687"/>
                </a:lnTo>
                <a:close/>
              </a:path>
              <a:path w="2661284" h="207645">
                <a:moveTo>
                  <a:pt x="36576" y="194690"/>
                </a:moveTo>
                <a:lnTo>
                  <a:pt x="36576" y="170687"/>
                </a:lnTo>
                <a:lnTo>
                  <a:pt x="35052" y="169163"/>
                </a:lnTo>
                <a:lnTo>
                  <a:pt x="35052" y="193547"/>
                </a:lnTo>
                <a:lnTo>
                  <a:pt x="36576" y="194690"/>
                </a:lnTo>
                <a:close/>
              </a:path>
              <a:path w="2661284" h="207645">
                <a:moveTo>
                  <a:pt x="45720" y="199948"/>
                </a:moveTo>
                <a:lnTo>
                  <a:pt x="45720" y="178307"/>
                </a:lnTo>
                <a:lnTo>
                  <a:pt x="36174" y="170126"/>
                </a:lnTo>
                <a:lnTo>
                  <a:pt x="36576" y="170687"/>
                </a:lnTo>
                <a:lnTo>
                  <a:pt x="36576" y="194690"/>
                </a:lnTo>
                <a:lnTo>
                  <a:pt x="41148" y="198119"/>
                </a:lnTo>
                <a:lnTo>
                  <a:pt x="45720" y="199948"/>
                </a:lnTo>
                <a:close/>
              </a:path>
              <a:path w="2661284" h="207645">
                <a:moveTo>
                  <a:pt x="2616708" y="176783"/>
                </a:moveTo>
                <a:lnTo>
                  <a:pt x="2610612" y="181355"/>
                </a:lnTo>
                <a:lnTo>
                  <a:pt x="2604516" y="182879"/>
                </a:lnTo>
                <a:lnTo>
                  <a:pt x="2599944" y="184403"/>
                </a:lnTo>
                <a:lnTo>
                  <a:pt x="2587752" y="187451"/>
                </a:lnTo>
                <a:lnTo>
                  <a:pt x="71628" y="187451"/>
                </a:lnTo>
                <a:lnTo>
                  <a:pt x="59436" y="184403"/>
                </a:lnTo>
                <a:lnTo>
                  <a:pt x="54864" y="182879"/>
                </a:lnTo>
                <a:lnTo>
                  <a:pt x="50292" y="179831"/>
                </a:lnTo>
                <a:lnTo>
                  <a:pt x="44196" y="176783"/>
                </a:lnTo>
                <a:lnTo>
                  <a:pt x="45720" y="178307"/>
                </a:lnTo>
                <a:lnTo>
                  <a:pt x="45720" y="199948"/>
                </a:lnTo>
                <a:lnTo>
                  <a:pt x="48768" y="201167"/>
                </a:lnTo>
                <a:lnTo>
                  <a:pt x="54864" y="202691"/>
                </a:lnTo>
                <a:lnTo>
                  <a:pt x="62484" y="205739"/>
                </a:lnTo>
                <a:lnTo>
                  <a:pt x="70104" y="205739"/>
                </a:lnTo>
                <a:lnTo>
                  <a:pt x="77724" y="207263"/>
                </a:lnTo>
                <a:lnTo>
                  <a:pt x="2583180" y="207263"/>
                </a:lnTo>
                <a:lnTo>
                  <a:pt x="2606040" y="202691"/>
                </a:lnTo>
                <a:lnTo>
                  <a:pt x="2613660" y="199643"/>
                </a:lnTo>
                <a:lnTo>
                  <a:pt x="2615184" y="198881"/>
                </a:lnTo>
                <a:lnTo>
                  <a:pt x="2615184" y="178307"/>
                </a:lnTo>
                <a:lnTo>
                  <a:pt x="2616708" y="176783"/>
                </a:lnTo>
                <a:close/>
              </a:path>
              <a:path w="2661284" h="207645">
                <a:moveTo>
                  <a:pt x="2660904" y="135635"/>
                </a:moveTo>
                <a:lnTo>
                  <a:pt x="2660904" y="0"/>
                </a:lnTo>
                <a:lnTo>
                  <a:pt x="2641092" y="0"/>
                </a:lnTo>
                <a:lnTo>
                  <a:pt x="2641092" y="135635"/>
                </a:lnTo>
                <a:lnTo>
                  <a:pt x="2639568" y="140207"/>
                </a:lnTo>
                <a:lnTo>
                  <a:pt x="2639568" y="146303"/>
                </a:lnTo>
                <a:lnTo>
                  <a:pt x="2636520" y="152399"/>
                </a:lnTo>
                <a:lnTo>
                  <a:pt x="2634996" y="156971"/>
                </a:lnTo>
                <a:lnTo>
                  <a:pt x="2631948" y="161543"/>
                </a:lnTo>
                <a:lnTo>
                  <a:pt x="2631948" y="160019"/>
                </a:lnTo>
                <a:lnTo>
                  <a:pt x="2624328" y="170687"/>
                </a:lnTo>
                <a:lnTo>
                  <a:pt x="2624328" y="169163"/>
                </a:lnTo>
                <a:lnTo>
                  <a:pt x="2615184" y="178307"/>
                </a:lnTo>
                <a:lnTo>
                  <a:pt x="2615184" y="198881"/>
                </a:lnTo>
                <a:lnTo>
                  <a:pt x="2625852" y="193547"/>
                </a:lnTo>
                <a:lnTo>
                  <a:pt x="2627376" y="192023"/>
                </a:lnTo>
                <a:lnTo>
                  <a:pt x="2636520" y="184403"/>
                </a:lnTo>
                <a:lnTo>
                  <a:pt x="2638044" y="184403"/>
                </a:lnTo>
                <a:lnTo>
                  <a:pt x="2638044" y="182879"/>
                </a:lnTo>
                <a:lnTo>
                  <a:pt x="2647188" y="172211"/>
                </a:lnTo>
                <a:lnTo>
                  <a:pt x="2651760" y="164591"/>
                </a:lnTo>
                <a:lnTo>
                  <a:pt x="2654808" y="158495"/>
                </a:lnTo>
                <a:lnTo>
                  <a:pt x="2657856" y="150875"/>
                </a:lnTo>
                <a:lnTo>
                  <a:pt x="2660904" y="135635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37266" y="4026407"/>
            <a:ext cx="2642615" cy="413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28123" y="4017264"/>
            <a:ext cx="2661285" cy="431800"/>
          </a:xfrm>
          <a:custGeom>
            <a:avLst/>
            <a:gdLst/>
            <a:ahLst/>
            <a:cxnLst/>
            <a:rect l="l" t="t" r="r" b="b"/>
            <a:pathLst>
              <a:path w="2661284" h="431800">
                <a:moveTo>
                  <a:pt x="13716" y="396240"/>
                </a:moveTo>
                <a:lnTo>
                  <a:pt x="13716" y="35052"/>
                </a:lnTo>
                <a:lnTo>
                  <a:pt x="9144" y="41148"/>
                </a:lnTo>
                <a:lnTo>
                  <a:pt x="6096" y="48768"/>
                </a:lnTo>
                <a:lnTo>
                  <a:pt x="3048" y="54864"/>
                </a:lnTo>
                <a:lnTo>
                  <a:pt x="0" y="70104"/>
                </a:lnTo>
                <a:lnTo>
                  <a:pt x="0" y="361188"/>
                </a:lnTo>
                <a:lnTo>
                  <a:pt x="1524" y="370332"/>
                </a:lnTo>
                <a:lnTo>
                  <a:pt x="3048" y="377952"/>
                </a:lnTo>
                <a:lnTo>
                  <a:pt x="6096" y="384048"/>
                </a:lnTo>
                <a:lnTo>
                  <a:pt x="9144" y="391668"/>
                </a:lnTo>
                <a:lnTo>
                  <a:pt x="13716" y="396240"/>
                </a:lnTo>
                <a:close/>
              </a:path>
              <a:path w="2661284" h="431800">
                <a:moveTo>
                  <a:pt x="2647188" y="397764"/>
                </a:moveTo>
                <a:lnTo>
                  <a:pt x="2647188" y="33528"/>
                </a:lnTo>
                <a:lnTo>
                  <a:pt x="2638044" y="22860"/>
                </a:lnTo>
                <a:lnTo>
                  <a:pt x="2636520" y="22860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19756" y="9144"/>
                </a:lnTo>
                <a:lnTo>
                  <a:pt x="2604516" y="3048"/>
                </a:lnTo>
                <a:lnTo>
                  <a:pt x="2598420" y="1524"/>
                </a:lnTo>
                <a:lnTo>
                  <a:pt x="2589276" y="0"/>
                </a:lnTo>
                <a:lnTo>
                  <a:pt x="70104" y="0"/>
                </a:lnTo>
                <a:lnTo>
                  <a:pt x="54864" y="3048"/>
                </a:lnTo>
                <a:lnTo>
                  <a:pt x="47244" y="6096"/>
                </a:lnTo>
                <a:lnTo>
                  <a:pt x="41148" y="9144"/>
                </a:lnTo>
                <a:lnTo>
                  <a:pt x="35052" y="13716"/>
                </a:lnTo>
                <a:lnTo>
                  <a:pt x="33528" y="13716"/>
                </a:lnTo>
                <a:lnTo>
                  <a:pt x="22860" y="22860"/>
                </a:lnTo>
                <a:lnTo>
                  <a:pt x="13716" y="33528"/>
                </a:lnTo>
                <a:lnTo>
                  <a:pt x="13716" y="397764"/>
                </a:lnTo>
                <a:lnTo>
                  <a:pt x="19812" y="404876"/>
                </a:lnTo>
                <a:lnTo>
                  <a:pt x="19812" y="65532"/>
                </a:lnTo>
                <a:lnTo>
                  <a:pt x="21336" y="59436"/>
                </a:lnTo>
                <a:lnTo>
                  <a:pt x="24384" y="54864"/>
                </a:lnTo>
                <a:lnTo>
                  <a:pt x="25908" y="50292"/>
                </a:lnTo>
                <a:lnTo>
                  <a:pt x="28956" y="44196"/>
                </a:lnTo>
                <a:lnTo>
                  <a:pt x="28956" y="45720"/>
                </a:lnTo>
                <a:lnTo>
                  <a:pt x="35052" y="37185"/>
                </a:lnTo>
                <a:lnTo>
                  <a:pt x="35052" y="36576"/>
                </a:lnTo>
                <a:lnTo>
                  <a:pt x="36576" y="35052"/>
                </a:lnTo>
                <a:lnTo>
                  <a:pt x="36576" y="35487"/>
                </a:lnTo>
                <a:lnTo>
                  <a:pt x="44196" y="30044"/>
                </a:lnTo>
                <a:lnTo>
                  <a:pt x="44196" y="28956"/>
                </a:lnTo>
                <a:lnTo>
                  <a:pt x="56388" y="22860"/>
                </a:lnTo>
                <a:lnTo>
                  <a:pt x="60960" y="21336"/>
                </a:lnTo>
                <a:lnTo>
                  <a:pt x="67056" y="19812"/>
                </a:lnTo>
                <a:lnTo>
                  <a:pt x="73152" y="19812"/>
                </a:lnTo>
                <a:lnTo>
                  <a:pt x="79248" y="18288"/>
                </a:lnTo>
                <a:lnTo>
                  <a:pt x="2581656" y="18288"/>
                </a:lnTo>
                <a:lnTo>
                  <a:pt x="2589276" y="19812"/>
                </a:lnTo>
                <a:lnTo>
                  <a:pt x="2595372" y="19812"/>
                </a:lnTo>
                <a:lnTo>
                  <a:pt x="2599944" y="21336"/>
                </a:lnTo>
                <a:lnTo>
                  <a:pt x="2606040" y="24384"/>
                </a:lnTo>
                <a:lnTo>
                  <a:pt x="2610612" y="25908"/>
                </a:lnTo>
                <a:lnTo>
                  <a:pt x="2616708" y="28956"/>
                </a:lnTo>
                <a:lnTo>
                  <a:pt x="2616708" y="30226"/>
                </a:lnTo>
                <a:lnTo>
                  <a:pt x="2624328" y="36576"/>
                </a:lnTo>
                <a:lnTo>
                  <a:pt x="2624328" y="35052"/>
                </a:lnTo>
                <a:lnTo>
                  <a:pt x="2631948" y="45720"/>
                </a:lnTo>
                <a:lnTo>
                  <a:pt x="2631948" y="44196"/>
                </a:lnTo>
                <a:lnTo>
                  <a:pt x="2634996" y="50292"/>
                </a:lnTo>
                <a:lnTo>
                  <a:pt x="2636520" y="54864"/>
                </a:lnTo>
                <a:lnTo>
                  <a:pt x="2639568" y="60960"/>
                </a:lnTo>
                <a:lnTo>
                  <a:pt x="2641092" y="67056"/>
                </a:lnTo>
                <a:lnTo>
                  <a:pt x="2641092" y="404876"/>
                </a:lnTo>
                <a:lnTo>
                  <a:pt x="2647188" y="397764"/>
                </a:lnTo>
                <a:close/>
              </a:path>
              <a:path w="2661284" h="431800">
                <a:moveTo>
                  <a:pt x="36174" y="395678"/>
                </a:moveTo>
                <a:lnTo>
                  <a:pt x="28956" y="385572"/>
                </a:lnTo>
                <a:lnTo>
                  <a:pt x="28956" y="387096"/>
                </a:lnTo>
                <a:lnTo>
                  <a:pt x="25908" y="381000"/>
                </a:lnTo>
                <a:lnTo>
                  <a:pt x="22860" y="376428"/>
                </a:lnTo>
                <a:lnTo>
                  <a:pt x="21336" y="370332"/>
                </a:lnTo>
                <a:lnTo>
                  <a:pt x="19812" y="365760"/>
                </a:lnTo>
                <a:lnTo>
                  <a:pt x="19812" y="404876"/>
                </a:lnTo>
                <a:lnTo>
                  <a:pt x="22860" y="408432"/>
                </a:lnTo>
                <a:lnTo>
                  <a:pt x="22860" y="409956"/>
                </a:lnTo>
                <a:lnTo>
                  <a:pt x="33528" y="417576"/>
                </a:lnTo>
                <a:lnTo>
                  <a:pt x="35052" y="419100"/>
                </a:lnTo>
                <a:lnTo>
                  <a:pt x="35052" y="394716"/>
                </a:lnTo>
                <a:lnTo>
                  <a:pt x="36174" y="395678"/>
                </a:lnTo>
                <a:close/>
              </a:path>
              <a:path w="2661284" h="431800">
                <a:moveTo>
                  <a:pt x="36576" y="35052"/>
                </a:moveTo>
                <a:lnTo>
                  <a:pt x="35052" y="36576"/>
                </a:lnTo>
                <a:lnTo>
                  <a:pt x="35941" y="35941"/>
                </a:lnTo>
                <a:lnTo>
                  <a:pt x="36576" y="35052"/>
                </a:lnTo>
                <a:close/>
              </a:path>
              <a:path w="2661284" h="431800">
                <a:moveTo>
                  <a:pt x="35941" y="35941"/>
                </a:moveTo>
                <a:lnTo>
                  <a:pt x="35052" y="36576"/>
                </a:lnTo>
                <a:lnTo>
                  <a:pt x="35052" y="37185"/>
                </a:lnTo>
                <a:lnTo>
                  <a:pt x="35941" y="35941"/>
                </a:lnTo>
                <a:close/>
              </a:path>
              <a:path w="2661284" h="431800">
                <a:moveTo>
                  <a:pt x="36576" y="396240"/>
                </a:moveTo>
                <a:lnTo>
                  <a:pt x="36174" y="395678"/>
                </a:lnTo>
                <a:lnTo>
                  <a:pt x="35052" y="394716"/>
                </a:lnTo>
                <a:lnTo>
                  <a:pt x="36576" y="396240"/>
                </a:lnTo>
                <a:close/>
              </a:path>
              <a:path w="2661284" h="431800">
                <a:moveTo>
                  <a:pt x="36576" y="419862"/>
                </a:moveTo>
                <a:lnTo>
                  <a:pt x="36576" y="396240"/>
                </a:lnTo>
                <a:lnTo>
                  <a:pt x="35052" y="394716"/>
                </a:lnTo>
                <a:lnTo>
                  <a:pt x="35052" y="419100"/>
                </a:lnTo>
                <a:lnTo>
                  <a:pt x="36576" y="419862"/>
                </a:lnTo>
                <a:close/>
              </a:path>
              <a:path w="2661284" h="431800">
                <a:moveTo>
                  <a:pt x="36576" y="35487"/>
                </a:moveTo>
                <a:lnTo>
                  <a:pt x="36576" y="35052"/>
                </a:lnTo>
                <a:lnTo>
                  <a:pt x="35941" y="35941"/>
                </a:lnTo>
                <a:lnTo>
                  <a:pt x="36576" y="35487"/>
                </a:lnTo>
                <a:close/>
              </a:path>
              <a:path w="2661284" h="431800">
                <a:moveTo>
                  <a:pt x="45720" y="423976"/>
                </a:moveTo>
                <a:lnTo>
                  <a:pt x="45720" y="403860"/>
                </a:lnTo>
                <a:lnTo>
                  <a:pt x="36174" y="395678"/>
                </a:lnTo>
                <a:lnTo>
                  <a:pt x="36576" y="396240"/>
                </a:lnTo>
                <a:lnTo>
                  <a:pt x="36576" y="419862"/>
                </a:lnTo>
                <a:lnTo>
                  <a:pt x="41148" y="422148"/>
                </a:lnTo>
                <a:lnTo>
                  <a:pt x="45720" y="423976"/>
                </a:lnTo>
                <a:close/>
              </a:path>
              <a:path w="2661284" h="431800">
                <a:moveTo>
                  <a:pt x="45720" y="28956"/>
                </a:moveTo>
                <a:lnTo>
                  <a:pt x="44196" y="28956"/>
                </a:lnTo>
                <a:lnTo>
                  <a:pt x="44196" y="30044"/>
                </a:lnTo>
                <a:lnTo>
                  <a:pt x="45720" y="28956"/>
                </a:lnTo>
                <a:close/>
              </a:path>
              <a:path w="2661284" h="431800">
                <a:moveTo>
                  <a:pt x="2616708" y="402336"/>
                </a:moveTo>
                <a:lnTo>
                  <a:pt x="2604516" y="408432"/>
                </a:lnTo>
                <a:lnTo>
                  <a:pt x="2599944" y="409956"/>
                </a:lnTo>
                <a:lnTo>
                  <a:pt x="2587752" y="413004"/>
                </a:lnTo>
                <a:lnTo>
                  <a:pt x="71628" y="413004"/>
                </a:lnTo>
                <a:lnTo>
                  <a:pt x="59436" y="409956"/>
                </a:lnTo>
                <a:lnTo>
                  <a:pt x="54864" y="408432"/>
                </a:lnTo>
                <a:lnTo>
                  <a:pt x="50292" y="405384"/>
                </a:lnTo>
                <a:lnTo>
                  <a:pt x="44196" y="402336"/>
                </a:lnTo>
                <a:lnTo>
                  <a:pt x="45720" y="403860"/>
                </a:lnTo>
                <a:lnTo>
                  <a:pt x="45720" y="423976"/>
                </a:lnTo>
                <a:lnTo>
                  <a:pt x="48768" y="425196"/>
                </a:lnTo>
                <a:lnTo>
                  <a:pt x="54864" y="428244"/>
                </a:lnTo>
                <a:lnTo>
                  <a:pt x="70104" y="431292"/>
                </a:lnTo>
                <a:lnTo>
                  <a:pt x="2590800" y="431292"/>
                </a:lnTo>
                <a:lnTo>
                  <a:pt x="2606040" y="428244"/>
                </a:lnTo>
                <a:lnTo>
                  <a:pt x="2613660" y="425196"/>
                </a:lnTo>
                <a:lnTo>
                  <a:pt x="2615184" y="424434"/>
                </a:lnTo>
                <a:lnTo>
                  <a:pt x="2615184" y="403860"/>
                </a:lnTo>
                <a:lnTo>
                  <a:pt x="2616708" y="402336"/>
                </a:lnTo>
                <a:close/>
              </a:path>
              <a:path w="2661284" h="431800">
                <a:moveTo>
                  <a:pt x="2616708" y="30226"/>
                </a:moveTo>
                <a:lnTo>
                  <a:pt x="2616708" y="28956"/>
                </a:lnTo>
                <a:lnTo>
                  <a:pt x="2615184" y="28956"/>
                </a:lnTo>
                <a:lnTo>
                  <a:pt x="2616708" y="30226"/>
                </a:lnTo>
                <a:close/>
              </a:path>
              <a:path w="2661284" h="431800">
                <a:moveTo>
                  <a:pt x="2641092" y="404876"/>
                </a:moveTo>
                <a:lnTo>
                  <a:pt x="2641092" y="359664"/>
                </a:lnTo>
                <a:lnTo>
                  <a:pt x="2639568" y="365760"/>
                </a:lnTo>
                <a:lnTo>
                  <a:pt x="2639568" y="371856"/>
                </a:lnTo>
                <a:lnTo>
                  <a:pt x="2636520" y="376428"/>
                </a:lnTo>
                <a:lnTo>
                  <a:pt x="2634996" y="382524"/>
                </a:lnTo>
                <a:lnTo>
                  <a:pt x="2631948" y="387096"/>
                </a:lnTo>
                <a:lnTo>
                  <a:pt x="2631948" y="385572"/>
                </a:lnTo>
                <a:lnTo>
                  <a:pt x="2624328" y="396240"/>
                </a:lnTo>
                <a:lnTo>
                  <a:pt x="2624328" y="394716"/>
                </a:lnTo>
                <a:lnTo>
                  <a:pt x="2615184" y="403860"/>
                </a:lnTo>
                <a:lnTo>
                  <a:pt x="2615184" y="424434"/>
                </a:lnTo>
                <a:lnTo>
                  <a:pt x="2625852" y="419100"/>
                </a:lnTo>
                <a:lnTo>
                  <a:pt x="2625852" y="417576"/>
                </a:lnTo>
                <a:lnTo>
                  <a:pt x="2627376" y="417576"/>
                </a:lnTo>
                <a:lnTo>
                  <a:pt x="2636520" y="409956"/>
                </a:lnTo>
                <a:lnTo>
                  <a:pt x="2638044" y="408432"/>
                </a:lnTo>
                <a:lnTo>
                  <a:pt x="2641092" y="404876"/>
                </a:lnTo>
                <a:close/>
              </a:path>
              <a:path w="2661284" h="431800">
                <a:moveTo>
                  <a:pt x="2660904" y="361188"/>
                </a:moveTo>
                <a:lnTo>
                  <a:pt x="2660904" y="70104"/>
                </a:lnTo>
                <a:lnTo>
                  <a:pt x="2659380" y="62484"/>
                </a:lnTo>
                <a:lnTo>
                  <a:pt x="2656332" y="54864"/>
                </a:lnTo>
                <a:lnTo>
                  <a:pt x="2654808" y="47244"/>
                </a:lnTo>
                <a:lnTo>
                  <a:pt x="2651760" y="41148"/>
                </a:lnTo>
                <a:lnTo>
                  <a:pt x="2647188" y="35052"/>
                </a:lnTo>
                <a:lnTo>
                  <a:pt x="2647188" y="396240"/>
                </a:lnTo>
                <a:lnTo>
                  <a:pt x="2651760" y="390144"/>
                </a:lnTo>
                <a:lnTo>
                  <a:pt x="2654808" y="384048"/>
                </a:lnTo>
                <a:lnTo>
                  <a:pt x="2657856" y="376428"/>
                </a:lnTo>
                <a:lnTo>
                  <a:pt x="2660904" y="36118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37266" y="4491227"/>
            <a:ext cx="2642615" cy="413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128123" y="4482084"/>
            <a:ext cx="2661285" cy="431800"/>
          </a:xfrm>
          <a:custGeom>
            <a:avLst/>
            <a:gdLst/>
            <a:ahLst/>
            <a:cxnLst/>
            <a:rect l="l" t="t" r="r" b="b"/>
            <a:pathLst>
              <a:path w="2661284" h="431800">
                <a:moveTo>
                  <a:pt x="13716" y="396240"/>
                </a:moveTo>
                <a:lnTo>
                  <a:pt x="13716" y="35052"/>
                </a:lnTo>
                <a:lnTo>
                  <a:pt x="9144" y="41148"/>
                </a:lnTo>
                <a:lnTo>
                  <a:pt x="6096" y="47244"/>
                </a:lnTo>
                <a:lnTo>
                  <a:pt x="3048" y="54864"/>
                </a:lnTo>
                <a:lnTo>
                  <a:pt x="0" y="70104"/>
                </a:lnTo>
                <a:lnTo>
                  <a:pt x="0" y="361188"/>
                </a:lnTo>
                <a:lnTo>
                  <a:pt x="3048" y="376428"/>
                </a:lnTo>
                <a:lnTo>
                  <a:pt x="6096" y="384048"/>
                </a:lnTo>
                <a:lnTo>
                  <a:pt x="9144" y="390144"/>
                </a:lnTo>
                <a:lnTo>
                  <a:pt x="13716" y="396240"/>
                </a:lnTo>
                <a:close/>
              </a:path>
              <a:path w="2661284" h="431800">
                <a:moveTo>
                  <a:pt x="2647188" y="397764"/>
                </a:moveTo>
                <a:lnTo>
                  <a:pt x="2647188" y="33528"/>
                </a:lnTo>
                <a:lnTo>
                  <a:pt x="2638044" y="22860"/>
                </a:lnTo>
                <a:lnTo>
                  <a:pt x="2636520" y="21336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25852" y="12192"/>
                </a:lnTo>
                <a:lnTo>
                  <a:pt x="2619756" y="9144"/>
                </a:lnTo>
                <a:lnTo>
                  <a:pt x="2604516" y="3048"/>
                </a:lnTo>
                <a:lnTo>
                  <a:pt x="2598420" y="1524"/>
                </a:lnTo>
                <a:lnTo>
                  <a:pt x="2589276" y="0"/>
                </a:lnTo>
                <a:lnTo>
                  <a:pt x="70104" y="0"/>
                </a:lnTo>
                <a:lnTo>
                  <a:pt x="54864" y="3048"/>
                </a:lnTo>
                <a:lnTo>
                  <a:pt x="47244" y="6096"/>
                </a:lnTo>
                <a:lnTo>
                  <a:pt x="35052" y="12192"/>
                </a:lnTo>
                <a:lnTo>
                  <a:pt x="33528" y="13716"/>
                </a:lnTo>
                <a:lnTo>
                  <a:pt x="22860" y="21336"/>
                </a:lnTo>
                <a:lnTo>
                  <a:pt x="22860" y="22860"/>
                </a:lnTo>
                <a:lnTo>
                  <a:pt x="13716" y="33528"/>
                </a:lnTo>
                <a:lnTo>
                  <a:pt x="13716" y="397764"/>
                </a:lnTo>
                <a:lnTo>
                  <a:pt x="19812" y="404876"/>
                </a:lnTo>
                <a:lnTo>
                  <a:pt x="19812" y="65532"/>
                </a:lnTo>
                <a:lnTo>
                  <a:pt x="21336" y="59436"/>
                </a:lnTo>
                <a:lnTo>
                  <a:pt x="24384" y="54864"/>
                </a:lnTo>
                <a:lnTo>
                  <a:pt x="25908" y="48768"/>
                </a:lnTo>
                <a:lnTo>
                  <a:pt x="28956" y="44196"/>
                </a:lnTo>
                <a:lnTo>
                  <a:pt x="28956" y="45720"/>
                </a:lnTo>
                <a:lnTo>
                  <a:pt x="35052" y="37185"/>
                </a:lnTo>
                <a:lnTo>
                  <a:pt x="35052" y="36576"/>
                </a:lnTo>
                <a:lnTo>
                  <a:pt x="36576" y="35052"/>
                </a:lnTo>
                <a:lnTo>
                  <a:pt x="36576" y="35269"/>
                </a:lnTo>
                <a:lnTo>
                  <a:pt x="45720" y="27432"/>
                </a:lnTo>
                <a:lnTo>
                  <a:pt x="45720" y="28194"/>
                </a:lnTo>
                <a:lnTo>
                  <a:pt x="56388" y="22860"/>
                </a:lnTo>
                <a:lnTo>
                  <a:pt x="60960" y="21336"/>
                </a:lnTo>
                <a:lnTo>
                  <a:pt x="73152" y="18288"/>
                </a:lnTo>
                <a:lnTo>
                  <a:pt x="2589276" y="18288"/>
                </a:lnTo>
                <a:lnTo>
                  <a:pt x="2595372" y="19812"/>
                </a:lnTo>
                <a:lnTo>
                  <a:pt x="2599944" y="21336"/>
                </a:lnTo>
                <a:lnTo>
                  <a:pt x="2606040" y="22860"/>
                </a:lnTo>
                <a:lnTo>
                  <a:pt x="2610612" y="25908"/>
                </a:lnTo>
                <a:lnTo>
                  <a:pt x="2615184" y="28194"/>
                </a:lnTo>
                <a:lnTo>
                  <a:pt x="2615184" y="27432"/>
                </a:lnTo>
                <a:lnTo>
                  <a:pt x="2624328" y="36576"/>
                </a:lnTo>
                <a:lnTo>
                  <a:pt x="2624328" y="35052"/>
                </a:lnTo>
                <a:lnTo>
                  <a:pt x="2631948" y="45720"/>
                </a:lnTo>
                <a:lnTo>
                  <a:pt x="2631948" y="44196"/>
                </a:lnTo>
                <a:lnTo>
                  <a:pt x="2634996" y="50292"/>
                </a:lnTo>
                <a:lnTo>
                  <a:pt x="2636520" y="54864"/>
                </a:lnTo>
                <a:lnTo>
                  <a:pt x="2639568" y="60960"/>
                </a:lnTo>
                <a:lnTo>
                  <a:pt x="2641092" y="65532"/>
                </a:lnTo>
                <a:lnTo>
                  <a:pt x="2641092" y="404876"/>
                </a:lnTo>
                <a:lnTo>
                  <a:pt x="2647188" y="397764"/>
                </a:lnTo>
                <a:close/>
              </a:path>
              <a:path w="2661284" h="431800">
                <a:moveTo>
                  <a:pt x="35941" y="395351"/>
                </a:moveTo>
                <a:lnTo>
                  <a:pt x="28956" y="385572"/>
                </a:lnTo>
                <a:lnTo>
                  <a:pt x="28956" y="387096"/>
                </a:lnTo>
                <a:lnTo>
                  <a:pt x="22860" y="374904"/>
                </a:lnTo>
                <a:lnTo>
                  <a:pt x="21336" y="370332"/>
                </a:lnTo>
                <a:lnTo>
                  <a:pt x="19812" y="364236"/>
                </a:lnTo>
                <a:lnTo>
                  <a:pt x="19812" y="404876"/>
                </a:lnTo>
                <a:lnTo>
                  <a:pt x="22860" y="408432"/>
                </a:lnTo>
                <a:lnTo>
                  <a:pt x="33528" y="417576"/>
                </a:lnTo>
                <a:lnTo>
                  <a:pt x="35052" y="417576"/>
                </a:lnTo>
                <a:lnTo>
                  <a:pt x="35052" y="394716"/>
                </a:lnTo>
                <a:lnTo>
                  <a:pt x="35941" y="395351"/>
                </a:lnTo>
                <a:close/>
              </a:path>
              <a:path w="2661284" h="431800">
                <a:moveTo>
                  <a:pt x="36576" y="35052"/>
                </a:moveTo>
                <a:lnTo>
                  <a:pt x="35052" y="36576"/>
                </a:lnTo>
                <a:lnTo>
                  <a:pt x="36174" y="35613"/>
                </a:lnTo>
                <a:lnTo>
                  <a:pt x="36576" y="35052"/>
                </a:lnTo>
                <a:close/>
              </a:path>
              <a:path w="2661284" h="431800">
                <a:moveTo>
                  <a:pt x="36174" y="35613"/>
                </a:moveTo>
                <a:lnTo>
                  <a:pt x="35052" y="36576"/>
                </a:lnTo>
                <a:lnTo>
                  <a:pt x="35052" y="37185"/>
                </a:lnTo>
                <a:lnTo>
                  <a:pt x="36174" y="35613"/>
                </a:lnTo>
                <a:close/>
              </a:path>
              <a:path w="2661284" h="431800">
                <a:moveTo>
                  <a:pt x="36576" y="396240"/>
                </a:moveTo>
                <a:lnTo>
                  <a:pt x="35941" y="395351"/>
                </a:lnTo>
                <a:lnTo>
                  <a:pt x="35052" y="394716"/>
                </a:lnTo>
                <a:lnTo>
                  <a:pt x="36576" y="396240"/>
                </a:lnTo>
                <a:close/>
              </a:path>
              <a:path w="2661284" h="431800">
                <a:moveTo>
                  <a:pt x="36576" y="418719"/>
                </a:moveTo>
                <a:lnTo>
                  <a:pt x="36576" y="396240"/>
                </a:lnTo>
                <a:lnTo>
                  <a:pt x="35052" y="394716"/>
                </a:lnTo>
                <a:lnTo>
                  <a:pt x="35052" y="417576"/>
                </a:lnTo>
                <a:lnTo>
                  <a:pt x="36576" y="418719"/>
                </a:lnTo>
                <a:close/>
              </a:path>
              <a:path w="2661284" h="431800">
                <a:moveTo>
                  <a:pt x="45720" y="402336"/>
                </a:moveTo>
                <a:lnTo>
                  <a:pt x="35941" y="395351"/>
                </a:lnTo>
                <a:lnTo>
                  <a:pt x="36576" y="396240"/>
                </a:lnTo>
                <a:lnTo>
                  <a:pt x="36576" y="418719"/>
                </a:lnTo>
                <a:lnTo>
                  <a:pt x="41148" y="422148"/>
                </a:lnTo>
                <a:lnTo>
                  <a:pt x="44196" y="423367"/>
                </a:lnTo>
                <a:lnTo>
                  <a:pt x="44196" y="402336"/>
                </a:lnTo>
                <a:lnTo>
                  <a:pt x="45720" y="402336"/>
                </a:lnTo>
                <a:close/>
              </a:path>
              <a:path w="2661284" h="431800">
                <a:moveTo>
                  <a:pt x="36576" y="35269"/>
                </a:moveTo>
                <a:lnTo>
                  <a:pt x="36576" y="35052"/>
                </a:lnTo>
                <a:lnTo>
                  <a:pt x="36174" y="35613"/>
                </a:lnTo>
                <a:lnTo>
                  <a:pt x="36576" y="35269"/>
                </a:lnTo>
                <a:close/>
              </a:path>
              <a:path w="2661284" h="431800">
                <a:moveTo>
                  <a:pt x="45720" y="28194"/>
                </a:moveTo>
                <a:lnTo>
                  <a:pt x="45720" y="27432"/>
                </a:lnTo>
                <a:lnTo>
                  <a:pt x="44196" y="28956"/>
                </a:lnTo>
                <a:lnTo>
                  <a:pt x="45720" y="28194"/>
                </a:lnTo>
                <a:close/>
              </a:path>
              <a:path w="2661284" h="431800">
                <a:moveTo>
                  <a:pt x="2616708" y="423672"/>
                </a:moveTo>
                <a:lnTo>
                  <a:pt x="2616708" y="402336"/>
                </a:lnTo>
                <a:lnTo>
                  <a:pt x="2604516" y="408432"/>
                </a:lnTo>
                <a:lnTo>
                  <a:pt x="2599944" y="409956"/>
                </a:lnTo>
                <a:lnTo>
                  <a:pt x="2593848" y="411480"/>
                </a:lnTo>
                <a:lnTo>
                  <a:pt x="65532" y="411480"/>
                </a:lnTo>
                <a:lnTo>
                  <a:pt x="59436" y="409956"/>
                </a:lnTo>
                <a:lnTo>
                  <a:pt x="54864" y="406908"/>
                </a:lnTo>
                <a:lnTo>
                  <a:pt x="50292" y="405384"/>
                </a:lnTo>
                <a:lnTo>
                  <a:pt x="44196" y="402336"/>
                </a:lnTo>
                <a:lnTo>
                  <a:pt x="44196" y="423367"/>
                </a:lnTo>
                <a:lnTo>
                  <a:pt x="48768" y="425196"/>
                </a:lnTo>
                <a:lnTo>
                  <a:pt x="54864" y="428244"/>
                </a:lnTo>
                <a:lnTo>
                  <a:pt x="70104" y="431292"/>
                </a:lnTo>
                <a:lnTo>
                  <a:pt x="2590800" y="431292"/>
                </a:lnTo>
                <a:lnTo>
                  <a:pt x="2606040" y="428244"/>
                </a:lnTo>
                <a:lnTo>
                  <a:pt x="2613660" y="425196"/>
                </a:lnTo>
                <a:lnTo>
                  <a:pt x="2616708" y="423672"/>
                </a:lnTo>
                <a:close/>
              </a:path>
              <a:path w="2661284" h="431800">
                <a:moveTo>
                  <a:pt x="2616708" y="28956"/>
                </a:moveTo>
                <a:lnTo>
                  <a:pt x="2615184" y="27432"/>
                </a:lnTo>
                <a:lnTo>
                  <a:pt x="2615184" y="28194"/>
                </a:lnTo>
                <a:lnTo>
                  <a:pt x="2616708" y="28956"/>
                </a:lnTo>
                <a:close/>
              </a:path>
              <a:path w="2661284" h="431800">
                <a:moveTo>
                  <a:pt x="2641092" y="404876"/>
                </a:moveTo>
                <a:lnTo>
                  <a:pt x="2641092" y="359664"/>
                </a:lnTo>
                <a:lnTo>
                  <a:pt x="2639568" y="365760"/>
                </a:lnTo>
                <a:lnTo>
                  <a:pt x="2639568" y="371856"/>
                </a:lnTo>
                <a:lnTo>
                  <a:pt x="2636520" y="376428"/>
                </a:lnTo>
                <a:lnTo>
                  <a:pt x="2634996" y="381000"/>
                </a:lnTo>
                <a:lnTo>
                  <a:pt x="2631948" y="387096"/>
                </a:lnTo>
                <a:lnTo>
                  <a:pt x="2631948" y="385572"/>
                </a:lnTo>
                <a:lnTo>
                  <a:pt x="2624328" y="396240"/>
                </a:lnTo>
                <a:lnTo>
                  <a:pt x="2624328" y="394716"/>
                </a:lnTo>
                <a:lnTo>
                  <a:pt x="2615184" y="402336"/>
                </a:lnTo>
                <a:lnTo>
                  <a:pt x="2616708" y="402336"/>
                </a:lnTo>
                <a:lnTo>
                  <a:pt x="2616708" y="423672"/>
                </a:lnTo>
                <a:lnTo>
                  <a:pt x="2619756" y="422148"/>
                </a:lnTo>
                <a:lnTo>
                  <a:pt x="2625852" y="417576"/>
                </a:lnTo>
                <a:lnTo>
                  <a:pt x="2627376" y="417576"/>
                </a:lnTo>
                <a:lnTo>
                  <a:pt x="2636520" y="408432"/>
                </a:lnTo>
                <a:lnTo>
                  <a:pt x="2638044" y="408432"/>
                </a:lnTo>
                <a:lnTo>
                  <a:pt x="2641092" y="404876"/>
                </a:lnTo>
                <a:close/>
              </a:path>
              <a:path w="2661284" h="431800">
                <a:moveTo>
                  <a:pt x="2660904" y="361188"/>
                </a:moveTo>
                <a:lnTo>
                  <a:pt x="2660904" y="68580"/>
                </a:lnTo>
                <a:lnTo>
                  <a:pt x="2659380" y="60960"/>
                </a:lnTo>
                <a:lnTo>
                  <a:pt x="2656332" y="53340"/>
                </a:lnTo>
                <a:lnTo>
                  <a:pt x="2654808" y="47244"/>
                </a:lnTo>
                <a:lnTo>
                  <a:pt x="2651760" y="39624"/>
                </a:lnTo>
                <a:lnTo>
                  <a:pt x="2647188" y="35052"/>
                </a:lnTo>
                <a:lnTo>
                  <a:pt x="2647188" y="396240"/>
                </a:lnTo>
                <a:lnTo>
                  <a:pt x="2651760" y="390144"/>
                </a:lnTo>
                <a:lnTo>
                  <a:pt x="2654808" y="382524"/>
                </a:lnTo>
                <a:lnTo>
                  <a:pt x="2657856" y="376428"/>
                </a:lnTo>
                <a:lnTo>
                  <a:pt x="2660904" y="36118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37266" y="4956047"/>
            <a:ext cx="2642615" cy="411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128123" y="4945380"/>
            <a:ext cx="2661285" cy="433070"/>
          </a:xfrm>
          <a:custGeom>
            <a:avLst/>
            <a:gdLst/>
            <a:ahLst/>
            <a:cxnLst/>
            <a:rect l="l" t="t" r="r" b="b"/>
            <a:pathLst>
              <a:path w="2661284" h="433070">
                <a:moveTo>
                  <a:pt x="13716" y="397764"/>
                </a:moveTo>
                <a:lnTo>
                  <a:pt x="13716" y="35052"/>
                </a:lnTo>
                <a:lnTo>
                  <a:pt x="9144" y="42672"/>
                </a:lnTo>
                <a:lnTo>
                  <a:pt x="6096" y="48768"/>
                </a:lnTo>
                <a:lnTo>
                  <a:pt x="3048" y="56388"/>
                </a:lnTo>
                <a:lnTo>
                  <a:pt x="0" y="71628"/>
                </a:lnTo>
                <a:lnTo>
                  <a:pt x="0" y="362712"/>
                </a:lnTo>
                <a:lnTo>
                  <a:pt x="3048" y="377952"/>
                </a:lnTo>
                <a:lnTo>
                  <a:pt x="6096" y="385572"/>
                </a:lnTo>
                <a:lnTo>
                  <a:pt x="9144" y="391668"/>
                </a:lnTo>
                <a:lnTo>
                  <a:pt x="13716" y="397764"/>
                </a:lnTo>
                <a:close/>
              </a:path>
              <a:path w="2661284" h="433070">
                <a:moveTo>
                  <a:pt x="2647188" y="399288"/>
                </a:moveTo>
                <a:lnTo>
                  <a:pt x="2647188" y="33528"/>
                </a:lnTo>
                <a:lnTo>
                  <a:pt x="2638044" y="24384"/>
                </a:lnTo>
                <a:lnTo>
                  <a:pt x="2638044" y="22860"/>
                </a:lnTo>
                <a:lnTo>
                  <a:pt x="2636520" y="22860"/>
                </a:lnTo>
                <a:lnTo>
                  <a:pt x="2627376" y="13716"/>
                </a:lnTo>
                <a:lnTo>
                  <a:pt x="2625852" y="13716"/>
                </a:lnTo>
                <a:lnTo>
                  <a:pt x="2619756" y="9144"/>
                </a:lnTo>
                <a:lnTo>
                  <a:pt x="2612136" y="6096"/>
                </a:lnTo>
                <a:lnTo>
                  <a:pt x="2604516" y="4572"/>
                </a:lnTo>
                <a:lnTo>
                  <a:pt x="2598420" y="1524"/>
                </a:lnTo>
                <a:lnTo>
                  <a:pt x="2589276" y="1524"/>
                </a:lnTo>
                <a:lnTo>
                  <a:pt x="2581656" y="0"/>
                </a:lnTo>
                <a:lnTo>
                  <a:pt x="77724" y="0"/>
                </a:lnTo>
                <a:lnTo>
                  <a:pt x="70104" y="1524"/>
                </a:lnTo>
                <a:lnTo>
                  <a:pt x="62484" y="1524"/>
                </a:lnTo>
                <a:lnTo>
                  <a:pt x="47244" y="7620"/>
                </a:lnTo>
                <a:lnTo>
                  <a:pt x="35052" y="13716"/>
                </a:lnTo>
                <a:lnTo>
                  <a:pt x="33528" y="13716"/>
                </a:lnTo>
                <a:lnTo>
                  <a:pt x="22860" y="22860"/>
                </a:lnTo>
                <a:lnTo>
                  <a:pt x="22860" y="24384"/>
                </a:lnTo>
                <a:lnTo>
                  <a:pt x="13716" y="33528"/>
                </a:lnTo>
                <a:lnTo>
                  <a:pt x="13716" y="399288"/>
                </a:lnTo>
                <a:lnTo>
                  <a:pt x="19812" y="405384"/>
                </a:lnTo>
                <a:lnTo>
                  <a:pt x="19812" y="67056"/>
                </a:lnTo>
                <a:lnTo>
                  <a:pt x="21336" y="60960"/>
                </a:lnTo>
                <a:lnTo>
                  <a:pt x="24384" y="54864"/>
                </a:lnTo>
                <a:lnTo>
                  <a:pt x="25908" y="50292"/>
                </a:lnTo>
                <a:lnTo>
                  <a:pt x="28956" y="45720"/>
                </a:lnTo>
                <a:lnTo>
                  <a:pt x="35052" y="38404"/>
                </a:lnTo>
                <a:lnTo>
                  <a:pt x="35052" y="38100"/>
                </a:lnTo>
                <a:lnTo>
                  <a:pt x="36576" y="36576"/>
                </a:lnTo>
                <a:lnTo>
                  <a:pt x="36576" y="36793"/>
                </a:lnTo>
                <a:lnTo>
                  <a:pt x="45720" y="28956"/>
                </a:lnTo>
                <a:lnTo>
                  <a:pt x="45720" y="29337"/>
                </a:lnTo>
                <a:lnTo>
                  <a:pt x="50292" y="25908"/>
                </a:lnTo>
                <a:lnTo>
                  <a:pt x="56388" y="24384"/>
                </a:lnTo>
                <a:lnTo>
                  <a:pt x="60960" y="21336"/>
                </a:lnTo>
                <a:lnTo>
                  <a:pt x="67056" y="21336"/>
                </a:lnTo>
                <a:lnTo>
                  <a:pt x="73152" y="19812"/>
                </a:lnTo>
                <a:lnTo>
                  <a:pt x="2589276" y="19812"/>
                </a:lnTo>
                <a:lnTo>
                  <a:pt x="2595372" y="21336"/>
                </a:lnTo>
                <a:lnTo>
                  <a:pt x="2599944" y="22860"/>
                </a:lnTo>
                <a:lnTo>
                  <a:pt x="2606040" y="24384"/>
                </a:lnTo>
                <a:lnTo>
                  <a:pt x="2610612" y="27432"/>
                </a:lnTo>
                <a:lnTo>
                  <a:pt x="2615184" y="29718"/>
                </a:lnTo>
                <a:lnTo>
                  <a:pt x="2615184" y="28956"/>
                </a:lnTo>
                <a:lnTo>
                  <a:pt x="2624328" y="38100"/>
                </a:lnTo>
                <a:lnTo>
                  <a:pt x="2624328" y="36576"/>
                </a:lnTo>
                <a:lnTo>
                  <a:pt x="2631948" y="45720"/>
                </a:lnTo>
                <a:lnTo>
                  <a:pt x="2634996" y="50292"/>
                </a:lnTo>
                <a:lnTo>
                  <a:pt x="2636520" y="56388"/>
                </a:lnTo>
                <a:lnTo>
                  <a:pt x="2639568" y="60960"/>
                </a:lnTo>
                <a:lnTo>
                  <a:pt x="2641092" y="67056"/>
                </a:lnTo>
                <a:lnTo>
                  <a:pt x="2641092" y="405384"/>
                </a:lnTo>
                <a:lnTo>
                  <a:pt x="2647188" y="399288"/>
                </a:lnTo>
                <a:close/>
              </a:path>
              <a:path w="2661284" h="433070">
                <a:moveTo>
                  <a:pt x="35941" y="395478"/>
                </a:moveTo>
                <a:lnTo>
                  <a:pt x="19812" y="365760"/>
                </a:lnTo>
                <a:lnTo>
                  <a:pt x="19812" y="405384"/>
                </a:lnTo>
                <a:lnTo>
                  <a:pt x="22860" y="408432"/>
                </a:lnTo>
                <a:lnTo>
                  <a:pt x="22860" y="409956"/>
                </a:lnTo>
                <a:lnTo>
                  <a:pt x="33528" y="419100"/>
                </a:lnTo>
                <a:lnTo>
                  <a:pt x="35052" y="419100"/>
                </a:lnTo>
                <a:lnTo>
                  <a:pt x="35052" y="394716"/>
                </a:lnTo>
                <a:lnTo>
                  <a:pt x="35941" y="395478"/>
                </a:lnTo>
                <a:close/>
              </a:path>
              <a:path w="2661284" h="433070">
                <a:moveTo>
                  <a:pt x="36576" y="36576"/>
                </a:moveTo>
                <a:lnTo>
                  <a:pt x="35052" y="38100"/>
                </a:lnTo>
                <a:lnTo>
                  <a:pt x="35941" y="37338"/>
                </a:lnTo>
                <a:lnTo>
                  <a:pt x="36576" y="36576"/>
                </a:lnTo>
                <a:close/>
              </a:path>
              <a:path w="2661284" h="433070">
                <a:moveTo>
                  <a:pt x="35941" y="37338"/>
                </a:moveTo>
                <a:lnTo>
                  <a:pt x="35052" y="38100"/>
                </a:lnTo>
                <a:lnTo>
                  <a:pt x="35052" y="38404"/>
                </a:lnTo>
                <a:lnTo>
                  <a:pt x="35941" y="37338"/>
                </a:lnTo>
                <a:close/>
              </a:path>
              <a:path w="2661284" h="433070">
                <a:moveTo>
                  <a:pt x="36576" y="396240"/>
                </a:moveTo>
                <a:lnTo>
                  <a:pt x="35941" y="395478"/>
                </a:lnTo>
                <a:lnTo>
                  <a:pt x="35052" y="394716"/>
                </a:lnTo>
                <a:lnTo>
                  <a:pt x="36576" y="396240"/>
                </a:lnTo>
                <a:close/>
              </a:path>
              <a:path w="2661284" h="433070">
                <a:moveTo>
                  <a:pt x="36576" y="420243"/>
                </a:moveTo>
                <a:lnTo>
                  <a:pt x="36576" y="396240"/>
                </a:lnTo>
                <a:lnTo>
                  <a:pt x="35052" y="394716"/>
                </a:lnTo>
                <a:lnTo>
                  <a:pt x="35052" y="419100"/>
                </a:lnTo>
                <a:lnTo>
                  <a:pt x="36576" y="420243"/>
                </a:lnTo>
                <a:close/>
              </a:path>
              <a:path w="2661284" h="433070">
                <a:moveTo>
                  <a:pt x="36576" y="36793"/>
                </a:moveTo>
                <a:lnTo>
                  <a:pt x="36576" y="36576"/>
                </a:lnTo>
                <a:lnTo>
                  <a:pt x="35941" y="37338"/>
                </a:lnTo>
                <a:lnTo>
                  <a:pt x="36576" y="36793"/>
                </a:lnTo>
                <a:close/>
              </a:path>
              <a:path w="2661284" h="433070">
                <a:moveTo>
                  <a:pt x="45720" y="425500"/>
                </a:moveTo>
                <a:lnTo>
                  <a:pt x="45720" y="403860"/>
                </a:lnTo>
                <a:lnTo>
                  <a:pt x="35941" y="395478"/>
                </a:lnTo>
                <a:lnTo>
                  <a:pt x="36576" y="396240"/>
                </a:lnTo>
                <a:lnTo>
                  <a:pt x="36576" y="420243"/>
                </a:lnTo>
                <a:lnTo>
                  <a:pt x="41148" y="423672"/>
                </a:lnTo>
                <a:lnTo>
                  <a:pt x="45720" y="425500"/>
                </a:lnTo>
                <a:close/>
              </a:path>
              <a:path w="2661284" h="433070">
                <a:moveTo>
                  <a:pt x="45720" y="29337"/>
                </a:moveTo>
                <a:lnTo>
                  <a:pt x="45720" y="28956"/>
                </a:lnTo>
                <a:lnTo>
                  <a:pt x="44196" y="30480"/>
                </a:lnTo>
                <a:lnTo>
                  <a:pt x="45720" y="29337"/>
                </a:lnTo>
                <a:close/>
              </a:path>
              <a:path w="2661284" h="433070">
                <a:moveTo>
                  <a:pt x="2616708" y="402336"/>
                </a:moveTo>
                <a:lnTo>
                  <a:pt x="2610612" y="406908"/>
                </a:lnTo>
                <a:lnTo>
                  <a:pt x="2604516" y="408432"/>
                </a:lnTo>
                <a:lnTo>
                  <a:pt x="2599944" y="411480"/>
                </a:lnTo>
                <a:lnTo>
                  <a:pt x="2593848" y="411480"/>
                </a:lnTo>
                <a:lnTo>
                  <a:pt x="2587752" y="413004"/>
                </a:lnTo>
                <a:lnTo>
                  <a:pt x="71628" y="413004"/>
                </a:lnTo>
                <a:lnTo>
                  <a:pt x="59436" y="409956"/>
                </a:lnTo>
                <a:lnTo>
                  <a:pt x="54864" y="408432"/>
                </a:lnTo>
                <a:lnTo>
                  <a:pt x="50292" y="405384"/>
                </a:lnTo>
                <a:lnTo>
                  <a:pt x="44196" y="402336"/>
                </a:lnTo>
                <a:lnTo>
                  <a:pt x="45720" y="403860"/>
                </a:lnTo>
                <a:lnTo>
                  <a:pt x="45720" y="425500"/>
                </a:lnTo>
                <a:lnTo>
                  <a:pt x="48768" y="426720"/>
                </a:lnTo>
                <a:lnTo>
                  <a:pt x="54864" y="428244"/>
                </a:lnTo>
                <a:lnTo>
                  <a:pt x="62484" y="431292"/>
                </a:lnTo>
                <a:lnTo>
                  <a:pt x="70104" y="431292"/>
                </a:lnTo>
                <a:lnTo>
                  <a:pt x="77724" y="432816"/>
                </a:lnTo>
                <a:lnTo>
                  <a:pt x="2583180" y="432816"/>
                </a:lnTo>
                <a:lnTo>
                  <a:pt x="2590800" y="431292"/>
                </a:lnTo>
                <a:lnTo>
                  <a:pt x="2598420" y="431292"/>
                </a:lnTo>
                <a:lnTo>
                  <a:pt x="2613660" y="425196"/>
                </a:lnTo>
                <a:lnTo>
                  <a:pt x="2615184" y="424434"/>
                </a:lnTo>
                <a:lnTo>
                  <a:pt x="2615184" y="403860"/>
                </a:lnTo>
                <a:lnTo>
                  <a:pt x="2616708" y="402336"/>
                </a:lnTo>
                <a:close/>
              </a:path>
              <a:path w="2661284" h="433070">
                <a:moveTo>
                  <a:pt x="2616708" y="30480"/>
                </a:moveTo>
                <a:lnTo>
                  <a:pt x="2615184" y="28956"/>
                </a:lnTo>
                <a:lnTo>
                  <a:pt x="2615184" y="29718"/>
                </a:lnTo>
                <a:lnTo>
                  <a:pt x="2616708" y="30480"/>
                </a:lnTo>
                <a:close/>
              </a:path>
              <a:path w="2661284" h="433070">
                <a:moveTo>
                  <a:pt x="2641092" y="405384"/>
                </a:moveTo>
                <a:lnTo>
                  <a:pt x="2641092" y="361188"/>
                </a:lnTo>
                <a:lnTo>
                  <a:pt x="2639568" y="365760"/>
                </a:lnTo>
                <a:lnTo>
                  <a:pt x="2639568" y="371856"/>
                </a:lnTo>
                <a:lnTo>
                  <a:pt x="2636520" y="377952"/>
                </a:lnTo>
                <a:lnTo>
                  <a:pt x="2634996" y="382524"/>
                </a:lnTo>
                <a:lnTo>
                  <a:pt x="2631948" y="387096"/>
                </a:lnTo>
                <a:lnTo>
                  <a:pt x="2624328" y="396240"/>
                </a:lnTo>
                <a:lnTo>
                  <a:pt x="2624328" y="394716"/>
                </a:lnTo>
                <a:lnTo>
                  <a:pt x="2615184" y="403860"/>
                </a:lnTo>
                <a:lnTo>
                  <a:pt x="2615184" y="424434"/>
                </a:lnTo>
                <a:lnTo>
                  <a:pt x="2625852" y="419100"/>
                </a:lnTo>
                <a:lnTo>
                  <a:pt x="2627376" y="419100"/>
                </a:lnTo>
                <a:lnTo>
                  <a:pt x="2636520" y="409956"/>
                </a:lnTo>
                <a:lnTo>
                  <a:pt x="2638044" y="409956"/>
                </a:lnTo>
                <a:lnTo>
                  <a:pt x="2638044" y="408432"/>
                </a:lnTo>
                <a:lnTo>
                  <a:pt x="2641092" y="405384"/>
                </a:lnTo>
                <a:close/>
              </a:path>
              <a:path w="2661284" h="433070">
                <a:moveTo>
                  <a:pt x="2660904" y="361188"/>
                </a:moveTo>
                <a:lnTo>
                  <a:pt x="2660904" y="70104"/>
                </a:lnTo>
                <a:lnTo>
                  <a:pt x="2659380" y="62484"/>
                </a:lnTo>
                <a:lnTo>
                  <a:pt x="2656332" y="54864"/>
                </a:lnTo>
                <a:lnTo>
                  <a:pt x="2654808" y="47244"/>
                </a:lnTo>
                <a:lnTo>
                  <a:pt x="2651760" y="41148"/>
                </a:lnTo>
                <a:lnTo>
                  <a:pt x="2647188" y="35052"/>
                </a:lnTo>
                <a:lnTo>
                  <a:pt x="2647188" y="397764"/>
                </a:lnTo>
                <a:lnTo>
                  <a:pt x="2651760" y="390144"/>
                </a:lnTo>
                <a:lnTo>
                  <a:pt x="2654808" y="384048"/>
                </a:lnTo>
                <a:lnTo>
                  <a:pt x="2657856" y="376428"/>
                </a:lnTo>
                <a:lnTo>
                  <a:pt x="2660904" y="36118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5700646" y="2212339"/>
            <a:ext cx="1511300" cy="307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7.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aplikacji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Arial"/>
                <a:cs typeface="Arial"/>
              </a:rPr>
              <a:t>6.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prezentacji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Arial"/>
                <a:cs typeface="Arial"/>
              </a:rPr>
              <a:t>5.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sesji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Arial"/>
                <a:cs typeface="Arial"/>
              </a:rPr>
              <a:t>4.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transportowa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3.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sieci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2.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danych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247015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1.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fizyczna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2785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Model</a:t>
            </a:r>
            <a:r>
              <a:rPr sz="3200" spc="175" dirty="0"/>
              <a:t> </a:t>
            </a:r>
            <a:r>
              <a:rPr sz="3200" spc="105" dirty="0"/>
              <a:t>TCP/IP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4025889" y="1746504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2031492" y="2031492"/>
                </a:moveTo>
                <a:lnTo>
                  <a:pt x="1015365" y="0"/>
                </a:lnTo>
                <a:lnTo>
                  <a:pt x="0" y="2031492"/>
                </a:lnTo>
                <a:lnTo>
                  <a:pt x="2031492" y="203149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15984" y="1737360"/>
            <a:ext cx="2052320" cy="2040889"/>
          </a:xfrm>
          <a:custGeom>
            <a:avLst/>
            <a:gdLst/>
            <a:ahLst/>
            <a:cxnLst/>
            <a:rect l="l" t="t" r="r" b="b"/>
            <a:pathLst>
              <a:path w="2052320" h="2040889">
                <a:moveTo>
                  <a:pt x="2052064" y="2040636"/>
                </a:moveTo>
                <a:lnTo>
                  <a:pt x="1032890" y="1524"/>
                </a:lnTo>
                <a:lnTo>
                  <a:pt x="1029842" y="0"/>
                </a:lnTo>
                <a:lnTo>
                  <a:pt x="1022222" y="0"/>
                </a:lnTo>
                <a:lnTo>
                  <a:pt x="1019174" y="1524"/>
                </a:lnTo>
                <a:lnTo>
                  <a:pt x="0" y="2040636"/>
                </a:lnTo>
                <a:lnTo>
                  <a:pt x="21334" y="2040636"/>
                </a:lnTo>
                <a:lnTo>
                  <a:pt x="1017650" y="47256"/>
                </a:lnTo>
                <a:lnTo>
                  <a:pt x="1017650" y="13716"/>
                </a:lnTo>
                <a:lnTo>
                  <a:pt x="1034414" y="13716"/>
                </a:lnTo>
                <a:lnTo>
                  <a:pt x="1034414" y="47256"/>
                </a:lnTo>
                <a:lnTo>
                  <a:pt x="2030730" y="2040636"/>
                </a:lnTo>
                <a:lnTo>
                  <a:pt x="2052064" y="2040636"/>
                </a:lnTo>
                <a:close/>
              </a:path>
              <a:path w="2052320" h="2040889">
                <a:moveTo>
                  <a:pt x="1034414" y="13716"/>
                </a:moveTo>
                <a:lnTo>
                  <a:pt x="1017650" y="13716"/>
                </a:lnTo>
                <a:lnTo>
                  <a:pt x="1026032" y="30486"/>
                </a:lnTo>
                <a:lnTo>
                  <a:pt x="1034414" y="13716"/>
                </a:lnTo>
                <a:close/>
              </a:path>
              <a:path w="2052320" h="2040889">
                <a:moveTo>
                  <a:pt x="1026032" y="30486"/>
                </a:moveTo>
                <a:lnTo>
                  <a:pt x="1017650" y="13716"/>
                </a:lnTo>
                <a:lnTo>
                  <a:pt x="1017650" y="47256"/>
                </a:lnTo>
                <a:lnTo>
                  <a:pt x="1026032" y="30486"/>
                </a:lnTo>
                <a:close/>
              </a:path>
              <a:path w="2052320" h="2040889">
                <a:moveTo>
                  <a:pt x="1034414" y="47256"/>
                </a:moveTo>
                <a:lnTo>
                  <a:pt x="1034414" y="13716"/>
                </a:lnTo>
                <a:lnTo>
                  <a:pt x="1026032" y="30486"/>
                </a:lnTo>
                <a:lnTo>
                  <a:pt x="1034414" y="47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41254" y="2153411"/>
            <a:ext cx="2642615" cy="722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2111" y="2144268"/>
            <a:ext cx="2661285" cy="741045"/>
          </a:xfrm>
          <a:custGeom>
            <a:avLst/>
            <a:gdLst/>
            <a:ahLst/>
            <a:cxnLst/>
            <a:rect l="l" t="t" r="r" b="b"/>
            <a:pathLst>
              <a:path w="2661284" h="741044">
                <a:moveTo>
                  <a:pt x="2660904" y="623316"/>
                </a:moveTo>
                <a:lnTo>
                  <a:pt x="2660904" y="115824"/>
                </a:lnTo>
                <a:lnTo>
                  <a:pt x="2657856" y="103632"/>
                </a:lnTo>
                <a:lnTo>
                  <a:pt x="2654808" y="89916"/>
                </a:lnTo>
                <a:lnTo>
                  <a:pt x="2650236" y="79248"/>
                </a:lnTo>
                <a:lnTo>
                  <a:pt x="2645664" y="67056"/>
                </a:lnTo>
                <a:lnTo>
                  <a:pt x="2638044" y="56388"/>
                </a:lnTo>
                <a:lnTo>
                  <a:pt x="2602992" y="21336"/>
                </a:lnTo>
                <a:lnTo>
                  <a:pt x="2557272" y="3048"/>
                </a:lnTo>
                <a:lnTo>
                  <a:pt x="2543556" y="0"/>
                </a:lnTo>
                <a:lnTo>
                  <a:pt x="115824" y="0"/>
                </a:lnTo>
                <a:lnTo>
                  <a:pt x="79248" y="10668"/>
                </a:lnTo>
                <a:lnTo>
                  <a:pt x="38100" y="38100"/>
                </a:lnTo>
                <a:lnTo>
                  <a:pt x="15240" y="68580"/>
                </a:lnTo>
                <a:lnTo>
                  <a:pt x="1524" y="117348"/>
                </a:lnTo>
                <a:lnTo>
                  <a:pt x="0" y="129540"/>
                </a:lnTo>
                <a:lnTo>
                  <a:pt x="0" y="611124"/>
                </a:lnTo>
                <a:lnTo>
                  <a:pt x="3048" y="638556"/>
                </a:lnTo>
                <a:lnTo>
                  <a:pt x="6096" y="650748"/>
                </a:lnTo>
                <a:lnTo>
                  <a:pt x="10668" y="662940"/>
                </a:lnTo>
                <a:lnTo>
                  <a:pt x="19812" y="678942"/>
                </a:lnTo>
                <a:lnTo>
                  <a:pt x="19812" y="117348"/>
                </a:lnTo>
                <a:lnTo>
                  <a:pt x="21336" y="106680"/>
                </a:lnTo>
                <a:lnTo>
                  <a:pt x="24384" y="96012"/>
                </a:lnTo>
                <a:lnTo>
                  <a:pt x="28956" y="85344"/>
                </a:lnTo>
                <a:lnTo>
                  <a:pt x="38100" y="67056"/>
                </a:lnTo>
                <a:lnTo>
                  <a:pt x="45720" y="59436"/>
                </a:lnTo>
                <a:lnTo>
                  <a:pt x="51816" y="50292"/>
                </a:lnTo>
                <a:lnTo>
                  <a:pt x="86868" y="27432"/>
                </a:lnTo>
                <a:lnTo>
                  <a:pt x="131064" y="18288"/>
                </a:lnTo>
                <a:lnTo>
                  <a:pt x="2531364" y="18288"/>
                </a:lnTo>
                <a:lnTo>
                  <a:pt x="2574036" y="27432"/>
                </a:lnTo>
                <a:lnTo>
                  <a:pt x="2610612" y="51816"/>
                </a:lnTo>
                <a:lnTo>
                  <a:pt x="2633472" y="86868"/>
                </a:lnTo>
                <a:lnTo>
                  <a:pt x="2642616" y="129540"/>
                </a:lnTo>
                <a:lnTo>
                  <a:pt x="2642616" y="677418"/>
                </a:lnTo>
                <a:lnTo>
                  <a:pt x="2651760" y="661416"/>
                </a:lnTo>
                <a:lnTo>
                  <a:pt x="2657856" y="637032"/>
                </a:lnTo>
                <a:lnTo>
                  <a:pt x="2660904" y="623316"/>
                </a:lnTo>
                <a:close/>
              </a:path>
              <a:path w="2661284" h="741044">
                <a:moveTo>
                  <a:pt x="2642616" y="677418"/>
                </a:moveTo>
                <a:lnTo>
                  <a:pt x="2642616" y="611124"/>
                </a:lnTo>
                <a:lnTo>
                  <a:pt x="2641092" y="623316"/>
                </a:lnTo>
                <a:lnTo>
                  <a:pt x="2639568" y="633984"/>
                </a:lnTo>
                <a:lnTo>
                  <a:pt x="2616708" y="682752"/>
                </a:lnTo>
                <a:lnTo>
                  <a:pt x="2601468" y="696468"/>
                </a:lnTo>
                <a:lnTo>
                  <a:pt x="2592324" y="704088"/>
                </a:lnTo>
                <a:lnTo>
                  <a:pt x="2574036" y="713232"/>
                </a:lnTo>
                <a:lnTo>
                  <a:pt x="2563368" y="717804"/>
                </a:lnTo>
                <a:lnTo>
                  <a:pt x="2531364" y="722376"/>
                </a:lnTo>
                <a:lnTo>
                  <a:pt x="129540" y="722376"/>
                </a:lnTo>
                <a:lnTo>
                  <a:pt x="118872" y="720852"/>
                </a:lnTo>
                <a:lnTo>
                  <a:pt x="106680" y="719328"/>
                </a:lnTo>
                <a:lnTo>
                  <a:pt x="97536" y="716280"/>
                </a:lnTo>
                <a:lnTo>
                  <a:pt x="86868" y="713232"/>
                </a:lnTo>
                <a:lnTo>
                  <a:pt x="77724" y="708660"/>
                </a:lnTo>
                <a:lnTo>
                  <a:pt x="44196" y="681228"/>
                </a:lnTo>
                <a:lnTo>
                  <a:pt x="21336" y="632460"/>
                </a:lnTo>
                <a:lnTo>
                  <a:pt x="19812" y="621792"/>
                </a:lnTo>
                <a:lnTo>
                  <a:pt x="19812" y="678942"/>
                </a:lnTo>
                <a:lnTo>
                  <a:pt x="22860" y="684276"/>
                </a:lnTo>
                <a:lnTo>
                  <a:pt x="30480" y="693420"/>
                </a:lnTo>
                <a:lnTo>
                  <a:pt x="38100" y="704088"/>
                </a:lnTo>
                <a:lnTo>
                  <a:pt x="80772" y="731520"/>
                </a:lnTo>
                <a:lnTo>
                  <a:pt x="117348" y="740664"/>
                </a:lnTo>
                <a:lnTo>
                  <a:pt x="2545080" y="740664"/>
                </a:lnTo>
                <a:lnTo>
                  <a:pt x="2593848" y="725424"/>
                </a:lnTo>
                <a:lnTo>
                  <a:pt x="2631948" y="693420"/>
                </a:lnTo>
                <a:lnTo>
                  <a:pt x="2639568" y="682752"/>
                </a:lnTo>
                <a:lnTo>
                  <a:pt x="2642616" y="67741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41254" y="2965703"/>
            <a:ext cx="2642615" cy="722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2111" y="2956560"/>
            <a:ext cx="2661285" cy="742315"/>
          </a:xfrm>
          <a:custGeom>
            <a:avLst/>
            <a:gdLst/>
            <a:ahLst/>
            <a:cxnLst/>
            <a:rect l="l" t="t" r="r" b="b"/>
            <a:pathLst>
              <a:path w="2661284" h="742314">
                <a:moveTo>
                  <a:pt x="2660904" y="624840"/>
                </a:moveTo>
                <a:lnTo>
                  <a:pt x="2660904" y="115824"/>
                </a:lnTo>
                <a:lnTo>
                  <a:pt x="2654808" y="91440"/>
                </a:lnTo>
                <a:lnTo>
                  <a:pt x="2638044" y="56388"/>
                </a:lnTo>
                <a:lnTo>
                  <a:pt x="2602992" y="21336"/>
                </a:lnTo>
                <a:lnTo>
                  <a:pt x="2557272" y="3048"/>
                </a:lnTo>
                <a:lnTo>
                  <a:pt x="2543556" y="0"/>
                </a:lnTo>
                <a:lnTo>
                  <a:pt x="129540" y="0"/>
                </a:lnTo>
                <a:lnTo>
                  <a:pt x="91440" y="6096"/>
                </a:lnTo>
                <a:lnTo>
                  <a:pt x="47244" y="30480"/>
                </a:lnTo>
                <a:lnTo>
                  <a:pt x="15240" y="68580"/>
                </a:lnTo>
                <a:lnTo>
                  <a:pt x="1524" y="117348"/>
                </a:lnTo>
                <a:lnTo>
                  <a:pt x="0" y="129540"/>
                </a:lnTo>
                <a:lnTo>
                  <a:pt x="0" y="612648"/>
                </a:lnTo>
                <a:lnTo>
                  <a:pt x="1524" y="624840"/>
                </a:lnTo>
                <a:lnTo>
                  <a:pt x="3048" y="638556"/>
                </a:lnTo>
                <a:lnTo>
                  <a:pt x="6096" y="650748"/>
                </a:lnTo>
                <a:lnTo>
                  <a:pt x="10668" y="662940"/>
                </a:lnTo>
                <a:lnTo>
                  <a:pt x="19812" y="678942"/>
                </a:lnTo>
                <a:lnTo>
                  <a:pt x="19812" y="118872"/>
                </a:lnTo>
                <a:lnTo>
                  <a:pt x="21336" y="106680"/>
                </a:lnTo>
                <a:lnTo>
                  <a:pt x="24384" y="96012"/>
                </a:lnTo>
                <a:lnTo>
                  <a:pt x="28956" y="86868"/>
                </a:lnTo>
                <a:lnTo>
                  <a:pt x="33528" y="76200"/>
                </a:lnTo>
                <a:lnTo>
                  <a:pt x="38100" y="67056"/>
                </a:lnTo>
                <a:lnTo>
                  <a:pt x="45720" y="59436"/>
                </a:lnTo>
                <a:lnTo>
                  <a:pt x="51816" y="51816"/>
                </a:lnTo>
                <a:lnTo>
                  <a:pt x="86868" y="27432"/>
                </a:lnTo>
                <a:lnTo>
                  <a:pt x="118872" y="19812"/>
                </a:lnTo>
                <a:lnTo>
                  <a:pt x="2543556" y="19812"/>
                </a:lnTo>
                <a:lnTo>
                  <a:pt x="2584704" y="32004"/>
                </a:lnTo>
                <a:lnTo>
                  <a:pt x="2616708" y="59436"/>
                </a:lnTo>
                <a:lnTo>
                  <a:pt x="2639568" y="108204"/>
                </a:lnTo>
                <a:lnTo>
                  <a:pt x="2642616" y="131064"/>
                </a:lnTo>
                <a:lnTo>
                  <a:pt x="2642616" y="678942"/>
                </a:lnTo>
                <a:lnTo>
                  <a:pt x="2645664" y="673608"/>
                </a:lnTo>
                <a:lnTo>
                  <a:pt x="2651760" y="661416"/>
                </a:lnTo>
                <a:lnTo>
                  <a:pt x="2660904" y="624840"/>
                </a:lnTo>
                <a:close/>
              </a:path>
              <a:path w="2661284" h="742314">
                <a:moveTo>
                  <a:pt x="2642616" y="678942"/>
                </a:moveTo>
                <a:lnTo>
                  <a:pt x="2642616" y="611124"/>
                </a:lnTo>
                <a:lnTo>
                  <a:pt x="2641092" y="623316"/>
                </a:lnTo>
                <a:lnTo>
                  <a:pt x="2639568" y="633984"/>
                </a:lnTo>
                <a:lnTo>
                  <a:pt x="2616708" y="682752"/>
                </a:lnTo>
                <a:lnTo>
                  <a:pt x="2574036" y="713232"/>
                </a:lnTo>
                <a:lnTo>
                  <a:pt x="118872" y="722376"/>
                </a:lnTo>
                <a:lnTo>
                  <a:pt x="106680" y="719328"/>
                </a:lnTo>
                <a:lnTo>
                  <a:pt x="97536" y="717804"/>
                </a:lnTo>
                <a:lnTo>
                  <a:pt x="51816" y="690372"/>
                </a:lnTo>
                <a:lnTo>
                  <a:pt x="27432" y="653796"/>
                </a:lnTo>
                <a:lnTo>
                  <a:pt x="19812" y="621792"/>
                </a:lnTo>
                <a:lnTo>
                  <a:pt x="19812" y="678942"/>
                </a:lnTo>
                <a:lnTo>
                  <a:pt x="47244" y="711708"/>
                </a:lnTo>
                <a:lnTo>
                  <a:pt x="80772" y="731520"/>
                </a:lnTo>
                <a:lnTo>
                  <a:pt x="129540" y="742188"/>
                </a:lnTo>
                <a:lnTo>
                  <a:pt x="2531364" y="742188"/>
                </a:lnTo>
                <a:lnTo>
                  <a:pt x="2569464" y="736092"/>
                </a:lnTo>
                <a:lnTo>
                  <a:pt x="2604516" y="719328"/>
                </a:lnTo>
                <a:lnTo>
                  <a:pt x="2639568" y="684276"/>
                </a:lnTo>
                <a:lnTo>
                  <a:pt x="2642616" y="67894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15422" y="3773424"/>
            <a:ext cx="2494280" cy="0"/>
          </a:xfrm>
          <a:custGeom>
            <a:avLst/>
            <a:gdLst/>
            <a:ahLst/>
            <a:cxnLst/>
            <a:rect l="l" t="t" r="r" b="b"/>
            <a:pathLst>
              <a:path w="2494279">
                <a:moveTo>
                  <a:pt x="0" y="0"/>
                </a:moveTo>
                <a:lnTo>
                  <a:pt x="2494281" y="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985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655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32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981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98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65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32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9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99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65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323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99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965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32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99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09762" y="3777996"/>
            <a:ext cx="4064635" cy="2033270"/>
          </a:xfrm>
          <a:custGeom>
            <a:avLst/>
            <a:gdLst/>
            <a:ahLst/>
            <a:cxnLst/>
            <a:rect l="l" t="t" r="r" b="b"/>
            <a:pathLst>
              <a:path w="4064634" h="2033270">
                <a:moveTo>
                  <a:pt x="4064508" y="2033015"/>
                </a:moveTo>
                <a:lnTo>
                  <a:pt x="3047619" y="0"/>
                </a:lnTo>
                <a:lnTo>
                  <a:pt x="1016126" y="0"/>
                </a:lnTo>
                <a:lnTo>
                  <a:pt x="0" y="2033015"/>
                </a:lnTo>
                <a:lnTo>
                  <a:pt x="4064508" y="2033015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00618" y="3777996"/>
            <a:ext cx="4083050" cy="2042160"/>
          </a:xfrm>
          <a:custGeom>
            <a:avLst/>
            <a:gdLst/>
            <a:ahLst/>
            <a:cxnLst/>
            <a:rect l="l" t="t" r="r" b="b"/>
            <a:pathLst>
              <a:path w="4083050" h="2042160">
                <a:moveTo>
                  <a:pt x="1036699" y="0"/>
                </a:moveTo>
                <a:lnTo>
                  <a:pt x="1015365" y="0"/>
                </a:lnTo>
                <a:lnTo>
                  <a:pt x="0" y="2031491"/>
                </a:lnTo>
                <a:lnTo>
                  <a:pt x="0" y="2034539"/>
                </a:lnTo>
                <a:lnTo>
                  <a:pt x="3048" y="2040635"/>
                </a:lnTo>
                <a:lnTo>
                  <a:pt x="6096" y="2042159"/>
                </a:lnTo>
                <a:lnTo>
                  <a:pt x="9144" y="2042159"/>
                </a:lnTo>
                <a:lnTo>
                  <a:pt x="9144" y="2023871"/>
                </a:lnTo>
                <a:lnTo>
                  <a:pt x="25143" y="2023871"/>
                </a:lnTo>
                <a:lnTo>
                  <a:pt x="1036699" y="0"/>
                </a:lnTo>
                <a:close/>
              </a:path>
              <a:path w="4083050" h="2042160">
                <a:moveTo>
                  <a:pt x="25143" y="2023871"/>
                </a:moveTo>
                <a:lnTo>
                  <a:pt x="9144" y="2023871"/>
                </a:lnTo>
                <a:lnTo>
                  <a:pt x="18288" y="2037587"/>
                </a:lnTo>
                <a:lnTo>
                  <a:pt x="25143" y="2023871"/>
                </a:lnTo>
                <a:close/>
              </a:path>
              <a:path w="4083050" h="2042160">
                <a:moveTo>
                  <a:pt x="4073652" y="2042159"/>
                </a:moveTo>
                <a:lnTo>
                  <a:pt x="4073652" y="2023871"/>
                </a:lnTo>
                <a:lnTo>
                  <a:pt x="4064508" y="2037587"/>
                </a:lnTo>
                <a:lnTo>
                  <a:pt x="4057652" y="2023871"/>
                </a:lnTo>
                <a:lnTo>
                  <a:pt x="25143" y="2023871"/>
                </a:lnTo>
                <a:lnTo>
                  <a:pt x="18288" y="2037587"/>
                </a:lnTo>
                <a:lnTo>
                  <a:pt x="9144" y="2023871"/>
                </a:lnTo>
                <a:lnTo>
                  <a:pt x="9144" y="2042159"/>
                </a:lnTo>
                <a:lnTo>
                  <a:pt x="4073652" y="2042159"/>
                </a:lnTo>
                <a:close/>
              </a:path>
              <a:path w="4083050" h="2042160">
                <a:moveTo>
                  <a:pt x="4082796" y="2034539"/>
                </a:moveTo>
                <a:lnTo>
                  <a:pt x="4082796" y="2031491"/>
                </a:lnTo>
                <a:lnTo>
                  <a:pt x="3067430" y="0"/>
                </a:lnTo>
                <a:lnTo>
                  <a:pt x="3046096" y="0"/>
                </a:lnTo>
                <a:lnTo>
                  <a:pt x="4057652" y="2023871"/>
                </a:lnTo>
                <a:lnTo>
                  <a:pt x="4073652" y="2023871"/>
                </a:lnTo>
                <a:lnTo>
                  <a:pt x="4073652" y="2042159"/>
                </a:lnTo>
                <a:lnTo>
                  <a:pt x="4076700" y="2042159"/>
                </a:lnTo>
                <a:lnTo>
                  <a:pt x="4079748" y="2040635"/>
                </a:lnTo>
                <a:lnTo>
                  <a:pt x="4082796" y="2034539"/>
                </a:lnTo>
                <a:close/>
              </a:path>
              <a:path w="4083050" h="2042160">
                <a:moveTo>
                  <a:pt x="4073652" y="2023871"/>
                </a:moveTo>
                <a:lnTo>
                  <a:pt x="4057652" y="2023871"/>
                </a:lnTo>
                <a:lnTo>
                  <a:pt x="4064508" y="2037587"/>
                </a:lnTo>
                <a:lnTo>
                  <a:pt x="4073652" y="2023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41254" y="3777995"/>
            <a:ext cx="2642615" cy="72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032111" y="3777996"/>
            <a:ext cx="2661285" cy="733425"/>
          </a:xfrm>
          <a:custGeom>
            <a:avLst/>
            <a:gdLst/>
            <a:ahLst/>
            <a:cxnLst/>
            <a:rect l="l" t="t" r="r" b="b"/>
            <a:pathLst>
              <a:path w="2661284" h="733425">
                <a:moveTo>
                  <a:pt x="2660904" y="615695"/>
                </a:moveTo>
                <a:lnTo>
                  <a:pt x="2660904" y="106679"/>
                </a:lnTo>
                <a:lnTo>
                  <a:pt x="2654808" y="82295"/>
                </a:lnTo>
                <a:lnTo>
                  <a:pt x="2630424" y="38099"/>
                </a:lnTo>
                <a:lnTo>
                  <a:pt x="2592324" y="6095"/>
                </a:lnTo>
                <a:lnTo>
                  <a:pt x="2577593" y="0"/>
                </a:lnTo>
                <a:lnTo>
                  <a:pt x="83311" y="0"/>
                </a:lnTo>
                <a:lnTo>
                  <a:pt x="47244" y="21335"/>
                </a:lnTo>
                <a:lnTo>
                  <a:pt x="15240" y="59435"/>
                </a:lnTo>
                <a:lnTo>
                  <a:pt x="10668" y="71627"/>
                </a:lnTo>
                <a:lnTo>
                  <a:pt x="6096" y="82295"/>
                </a:lnTo>
                <a:lnTo>
                  <a:pt x="3048" y="96011"/>
                </a:lnTo>
                <a:lnTo>
                  <a:pt x="0" y="120395"/>
                </a:lnTo>
                <a:lnTo>
                  <a:pt x="0" y="603503"/>
                </a:lnTo>
                <a:lnTo>
                  <a:pt x="1524" y="615695"/>
                </a:lnTo>
                <a:lnTo>
                  <a:pt x="3048" y="629411"/>
                </a:lnTo>
                <a:lnTo>
                  <a:pt x="6096" y="641603"/>
                </a:lnTo>
                <a:lnTo>
                  <a:pt x="10668" y="653795"/>
                </a:lnTo>
                <a:lnTo>
                  <a:pt x="19812" y="669797"/>
                </a:lnTo>
                <a:lnTo>
                  <a:pt x="19812" y="109727"/>
                </a:lnTo>
                <a:lnTo>
                  <a:pt x="21336" y="97535"/>
                </a:lnTo>
                <a:lnTo>
                  <a:pt x="24384" y="88391"/>
                </a:lnTo>
                <a:lnTo>
                  <a:pt x="28956" y="77723"/>
                </a:lnTo>
                <a:lnTo>
                  <a:pt x="33528" y="68579"/>
                </a:lnTo>
                <a:lnTo>
                  <a:pt x="38100" y="57911"/>
                </a:lnTo>
                <a:lnTo>
                  <a:pt x="45720" y="50291"/>
                </a:lnTo>
                <a:lnTo>
                  <a:pt x="51816" y="42671"/>
                </a:lnTo>
                <a:lnTo>
                  <a:pt x="59436" y="35051"/>
                </a:lnTo>
                <a:lnTo>
                  <a:pt x="108204" y="12191"/>
                </a:lnTo>
                <a:lnTo>
                  <a:pt x="2543556" y="10667"/>
                </a:lnTo>
                <a:lnTo>
                  <a:pt x="2554224" y="12191"/>
                </a:lnTo>
                <a:lnTo>
                  <a:pt x="2564892" y="15239"/>
                </a:lnTo>
                <a:lnTo>
                  <a:pt x="2574036" y="19811"/>
                </a:lnTo>
                <a:lnTo>
                  <a:pt x="2584704" y="24383"/>
                </a:lnTo>
                <a:lnTo>
                  <a:pt x="2593848" y="28955"/>
                </a:lnTo>
                <a:lnTo>
                  <a:pt x="2601468" y="36575"/>
                </a:lnTo>
                <a:lnTo>
                  <a:pt x="2610612" y="42671"/>
                </a:lnTo>
                <a:lnTo>
                  <a:pt x="2633472" y="77723"/>
                </a:lnTo>
                <a:lnTo>
                  <a:pt x="2642616" y="121919"/>
                </a:lnTo>
                <a:lnTo>
                  <a:pt x="2642616" y="669797"/>
                </a:lnTo>
                <a:lnTo>
                  <a:pt x="2645664" y="664463"/>
                </a:lnTo>
                <a:lnTo>
                  <a:pt x="2651760" y="652271"/>
                </a:lnTo>
                <a:lnTo>
                  <a:pt x="2654808" y="641603"/>
                </a:lnTo>
                <a:lnTo>
                  <a:pt x="2657856" y="627887"/>
                </a:lnTo>
                <a:lnTo>
                  <a:pt x="2660904" y="615695"/>
                </a:lnTo>
                <a:close/>
              </a:path>
              <a:path w="2661284" h="733425">
                <a:moveTo>
                  <a:pt x="2642616" y="669797"/>
                </a:moveTo>
                <a:lnTo>
                  <a:pt x="2642616" y="601979"/>
                </a:lnTo>
                <a:lnTo>
                  <a:pt x="2641092" y="614171"/>
                </a:lnTo>
                <a:lnTo>
                  <a:pt x="2639568" y="624839"/>
                </a:lnTo>
                <a:lnTo>
                  <a:pt x="2616708" y="673607"/>
                </a:lnTo>
                <a:lnTo>
                  <a:pt x="2583180" y="701039"/>
                </a:lnTo>
                <a:lnTo>
                  <a:pt x="2542032" y="713231"/>
                </a:lnTo>
                <a:lnTo>
                  <a:pt x="118872" y="713231"/>
                </a:lnTo>
                <a:lnTo>
                  <a:pt x="106680" y="711707"/>
                </a:lnTo>
                <a:lnTo>
                  <a:pt x="97536" y="708659"/>
                </a:lnTo>
                <a:lnTo>
                  <a:pt x="86868" y="704087"/>
                </a:lnTo>
                <a:lnTo>
                  <a:pt x="77724" y="699515"/>
                </a:lnTo>
                <a:lnTo>
                  <a:pt x="67056" y="694943"/>
                </a:lnTo>
                <a:lnTo>
                  <a:pt x="59436" y="687323"/>
                </a:lnTo>
                <a:lnTo>
                  <a:pt x="51816" y="681227"/>
                </a:lnTo>
                <a:lnTo>
                  <a:pt x="44196" y="673607"/>
                </a:lnTo>
                <a:lnTo>
                  <a:pt x="24384" y="635507"/>
                </a:lnTo>
                <a:lnTo>
                  <a:pt x="19812" y="614171"/>
                </a:lnTo>
                <a:lnTo>
                  <a:pt x="19812" y="669797"/>
                </a:lnTo>
                <a:lnTo>
                  <a:pt x="47244" y="702563"/>
                </a:lnTo>
                <a:lnTo>
                  <a:pt x="80772" y="722375"/>
                </a:lnTo>
                <a:lnTo>
                  <a:pt x="91440" y="726947"/>
                </a:lnTo>
                <a:lnTo>
                  <a:pt x="105156" y="729995"/>
                </a:lnTo>
                <a:lnTo>
                  <a:pt x="129540" y="733043"/>
                </a:lnTo>
                <a:lnTo>
                  <a:pt x="2531364" y="733043"/>
                </a:lnTo>
                <a:lnTo>
                  <a:pt x="2569464" y="726947"/>
                </a:lnTo>
                <a:lnTo>
                  <a:pt x="2604516" y="710183"/>
                </a:lnTo>
                <a:lnTo>
                  <a:pt x="2639568" y="675131"/>
                </a:lnTo>
                <a:lnTo>
                  <a:pt x="2642616" y="66979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41254" y="4591811"/>
            <a:ext cx="2642615" cy="722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32111" y="4581144"/>
            <a:ext cx="2661285" cy="742315"/>
          </a:xfrm>
          <a:custGeom>
            <a:avLst/>
            <a:gdLst/>
            <a:ahLst/>
            <a:cxnLst/>
            <a:rect l="l" t="t" r="r" b="b"/>
            <a:pathLst>
              <a:path w="2661284" h="742314">
                <a:moveTo>
                  <a:pt x="2660904" y="624840"/>
                </a:moveTo>
                <a:lnTo>
                  <a:pt x="2660904" y="117348"/>
                </a:lnTo>
                <a:lnTo>
                  <a:pt x="2657856" y="103632"/>
                </a:lnTo>
                <a:lnTo>
                  <a:pt x="2630424" y="47244"/>
                </a:lnTo>
                <a:lnTo>
                  <a:pt x="2581656" y="10668"/>
                </a:lnTo>
                <a:lnTo>
                  <a:pt x="2543556" y="1524"/>
                </a:lnTo>
                <a:lnTo>
                  <a:pt x="2531364" y="0"/>
                </a:lnTo>
                <a:lnTo>
                  <a:pt x="129540" y="0"/>
                </a:lnTo>
                <a:lnTo>
                  <a:pt x="91440" y="6096"/>
                </a:lnTo>
                <a:lnTo>
                  <a:pt x="47244" y="30480"/>
                </a:lnTo>
                <a:lnTo>
                  <a:pt x="15240" y="68580"/>
                </a:lnTo>
                <a:lnTo>
                  <a:pt x="3048" y="105156"/>
                </a:lnTo>
                <a:lnTo>
                  <a:pt x="0" y="131064"/>
                </a:lnTo>
                <a:lnTo>
                  <a:pt x="0" y="612648"/>
                </a:lnTo>
                <a:lnTo>
                  <a:pt x="6096" y="650748"/>
                </a:lnTo>
                <a:lnTo>
                  <a:pt x="16764" y="673608"/>
                </a:lnTo>
                <a:lnTo>
                  <a:pt x="19812" y="679704"/>
                </a:lnTo>
                <a:lnTo>
                  <a:pt x="19812" y="118872"/>
                </a:lnTo>
                <a:lnTo>
                  <a:pt x="21336" y="108204"/>
                </a:lnTo>
                <a:lnTo>
                  <a:pt x="24384" y="97536"/>
                </a:lnTo>
                <a:lnTo>
                  <a:pt x="28956" y="86868"/>
                </a:lnTo>
                <a:lnTo>
                  <a:pt x="38100" y="68580"/>
                </a:lnTo>
                <a:lnTo>
                  <a:pt x="45720" y="59436"/>
                </a:lnTo>
                <a:lnTo>
                  <a:pt x="51816" y="51816"/>
                </a:lnTo>
                <a:lnTo>
                  <a:pt x="86868" y="28956"/>
                </a:lnTo>
                <a:lnTo>
                  <a:pt x="2543556" y="19812"/>
                </a:lnTo>
                <a:lnTo>
                  <a:pt x="2554224" y="22860"/>
                </a:lnTo>
                <a:lnTo>
                  <a:pt x="2564892" y="24384"/>
                </a:lnTo>
                <a:lnTo>
                  <a:pt x="2574036" y="28956"/>
                </a:lnTo>
                <a:lnTo>
                  <a:pt x="2584704" y="33528"/>
                </a:lnTo>
                <a:lnTo>
                  <a:pt x="2593848" y="39624"/>
                </a:lnTo>
                <a:lnTo>
                  <a:pt x="2601468" y="45720"/>
                </a:lnTo>
                <a:lnTo>
                  <a:pt x="2610612" y="51816"/>
                </a:lnTo>
                <a:lnTo>
                  <a:pt x="2616708" y="60960"/>
                </a:lnTo>
                <a:lnTo>
                  <a:pt x="2636520" y="97536"/>
                </a:lnTo>
                <a:lnTo>
                  <a:pt x="2641092" y="120396"/>
                </a:lnTo>
                <a:lnTo>
                  <a:pt x="2642616" y="131064"/>
                </a:lnTo>
                <a:lnTo>
                  <a:pt x="2642616" y="678942"/>
                </a:lnTo>
                <a:lnTo>
                  <a:pt x="2651760" y="662940"/>
                </a:lnTo>
                <a:lnTo>
                  <a:pt x="2657856" y="638556"/>
                </a:lnTo>
                <a:lnTo>
                  <a:pt x="2660904" y="624840"/>
                </a:lnTo>
                <a:close/>
              </a:path>
              <a:path w="2661284" h="742314">
                <a:moveTo>
                  <a:pt x="2642616" y="678942"/>
                </a:moveTo>
                <a:lnTo>
                  <a:pt x="2642616" y="612648"/>
                </a:lnTo>
                <a:lnTo>
                  <a:pt x="2641092" y="623316"/>
                </a:lnTo>
                <a:lnTo>
                  <a:pt x="2639568" y="635508"/>
                </a:lnTo>
                <a:lnTo>
                  <a:pt x="2636520" y="646176"/>
                </a:lnTo>
                <a:lnTo>
                  <a:pt x="2616708" y="682752"/>
                </a:lnTo>
                <a:lnTo>
                  <a:pt x="2583180" y="710184"/>
                </a:lnTo>
                <a:lnTo>
                  <a:pt x="2542032" y="722376"/>
                </a:lnTo>
                <a:lnTo>
                  <a:pt x="118872" y="722376"/>
                </a:lnTo>
                <a:lnTo>
                  <a:pt x="106680" y="720852"/>
                </a:lnTo>
                <a:lnTo>
                  <a:pt x="97536" y="717804"/>
                </a:lnTo>
                <a:lnTo>
                  <a:pt x="86868" y="714756"/>
                </a:lnTo>
                <a:lnTo>
                  <a:pt x="77724" y="708660"/>
                </a:lnTo>
                <a:lnTo>
                  <a:pt x="67056" y="704088"/>
                </a:lnTo>
                <a:lnTo>
                  <a:pt x="59436" y="697992"/>
                </a:lnTo>
                <a:lnTo>
                  <a:pt x="32004" y="664464"/>
                </a:lnTo>
                <a:lnTo>
                  <a:pt x="19812" y="623316"/>
                </a:lnTo>
                <a:lnTo>
                  <a:pt x="19812" y="679704"/>
                </a:lnTo>
                <a:lnTo>
                  <a:pt x="47244" y="713232"/>
                </a:lnTo>
                <a:lnTo>
                  <a:pt x="80772" y="731520"/>
                </a:lnTo>
                <a:lnTo>
                  <a:pt x="91440" y="736092"/>
                </a:lnTo>
                <a:lnTo>
                  <a:pt x="105156" y="739140"/>
                </a:lnTo>
                <a:lnTo>
                  <a:pt x="129540" y="742188"/>
                </a:lnTo>
                <a:lnTo>
                  <a:pt x="2531364" y="742188"/>
                </a:lnTo>
                <a:lnTo>
                  <a:pt x="2569464" y="736092"/>
                </a:lnTo>
                <a:lnTo>
                  <a:pt x="2604516" y="719328"/>
                </a:lnTo>
                <a:lnTo>
                  <a:pt x="2639568" y="684276"/>
                </a:lnTo>
                <a:lnTo>
                  <a:pt x="2642616" y="678942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5203823" y="2280918"/>
            <a:ext cx="2318385" cy="2842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aplikacji</a:t>
            </a:r>
            <a:endParaRPr sz="2500">
              <a:latin typeface="Arial"/>
              <a:cs typeface="Arial"/>
            </a:endParaRPr>
          </a:p>
          <a:p>
            <a:pPr marL="12700" marR="5080" indent="-1270" algn="ctr">
              <a:lnSpc>
                <a:spcPct val="213200"/>
              </a:lnSpc>
            </a:pPr>
            <a:r>
              <a:rPr sz="2500" spc="-5" dirty="0">
                <a:latin typeface="Arial"/>
                <a:cs typeface="Arial"/>
              </a:rPr>
              <a:t>transportowa  internetu  dostępu do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sieci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60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31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86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57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27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8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53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4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4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65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0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1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1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2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87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58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28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99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54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25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95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66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1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92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62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333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88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659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29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0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55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26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96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66723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2255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9311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6367" y="1487417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4">
                <a:moveTo>
                  <a:pt x="38100" y="10668"/>
                </a:moveTo>
                <a:lnTo>
                  <a:pt x="38100" y="0"/>
                </a:lnTo>
                <a:lnTo>
                  <a:pt x="0" y="0"/>
                </a:lnTo>
                <a:lnTo>
                  <a:pt x="0" y="10668"/>
                </a:lnTo>
                <a:lnTo>
                  <a:pt x="38100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3423" y="148741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4">
                <a:moveTo>
                  <a:pt x="27432" y="10668"/>
                </a:moveTo>
                <a:lnTo>
                  <a:pt x="27432" y="0"/>
                </a:lnTo>
                <a:lnTo>
                  <a:pt x="0" y="0"/>
                </a:lnTo>
                <a:lnTo>
                  <a:pt x="0" y="10668"/>
                </a:lnTo>
                <a:lnTo>
                  <a:pt x="27432" y="10668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10004" y="926083"/>
            <a:ext cx="7072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75" dirty="0"/>
              <a:t>Zadania </a:t>
            </a:r>
            <a:r>
              <a:rPr sz="3200" spc="165" dirty="0"/>
              <a:t>warstw </a:t>
            </a:r>
            <a:r>
              <a:rPr sz="3200" spc="135" dirty="0"/>
              <a:t>w </a:t>
            </a:r>
            <a:r>
              <a:rPr sz="3200" spc="150" dirty="0"/>
              <a:t>modelu</a:t>
            </a:r>
            <a:r>
              <a:rPr sz="3200" spc="490" dirty="0"/>
              <a:t> </a:t>
            </a:r>
            <a:r>
              <a:rPr sz="3200" spc="155" dirty="0"/>
              <a:t>ISO/OSI</a:t>
            </a:r>
            <a:endParaRPr sz="3200"/>
          </a:p>
        </p:txBody>
      </p:sp>
      <p:sp>
        <p:nvSpPr>
          <p:cNvPr id="41" name="object 41"/>
          <p:cNvSpPr/>
          <p:nvPr/>
        </p:nvSpPr>
        <p:spPr>
          <a:xfrm>
            <a:off x="12312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31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7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2428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96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3" y="9144"/>
                </a:moveTo>
                <a:lnTo>
                  <a:pt x="38093" y="0"/>
                </a:lnTo>
                <a:lnTo>
                  <a:pt x="0" y="0"/>
                </a:lnTo>
                <a:lnTo>
                  <a:pt x="0" y="9144"/>
                </a:lnTo>
                <a:lnTo>
                  <a:pt x="38093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0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1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46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7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87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58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3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84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54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25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0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51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21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92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47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18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88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65922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454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4918" y="6697980"/>
            <a:ext cx="21590" cy="9525"/>
          </a:xfrm>
          <a:custGeom>
            <a:avLst/>
            <a:gdLst/>
            <a:ahLst/>
            <a:cxnLst/>
            <a:rect l="l" t="t" r="r" b="b"/>
            <a:pathLst>
              <a:path w="21589" h="9525">
                <a:moveTo>
                  <a:pt x="0" y="9144"/>
                </a:moveTo>
                <a:lnTo>
                  <a:pt x="21336" y="9144"/>
                </a:lnTo>
                <a:lnTo>
                  <a:pt x="2133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652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32266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99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64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31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98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66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1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98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65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32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98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65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32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99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4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320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99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66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31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98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32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14763" y="6697980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0" y="9144"/>
                </a:moveTo>
                <a:lnTo>
                  <a:pt x="22860" y="9144"/>
                </a:lnTo>
                <a:lnTo>
                  <a:pt x="2286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65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32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99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66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31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988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658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329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98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65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32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99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65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32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99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66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31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98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65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33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98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65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32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14607" y="6697980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59" h="9525">
                <a:moveTo>
                  <a:pt x="0" y="9144"/>
                </a:moveTo>
                <a:lnTo>
                  <a:pt x="22860" y="9144"/>
                </a:lnTo>
                <a:lnTo>
                  <a:pt x="2286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664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19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99010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660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331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986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657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327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2998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653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324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4994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665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320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991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661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8332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8987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654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325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995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666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321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4992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662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333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988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659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329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000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655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0326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0996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166723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232255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299311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366367" y="6697980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100" y="9144"/>
                </a:moveTo>
                <a:lnTo>
                  <a:pt x="38100" y="0"/>
                </a:lnTo>
                <a:lnTo>
                  <a:pt x="0" y="0"/>
                </a:lnTo>
                <a:lnTo>
                  <a:pt x="0" y="9144"/>
                </a:lnTo>
                <a:lnTo>
                  <a:pt x="38100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433423" y="6697980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27432" y="9144"/>
                </a:moveTo>
                <a:lnTo>
                  <a:pt x="27432" y="0"/>
                </a:lnTo>
                <a:lnTo>
                  <a:pt x="0" y="0"/>
                </a:lnTo>
                <a:lnTo>
                  <a:pt x="0" y="9144"/>
                </a:lnTo>
                <a:lnTo>
                  <a:pt x="27432" y="9144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29736" y="6781800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6012"/>
                </a:moveTo>
                <a:lnTo>
                  <a:pt x="0" y="0"/>
                </a:lnTo>
                <a:lnTo>
                  <a:pt x="0" y="190500"/>
                </a:lnTo>
                <a:lnTo>
                  <a:pt x="120396" y="96012"/>
                </a:lnTo>
                <a:close/>
              </a:path>
            </a:pathLst>
          </a:custGeom>
          <a:solidFill>
            <a:srgbClr val="9E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680336" y="2070606"/>
            <a:ext cx="6777355" cy="45243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09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transmisja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binarna</a:t>
            </a:r>
            <a:endParaRPr sz="2400">
              <a:latin typeface="Arial"/>
              <a:cs typeface="Arial"/>
            </a:endParaRPr>
          </a:p>
          <a:p>
            <a:pPr marL="527685" marR="375285" indent="-514984">
              <a:lnSpc>
                <a:spcPts val="2590"/>
              </a:lnSpc>
              <a:spcBef>
                <a:spcPts val="640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bezpośrednie sterowanie łączem dostęp do  medium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(CSMA/CD)</a:t>
            </a:r>
            <a:endParaRPr sz="2400">
              <a:latin typeface="Arial"/>
              <a:cs typeface="Arial"/>
            </a:endParaRPr>
          </a:p>
          <a:p>
            <a:pPr marL="527685" marR="239395" indent="-514984">
              <a:lnSpc>
                <a:spcPts val="2590"/>
              </a:lnSpc>
              <a:spcBef>
                <a:spcPts val="605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adresacja sieciowa i wybór właściwej ścieżki  (routing)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275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połączenia typu "end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end"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10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komunikacja między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hostami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15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reprezentacja danych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10"/>
              </a:spcBef>
              <a:buClr>
                <a:srgbClr val="717B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połączenie procesów sieciowych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aplikacjami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1108075">
              <a:lnSpc>
                <a:spcPct val="100000"/>
              </a:lnSpc>
              <a:spcBef>
                <a:spcPts val="5"/>
              </a:spcBef>
              <a:tabLst>
                <a:tab pos="2836545" algn="l"/>
                <a:tab pos="4638040" algn="l"/>
                <a:tab pos="6078220" algn="l"/>
              </a:tabLst>
            </a:pPr>
            <a:r>
              <a:rPr sz="4800" spc="1645" dirty="0">
                <a:latin typeface="Webdings"/>
                <a:cs typeface="Webdings"/>
              </a:rPr>
              <a:t></a:t>
            </a:r>
            <a:r>
              <a:rPr sz="4800" spc="1645" dirty="0">
                <a:latin typeface="Times New Roman"/>
                <a:cs typeface="Times New Roman"/>
              </a:rPr>
              <a:t>	</a:t>
            </a:r>
            <a:r>
              <a:rPr sz="4800" spc="1645" dirty="0">
                <a:latin typeface="Webdings"/>
                <a:cs typeface="Webdings"/>
              </a:rPr>
              <a:t></a:t>
            </a:r>
            <a:r>
              <a:rPr sz="4800" spc="1645" dirty="0">
                <a:latin typeface="Times New Roman"/>
                <a:cs typeface="Times New Roman"/>
              </a:rPr>
              <a:t>	</a:t>
            </a:r>
            <a:r>
              <a:rPr sz="4800" spc="1645" dirty="0">
                <a:latin typeface="Webdings"/>
                <a:cs typeface="Webdings"/>
              </a:rPr>
              <a:t></a:t>
            </a:r>
            <a:r>
              <a:rPr sz="4800" spc="1645" dirty="0">
                <a:latin typeface="Times New Roman"/>
                <a:cs typeface="Times New Roman"/>
              </a:rPr>
              <a:t>	</a:t>
            </a:r>
            <a:r>
              <a:rPr sz="4800" spc="1645" dirty="0">
                <a:latin typeface="Webdings"/>
                <a:cs typeface="Webdings"/>
              </a:rPr>
              <a:t></a:t>
            </a:r>
            <a:endParaRPr sz="4800">
              <a:latin typeface="Webdings"/>
              <a:cs typeface="Webding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714607" y="6803135"/>
            <a:ext cx="1224280" cy="216535"/>
          </a:xfrm>
          <a:custGeom>
            <a:avLst/>
            <a:gdLst/>
            <a:ahLst/>
            <a:cxnLst/>
            <a:rect l="l" t="t" r="r" b="b"/>
            <a:pathLst>
              <a:path w="1224279" h="216534">
                <a:moveTo>
                  <a:pt x="0" y="216408"/>
                </a:moveTo>
                <a:lnTo>
                  <a:pt x="1223772" y="216408"/>
                </a:lnTo>
                <a:lnTo>
                  <a:pt x="122377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14763" y="6803135"/>
            <a:ext cx="1583690" cy="216535"/>
          </a:xfrm>
          <a:custGeom>
            <a:avLst/>
            <a:gdLst/>
            <a:ahLst/>
            <a:cxnLst/>
            <a:rect l="l" t="t" r="r" b="b"/>
            <a:pathLst>
              <a:path w="1583689" h="216534">
                <a:moveTo>
                  <a:pt x="0" y="216408"/>
                </a:moveTo>
                <a:lnTo>
                  <a:pt x="1583436" y="216408"/>
                </a:lnTo>
                <a:lnTo>
                  <a:pt x="158343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114918" y="6803135"/>
            <a:ext cx="1583690" cy="216535"/>
          </a:xfrm>
          <a:custGeom>
            <a:avLst/>
            <a:gdLst/>
            <a:ahLst/>
            <a:cxnLst/>
            <a:rect l="l" t="t" r="r" b="b"/>
            <a:pathLst>
              <a:path w="1583689" h="216534">
                <a:moveTo>
                  <a:pt x="0" y="216408"/>
                </a:moveTo>
                <a:lnTo>
                  <a:pt x="1583436" y="216408"/>
                </a:lnTo>
                <a:lnTo>
                  <a:pt x="158343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60994" y="6793992"/>
            <a:ext cx="4988560" cy="234950"/>
          </a:xfrm>
          <a:custGeom>
            <a:avLst/>
            <a:gdLst/>
            <a:ahLst/>
            <a:cxnLst/>
            <a:rect l="l" t="t" r="r" b="b"/>
            <a:pathLst>
              <a:path w="4988559" h="234950">
                <a:moveTo>
                  <a:pt x="4988052" y="230124"/>
                </a:moveTo>
                <a:lnTo>
                  <a:pt x="4988052" y="3048"/>
                </a:lnTo>
                <a:lnTo>
                  <a:pt x="4983480" y="0"/>
                </a:lnTo>
                <a:lnTo>
                  <a:pt x="4572" y="0"/>
                </a:lnTo>
                <a:lnTo>
                  <a:pt x="0" y="3048"/>
                </a:lnTo>
                <a:lnTo>
                  <a:pt x="0" y="230124"/>
                </a:lnTo>
                <a:lnTo>
                  <a:pt x="4572" y="234696"/>
                </a:lnTo>
                <a:lnTo>
                  <a:pt x="9144" y="234696"/>
                </a:lnTo>
                <a:lnTo>
                  <a:pt x="9144" y="18288"/>
                </a:lnTo>
                <a:lnTo>
                  <a:pt x="18288" y="9144"/>
                </a:lnTo>
                <a:lnTo>
                  <a:pt x="18288" y="18288"/>
                </a:lnTo>
                <a:lnTo>
                  <a:pt x="4968240" y="18288"/>
                </a:lnTo>
                <a:lnTo>
                  <a:pt x="4968240" y="9144"/>
                </a:lnTo>
                <a:lnTo>
                  <a:pt x="4977384" y="18288"/>
                </a:lnTo>
                <a:lnTo>
                  <a:pt x="4977384" y="234696"/>
                </a:lnTo>
                <a:lnTo>
                  <a:pt x="4983480" y="234696"/>
                </a:lnTo>
                <a:lnTo>
                  <a:pt x="4988052" y="230124"/>
                </a:lnTo>
                <a:close/>
              </a:path>
              <a:path w="4988559" h="234950">
                <a:moveTo>
                  <a:pt x="18288" y="18288"/>
                </a:moveTo>
                <a:lnTo>
                  <a:pt x="18288" y="9144"/>
                </a:lnTo>
                <a:lnTo>
                  <a:pt x="9144" y="18288"/>
                </a:lnTo>
                <a:lnTo>
                  <a:pt x="18288" y="18288"/>
                </a:lnTo>
                <a:close/>
              </a:path>
              <a:path w="4988559" h="234950">
                <a:moveTo>
                  <a:pt x="18288" y="214884"/>
                </a:moveTo>
                <a:lnTo>
                  <a:pt x="18288" y="18288"/>
                </a:lnTo>
                <a:lnTo>
                  <a:pt x="9144" y="18288"/>
                </a:lnTo>
                <a:lnTo>
                  <a:pt x="9144" y="214884"/>
                </a:lnTo>
                <a:lnTo>
                  <a:pt x="18288" y="214884"/>
                </a:lnTo>
                <a:close/>
              </a:path>
              <a:path w="4988559" h="234950">
                <a:moveTo>
                  <a:pt x="4977384" y="214884"/>
                </a:moveTo>
                <a:lnTo>
                  <a:pt x="9144" y="214884"/>
                </a:lnTo>
                <a:lnTo>
                  <a:pt x="18288" y="225552"/>
                </a:lnTo>
                <a:lnTo>
                  <a:pt x="18288" y="234696"/>
                </a:lnTo>
                <a:lnTo>
                  <a:pt x="4968240" y="234696"/>
                </a:lnTo>
                <a:lnTo>
                  <a:pt x="4968240" y="225552"/>
                </a:lnTo>
                <a:lnTo>
                  <a:pt x="4977384" y="214884"/>
                </a:lnTo>
                <a:close/>
              </a:path>
              <a:path w="4988559" h="234950">
                <a:moveTo>
                  <a:pt x="18288" y="234696"/>
                </a:moveTo>
                <a:lnTo>
                  <a:pt x="18288" y="225552"/>
                </a:lnTo>
                <a:lnTo>
                  <a:pt x="9144" y="214884"/>
                </a:lnTo>
                <a:lnTo>
                  <a:pt x="9144" y="234696"/>
                </a:lnTo>
                <a:lnTo>
                  <a:pt x="18288" y="234696"/>
                </a:lnTo>
                <a:close/>
              </a:path>
              <a:path w="4988559" h="234950">
                <a:moveTo>
                  <a:pt x="4977384" y="18288"/>
                </a:moveTo>
                <a:lnTo>
                  <a:pt x="4968240" y="9144"/>
                </a:lnTo>
                <a:lnTo>
                  <a:pt x="4968240" y="18288"/>
                </a:lnTo>
                <a:lnTo>
                  <a:pt x="4977384" y="18288"/>
                </a:lnTo>
                <a:close/>
              </a:path>
              <a:path w="4988559" h="234950">
                <a:moveTo>
                  <a:pt x="4977384" y="214884"/>
                </a:moveTo>
                <a:lnTo>
                  <a:pt x="4977384" y="18288"/>
                </a:lnTo>
                <a:lnTo>
                  <a:pt x="4968240" y="18288"/>
                </a:lnTo>
                <a:lnTo>
                  <a:pt x="4968240" y="214884"/>
                </a:lnTo>
                <a:lnTo>
                  <a:pt x="4977384" y="214884"/>
                </a:lnTo>
                <a:close/>
              </a:path>
              <a:path w="4988559" h="234950">
                <a:moveTo>
                  <a:pt x="4977384" y="234696"/>
                </a:moveTo>
                <a:lnTo>
                  <a:pt x="4977384" y="214884"/>
                </a:lnTo>
                <a:lnTo>
                  <a:pt x="4968240" y="225552"/>
                </a:lnTo>
                <a:lnTo>
                  <a:pt x="4968240" y="234696"/>
                </a:lnTo>
                <a:lnTo>
                  <a:pt x="4977384" y="234696"/>
                </a:lnTo>
                <a:close/>
              </a:path>
            </a:pathLst>
          </a:custGeom>
          <a:solidFill>
            <a:srgbClr val="515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98510" y="6586728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5" h="433070">
                <a:moveTo>
                  <a:pt x="0" y="0"/>
                </a:moveTo>
                <a:lnTo>
                  <a:pt x="0" y="432816"/>
                </a:lnTo>
                <a:lnTo>
                  <a:pt x="216408" y="432816"/>
                </a:lnTo>
                <a:lnTo>
                  <a:pt x="216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89366" y="6577584"/>
            <a:ext cx="234950" cy="451484"/>
          </a:xfrm>
          <a:custGeom>
            <a:avLst/>
            <a:gdLst/>
            <a:ahLst/>
            <a:cxnLst/>
            <a:rect l="l" t="t" r="r" b="b"/>
            <a:pathLst>
              <a:path w="234950" h="451484">
                <a:moveTo>
                  <a:pt x="234696" y="446532"/>
                </a:moveTo>
                <a:lnTo>
                  <a:pt x="234696" y="4572"/>
                </a:lnTo>
                <a:lnTo>
                  <a:pt x="230124" y="0"/>
                </a:lnTo>
                <a:lnTo>
                  <a:pt x="4572" y="0"/>
                </a:lnTo>
                <a:lnTo>
                  <a:pt x="0" y="4572"/>
                </a:lnTo>
                <a:lnTo>
                  <a:pt x="0" y="446532"/>
                </a:lnTo>
                <a:lnTo>
                  <a:pt x="4572" y="451104"/>
                </a:lnTo>
                <a:lnTo>
                  <a:pt x="9144" y="451104"/>
                </a:lnTo>
                <a:lnTo>
                  <a:pt x="9144" y="18288"/>
                </a:lnTo>
                <a:lnTo>
                  <a:pt x="18288" y="9144"/>
                </a:lnTo>
                <a:lnTo>
                  <a:pt x="18288" y="18288"/>
                </a:lnTo>
                <a:lnTo>
                  <a:pt x="214884" y="18288"/>
                </a:lnTo>
                <a:lnTo>
                  <a:pt x="214884" y="9144"/>
                </a:lnTo>
                <a:lnTo>
                  <a:pt x="225552" y="18288"/>
                </a:lnTo>
                <a:lnTo>
                  <a:pt x="225552" y="451104"/>
                </a:lnTo>
                <a:lnTo>
                  <a:pt x="230124" y="451104"/>
                </a:lnTo>
                <a:lnTo>
                  <a:pt x="234696" y="446532"/>
                </a:lnTo>
                <a:close/>
              </a:path>
              <a:path w="234950" h="451484">
                <a:moveTo>
                  <a:pt x="18288" y="18288"/>
                </a:moveTo>
                <a:lnTo>
                  <a:pt x="18288" y="9144"/>
                </a:lnTo>
                <a:lnTo>
                  <a:pt x="9144" y="18288"/>
                </a:lnTo>
                <a:lnTo>
                  <a:pt x="18288" y="18288"/>
                </a:lnTo>
                <a:close/>
              </a:path>
              <a:path w="234950" h="451484">
                <a:moveTo>
                  <a:pt x="18288" y="431292"/>
                </a:moveTo>
                <a:lnTo>
                  <a:pt x="18288" y="18288"/>
                </a:lnTo>
                <a:lnTo>
                  <a:pt x="9144" y="18288"/>
                </a:lnTo>
                <a:lnTo>
                  <a:pt x="9144" y="431292"/>
                </a:lnTo>
                <a:lnTo>
                  <a:pt x="18288" y="431292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9144" y="431292"/>
                </a:lnTo>
                <a:lnTo>
                  <a:pt x="18288" y="441960"/>
                </a:lnTo>
                <a:lnTo>
                  <a:pt x="18288" y="451104"/>
                </a:lnTo>
                <a:lnTo>
                  <a:pt x="214884" y="451104"/>
                </a:lnTo>
                <a:lnTo>
                  <a:pt x="214884" y="441960"/>
                </a:lnTo>
                <a:lnTo>
                  <a:pt x="225552" y="431292"/>
                </a:lnTo>
                <a:close/>
              </a:path>
              <a:path w="234950" h="451484">
                <a:moveTo>
                  <a:pt x="18288" y="451104"/>
                </a:moveTo>
                <a:lnTo>
                  <a:pt x="18288" y="441960"/>
                </a:lnTo>
                <a:lnTo>
                  <a:pt x="9144" y="431292"/>
                </a:lnTo>
                <a:lnTo>
                  <a:pt x="9144" y="451104"/>
                </a:lnTo>
                <a:lnTo>
                  <a:pt x="18288" y="451104"/>
                </a:lnTo>
                <a:close/>
              </a:path>
              <a:path w="234950" h="451484">
                <a:moveTo>
                  <a:pt x="225552" y="18288"/>
                </a:moveTo>
                <a:lnTo>
                  <a:pt x="214884" y="9144"/>
                </a:lnTo>
                <a:lnTo>
                  <a:pt x="214884" y="18288"/>
                </a:lnTo>
                <a:lnTo>
                  <a:pt x="225552" y="18288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225552" y="18288"/>
                </a:lnTo>
                <a:lnTo>
                  <a:pt x="214884" y="18288"/>
                </a:lnTo>
                <a:lnTo>
                  <a:pt x="214884" y="431292"/>
                </a:lnTo>
                <a:lnTo>
                  <a:pt x="225552" y="431292"/>
                </a:lnTo>
                <a:close/>
              </a:path>
              <a:path w="234950" h="451484">
                <a:moveTo>
                  <a:pt x="225552" y="451104"/>
                </a:moveTo>
                <a:lnTo>
                  <a:pt x="225552" y="431292"/>
                </a:lnTo>
                <a:lnTo>
                  <a:pt x="214884" y="441960"/>
                </a:lnTo>
                <a:lnTo>
                  <a:pt x="214884" y="451104"/>
                </a:lnTo>
                <a:lnTo>
                  <a:pt x="225552" y="451104"/>
                </a:lnTo>
                <a:close/>
              </a:path>
            </a:pathLst>
          </a:custGeom>
          <a:solidFill>
            <a:srgbClr val="515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98355" y="6586728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5" h="433070">
                <a:moveTo>
                  <a:pt x="0" y="0"/>
                </a:moveTo>
                <a:lnTo>
                  <a:pt x="0" y="432816"/>
                </a:lnTo>
                <a:lnTo>
                  <a:pt x="216408" y="432816"/>
                </a:lnTo>
                <a:lnTo>
                  <a:pt x="216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89211" y="6577584"/>
            <a:ext cx="234950" cy="451484"/>
          </a:xfrm>
          <a:custGeom>
            <a:avLst/>
            <a:gdLst/>
            <a:ahLst/>
            <a:cxnLst/>
            <a:rect l="l" t="t" r="r" b="b"/>
            <a:pathLst>
              <a:path w="234950" h="451484">
                <a:moveTo>
                  <a:pt x="234696" y="446532"/>
                </a:moveTo>
                <a:lnTo>
                  <a:pt x="234696" y="4572"/>
                </a:lnTo>
                <a:lnTo>
                  <a:pt x="230124" y="0"/>
                </a:lnTo>
                <a:lnTo>
                  <a:pt x="4572" y="0"/>
                </a:lnTo>
                <a:lnTo>
                  <a:pt x="0" y="4572"/>
                </a:lnTo>
                <a:lnTo>
                  <a:pt x="0" y="446532"/>
                </a:lnTo>
                <a:lnTo>
                  <a:pt x="4572" y="451104"/>
                </a:lnTo>
                <a:lnTo>
                  <a:pt x="9144" y="451104"/>
                </a:lnTo>
                <a:lnTo>
                  <a:pt x="9144" y="18288"/>
                </a:lnTo>
                <a:lnTo>
                  <a:pt x="18288" y="9144"/>
                </a:lnTo>
                <a:lnTo>
                  <a:pt x="18288" y="18288"/>
                </a:lnTo>
                <a:lnTo>
                  <a:pt x="216408" y="18288"/>
                </a:lnTo>
                <a:lnTo>
                  <a:pt x="216408" y="9144"/>
                </a:lnTo>
                <a:lnTo>
                  <a:pt x="225552" y="18288"/>
                </a:lnTo>
                <a:lnTo>
                  <a:pt x="225552" y="451104"/>
                </a:lnTo>
                <a:lnTo>
                  <a:pt x="230124" y="451104"/>
                </a:lnTo>
                <a:lnTo>
                  <a:pt x="234696" y="446532"/>
                </a:lnTo>
                <a:close/>
              </a:path>
              <a:path w="234950" h="451484">
                <a:moveTo>
                  <a:pt x="18288" y="18288"/>
                </a:moveTo>
                <a:lnTo>
                  <a:pt x="18288" y="9144"/>
                </a:lnTo>
                <a:lnTo>
                  <a:pt x="9144" y="18288"/>
                </a:lnTo>
                <a:lnTo>
                  <a:pt x="18288" y="18288"/>
                </a:lnTo>
                <a:close/>
              </a:path>
              <a:path w="234950" h="451484">
                <a:moveTo>
                  <a:pt x="18288" y="431292"/>
                </a:moveTo>
                <a:lnTo>
                  <a:pt x="18288" y="18288"/>
                </a:lnTo>
                <a:lnTo>
                  <a:pt x="9144" y="18288"/>
                </a:lnTo>
                <a:lnTo>
                  <a:pt x="9144" y="431292"/>
                </a:lnTo>
                <a:lnTo>
                  <a:pt x="18288" y="431292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9144" y="431292"/>
                </a:lnTo>
                <a:lnTo>
                  <a:pt x="18288" y="441960"/>
                </a:lnTo>
                <a:lnTo>
                  <a:pt x="18288" y="451104"/>
                </a:lnTo>
                <a:lnTo>
                  <a:pt x="216408" y="451104"/>
                </a:lnTo>
                <a:lnTo>
                  <a:pt x="216408" y="441960"/>
                </a:lnTo>
                <a:lnTo>
                  <a:pt x="225552" y="431292"/>
                </a:lnTo>
                <a:close/>
              </a:path>
              <a:path w="234950" h="451484">
                <a:moveTo>
                  <a:pt x="18288" y="451104"/>
                </a:moveTo>
                <a:lnTo>
                  <a:pt x="18288" y="441960"/>
                </a:lnTo>
                <a:lnTo>
                  <a:pt x="9144" y="431292"/>
                </a:lnTo>
                <a:lnTo>
                  <a:pt x="9144" y="451104"/>
                </a:lnTo>
                <a:lnTo>
                  <a:pt x="18288" y="451104"/>
                </a:lnTo>
                <a:close/>
              </a:path>
              <a:path w="234950" h="451484">
                <a:moveTo>
                  <a:pt x="225552" y="18288"/>
                </a:moveTo>
                <a:lnTo>
                  <a:pt x="216408" y="9144"/>
                </a:lnTo>
                <a:lnTo>
                  <a:pt x="216408" y="18288"/>
                </a:lnTo>
                <a:lnTo>
                  <a:pt x="225552" y="18288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225552" y="18288"/>
                </a:lnTo>
                <a:lnTo>
                  <a:pt x="216408" y="18288"/>
                </a:lnTo>
                <a:lnTo>
                  <a:pt x="216408" y="431292"/>
                </a:lnTo>
                <a:lnTo>
                  <a:pt x="225552" y="431292"/>
                </a:lnTo>
                <a:close/>
              </a:path>
              <a:path w="234950" h="451484">
                <a:moveTo>
                  <a:pt x="225552" y="451104"/>
                </a:moveTo>
                <a:lnTo>
                  <a:pt x="225552" y="431292"/>
                </a:lnTo>
                <a:lnTo>
                  <a:pt x="216408" y="441960"/>
                </a:lnTo>
                <a:lnTo>
                  <a:pt x="216408" y="451104"/>
                </a:lnTo>
                <a:lnTo>
                  <a:pt x="225552" y="451104"/>
                </a:lnTo>
                <a:close/>
              </a:path>
            </a:pathLst>
          </a:custGeom>
          <a:solidFill>
            <a:srgbClr val="515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98199" y="6586728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4" h="433070">
                <a:moveTo>
                  <a:pt x="0" y="0"/>
                </a:moveTo>
                <a:lnTo>
                  <a:pt x="0" y="432816"/>
                </a:lnTo>
                <a:lnTo>
                  <a:pt x="216408" y="432816"/>
                </a:lnTo>
                <a:lnTo>
                  <a:pt x="216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89055" y="6577584"/>
            <a:ext cx="234950" cy="451484"/>
          </a:xfrm>
          <a:custGeom>
            <a:avLst/>
            <a:gdLst/>
            <a:ahLst/>
            <a:cxnLst/>
            <a:rect l="l" t="t" r="r" b="b"/>
            <a:pathLst>
              <a:path w="234950" h="451484">
                <a:moveTo>
                  <a:pt x="234696" y="446532"/>
                </a:moveTo>
                <a:lnTo>
                  <a:pt x="234696" y="4572"/>
                </a:lnTo>
                <a:lnTo>
                  <a:pt x="231648" y="0"/>
                </a:lnTo>
                <a:lnTo>
                  <a:pt x="4572" y="0"/>
                </a:lnTo>
                <a:lnTo>
                  <a:pt x="0" y="4572"/>
                </a:lnTo>
                <a:lnTo>
                  <a:pt x="0" y="446532"/>
                </a:lnTo>
                <a:lnTo>
                  <a:pt x="4572" y="451104"/>
                </a:lnTo>
                <a:lnTo>
                  <a:pt x="9144" y="451104"/>
                </a:lnTo>
                <a:lnTo>
                  <a:pt x="9144" y="18288"/>
                </a:lnTo>
                <a:lnTo>
                  <a:pt x="19812" y="9144"/>
                </a:lnTo>
                <a:lnTo>
                  <a:pt x="19812" y="18288"/>
                </a:lnTo>
                <a:lnTo>
                  <a:pt x="216408" y="18288"/>
                </a:lnTo>
                <a:lnTo>
                  <a:pt x="216408" y="9144"/>
                </a:lnTo>
                <a:lnTo>
                  <a:pt x="225552" y="18288"/>
                </a:lnTo>
                <a:lnTo>
                  <a:pt x="225552" y="451104"/>
                </a:lnTo>
                <a:lnTo>
                  <a:pt x="231648" y="451104"/>
                </a:lnTo>
                <a:lnTo>
                  <a:pt x="234696" y="446532"/>
                </a:lnTo>
                <a:close/>
              </a:path>
              <a:path w="234950" h="451484">
                <a:moveTo>
                  <a:pt x="19812" y="18288"/>
                </a:moveTo>
                <a:lnTo>
                  <a:pt x="19812" y="9144"/>
                </a:lnTo>
                <a:lnTo>
                  <a:pt x="9144" y="18288"/>
                </a:lnTo>
                <a:lnTo>
                  <a:pt x="19812" y="18288"/>
                </a:lnTo>
                <a:close/>
              </a:path>
              <a:path w="234950" h="451484">
                <a:moveTo>
                  <a:pt x="19812" y="431292"/>
                </a:moveTo>
                <a:lnTo>
                  <a:pt x="19812" y="18288"/>
                </a:lnTo>
                <a:lnTo>
                  <a:pt x="9144" y="18288"/>
                </a:lnTo>
                <a:lnTo>
                  <a:pt x="9144" y="431292"/>
                </a:lnTo>
                <a:lnTo>
                  <a:pt x="19812" y="431292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9144" y="431292"/>
                </a:lnTo>
                <a:lnTo>
                  <a:pt x="19812" y="441960"/>
                </a:lnTo>
                <a:lnTo>
                  <a:pt x="19812" y="451104"/>
                </a:lnTo>
                <a:lnTo>
                  <a:pt x="216408" y="451104"/>
                </a:lnTo>
                <a:lnTo>
                  <a:pt x="216408" y="441960"/>
                </a:lnTo>
                <a:lnTo>
                  <a:pt x="225552" y="431292"/>
                </a:lnTo>
                <a:close/>
              </a:path>
              <a:path w="234950" h="451484">
                <a:moveTo>
                  <a:pt x="19812" y="451104"/>
                </a:moveTo>
                <a:lnTo>
                  <a:pt x="19812" y="441960"/>
                </a:lnTo>
                <a:lnTo>
                  <a:pt x="9144" y="431292"/>
                </a:lnTo>
                <a:lnTo>
                  <a:pt x="9144" y="451104"/>
                </a:lnTo>
                <a:lnTo>
                  <a:pt x="19812" y="451104"/>
                </a:lnTo>
                <a:close/>
              </a:path>
              <a:path w="234950" h="451484">
                <a:moveTo>
                  <a:pt x="225552" y="18288"/>
                </a:moveTo>
                <a:lnTo>
                  <a:pt x="216408" y="9144"/>
                </a:lnTo>
                <a:lnTo>
                  <a:pt x="216408" y="18288"/>
                </a:lnTo>
                <a:lnTo>
                  <a:pt x="225552" y="18288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225552" y="18288"/>
                </a:lnTo>
                <a:lnTo>
                  <a:pt x="216408" y="18288"/>
                </a:lnTo>
                <a:lnTo>
                  <a:pt x="216408" y="431292"/>
                </a:lnTo>
                <a:lnTo>
                  <a:pt x="225552" y="431292"/>
                </a:lnTo>
                <a:close/>
              </a:path>
              <a:path w="234950" h="451484">
                <a:moveTo>
                  <a:pt x="225552" y="451104"/>
                </a:moveTo>
                <a:lnTo>
                  <a:pt x="225552" y="431292"/>
                </a:lnTo>
                <a:lnTo>
                  <a:pt x="216408" y="441960"/>
                </a:lnTo>
                <a:lnTo>
                  <a:pt x="216408" y="451104"/>
                </a:lnTo>
                <a:lnTo>
                  <a:pt x="225552" y="451104"/>
                </a:lnTo>
                <a:close/>
              </a:path>
            </a:pathLst>
          </a:custGeom>
          <a:solidFill>
            <a:srgbClr val="515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38379" y="6586728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4" h="433070">
                <a:moveTo>
                  <a:pt x="0" y="0"/>
                </a:moveTo>
                <a:lnTo>
                  <a:pt x="0" y="432816"/>
                </a:lnTo>
                <a:lnTo>
                  <a:pt x="216408" y="432816"/>
                </a:lnTo>
                <a:lnTo>
                  <a:pt x="216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29235" y="6577584"/>
            <a:ext cx="234950" cy="451484"/>
          </a:xfrm>
          <a:custGeom>
            <a:avLst/>
            <a:gdLst/>
            <a:ahLst/>
            <a:cxnLst/>
            <a:rect l="l" t="t" r="r" b="b"/>
            <a:pathLst>
              <a:path w="234950" h="451484">
                <a:moveTo>
                  <a:pt x="234696" y="446532"/>
                </a:moveTo>
                <a:lnTo>
                  <a:pt x="234696" y="4572"/>
                </a:lnTo>
                <a:lnTo>
                  <a:pt x="231648" y="0"/>
                </a:lnTo>
                <a:lnTo>
                  <a:pt x="4572" y="0"/>
                </a:lnTo>
                <a:lnTo>
                  <a:pt x="0" y="4572"/>
                </a:lnTo>
                <a:lnTo>
                  <a:pt x="0" y="446532"/>
                </a:lnTo>
                <a:lnTo>
                  <a:pt x="4572" y="451104"/>
                </a:lnTo>
                <a:lnTo>
                  <a:pt x="9144" y="451104"/>
                </a:lnTo>
                <a:lnTo>
                  <a:pt x="9144" y="18288"/>
                </a:lnTo>
                <a:lnTo>
                  <a:pt x="19812" y="9144"/>
                </a:lnTo>
                <a:lnTo>
                  <a:pt x="19812" y="18288"/>
                </a:lnTo>
                <a:lnTo>
                  <a:pt x="216408" y="18288"/>
                </a:lnTo>
                <a:lnTo>
                  <a:pt x="216408" y="9144"/>
                </a:lnTo>
                <a:lnTo>
                  <a:pt x="225552" y="18288"/>
                </a:lnTo>
                <a:lnTo>
                  <a:pt x="225552" y="451104"/>
                </a:lnTo>
                <a:lnTo>
                  <a:pt x="231648" y="451104"/>
                </a:lnTo>
                <a:lnTo>
                  <a:pt x="234696" y="446532"/>
                </a:lnTo>
                <a:close/>
              </a:path>
              <a:path w="234950" h="451484">
                <a:moveTo>
                  <a:pt x="19812" y="18288"/>
                </a:moveTo>
                <a:lnTo>
                  <a:pt x="19812" y="9144"/>
                </a:lnTo>
                <a:lnTo>
                  <a:pt x="9144" y="18288"/>
                </a:lnTo>
                <a:lnTo>
                  <a:pt x="19812" y="18288"/>
                </a:lnTo>
                <a:close/>
              </a:path>
              <a:path w="234950" h="451484">
                <a:moveTo>
                  <a:pt x="19812" y="431292"/>
                </a:moveTo>
                <a:lnTo>
                  <a:pt x="19812" y="18288"/>
                </a:lnTo>
                <a:lnTo>
                  <a:pt x="9144" y="18288"/>
                </a:lnTo>
                <a:lnTo>
                  <a:pt x="9144" y="431292"/>
                </a:lnTo>
                <a:lnTo>
                  <a:pt x="19812" y="431292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9144" y="431292"/>
                </a:lnTo>
                <a:lnTo>
                  <a:pt x="19812" y="441960"/>
                </a:lnTo>
                <a:lnTo>
                  <a:pt x="19812" y="451104"/>
                </a:lnTo>
                <a:lnTo>
                  <a:pt x="216408" y="451104"/>
                </a:lnTo>
                <a:lnTo>
                  <a:pt x="216408" y="441960"/>
                </a:lnTo>
                <a:lnTo>
                  <a:pt x="225552" y="431292"/>
                </a:lnTo>
                <a:close/>
              </a:path>
              <a:path w="234950" h="451484">
                <a:moveTo>
                  <a:pt x="19812" y="451104"/>
                </a:moveTo>
                <a:lnTo>
                  <a:pt x="19812" y="441960"/>
                </a:lnTo>
                <a:lnTo>
                  <a:pt x="9144" y="431292"/>
                </a:lnTo>
                <a:lnTo>
                  <a:pt x="9144" y="451104"/>
                </a:lnTo>
                <a:lnTo>
                  <a:pt x="19812" y="451104"/>
                </a:lnTo>
                <a:close/>
              </a:path>
              <a:path w="234950" h="451484">
                <a:moveTo>
                  <a:pt x="225552" y="18288"/>
                </a:moveTo>
                <a:lnTo>
                  <a:pt x="216408" y="9144"/>
                </a:lnTo>
                <a:lnTo>
                  <a:pt x="216408" y="18288"/>
                </a:lnTo>
                <a:lnTo>
                  <a:pt x="225552" y="18288"/>
                </a:lnTo>
                <a:close/>
              </a:path>
              <a:path w="234950" h="451484">
                <a:moveTo>
                  <a:pt x="225552" y="431292"/>
                </a:moveTo>
                <a:lnTo>
                  <a:pt x="225552" y="18288"/>
                </a:lnTo>
                <a:lnTo>
                  <a:pt x="216408" y="18288"/>
                </a:lnTo>
                <a:lnTo>
                  <a:pt x="216408" y="431292"/>
                </a:lnTo>
                <a:lnTo>
                  <a:pt x="225552" y="431292"/>
                </a:lnTo>
                <a:close/>
              </a:path>
              <a:path w="234950" h="451484">
                <a:moveTo>
                  <a:pt x="225552" y="451104"/>
                </a:moveTo>
                <a:lnTo>
                  <a:pt x="225552" y="431292"/>
                </a:lnTo>
                <a:lnTo>
                  <a:pt x="216408" y="441960"/>
                </a:lnTo>
                <a:lnTo>
                  <a:pt x="216408" y="451104"/>
                </a:lnTo>
                <a:lnTo>
                  <a:pt x="225552" y="451104"/>
                </a:lnTo>
                <a:close/>
              </a:path>
            </a:pathLst>
          </a:custGeom>
          <a:solidFill>
            <a:srgbClr val="51597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Niestandardowy</PresentationFormat>
  <Paragraphs>277</Paragraphs>
  <Slides>55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64" baseType="lpstr">
      <vt:lpstr>Arial</vt:lpstr>
      <vt:lpstr>Arial Black</vt:lpstr>
      <vt:lpstr>Calibri</vt:lpstr>
      <vt:lpstr>Georgia</vt:lpstr>
      <vt:lpstr>Times New Roman</vt:lpstr>
      <vt:lpstr>Trebuchet MS</vt:lpstr>
      <vt:lpstr>Verdana</vt:lpstr>
      <vt:lpstr>Webdings</vt:lpstr>
      <vt:lpstr>Office Theme</vt:lpstr>
      <vt:lpstr>Usługi i protokoły sieciowe.</vt:lpstr>
      <vt:lpstr>Plan</vt:lpstr>
      <vt:lpstr>Schemat sieci</vt:lpstr>
      <vt:lpstr>Schemat sieci (rzeczywiste połączenia)</vt:lpstr>
      <vt:lpstr>Schemat sieci (rzeczywiste połączenia)</vt:lpstr>
      <vt:lpstr>Protokoły sieciowe</vt:lpstr>
      <vt:lpstr>Model ISO/OSI</vt:lpstr>
      <vt:lpstr>Model TCP/IP</vt:lpstr>
      <vt:lpstr>Zadania warstw w modelu ISO/OSI</vt:lpstr>
      <vt:lpstr>Proces enkapsulacji</vt:lpstr>
      <vt:lpstr>Proces enkapsulacji</vt:lpstr>
      <vt:lpstr>Architektura protokołów sieciowych</vt:lpstr>
      <vt:lpstr>Warstwa łącza danych. ARP</vt:lpstr>
      <vt:lpstr>Konfiguracja interfejsu sieciowego w  systemie Windows</vt:lpstr>
      <vt:lpstr>Warstwa łącza danych. ARP</vt:lpstr>
      <vt:lpstr>Protokół IP</vt:lpstr>
      <vt:lpstr>Protokół IP</vt:lpstr>
      <vt:lpstr>Fragmentacja</vt:lpstr>
      <vt:lpstr>Warstwa transportowa</vt:lpstr>
      <vt:lpstr>Protokół UDP</vt:lpstr>
      <vt:lpstr>Protokół UDP</vt:lpstr>
      <vt:lpstr>Protokół TCP</vt:lpstr>
      <vt:lpstr>TCP nawiązanie połączenia</vt:lpstr>
      <vt:lpstr>Realizacja niezawodnego połączenia</vt:lpstr>
      <vt:lpstr>Reakcja na utratę pakietu</vt:lpstr>
      <vt:lpstr>Kontrola przepływu</vt:lpstr>
      <vt:lpstr>Kontrola przepływu</vt:lpstr>
      <vt:lpstr>Bufory</vt:lpstr>
      <vt:lpstr>Bufory i opóźnienie</vt:lpstr>
      <vt:lpstr>Przykład</vt:lpstr>
      <vt:lpstr>Przykład. Wnioski</vt:lpstr>
      <vt:lpstr>Model klient-serwer</vt:lpstr>
      <vt:lpstr>Model klient-serwer</vt:lpstr>
      <vt:lpstr>Algorytm współbieżnej obsługi w  modelu klient-serwer</vt:lpstr>
      <vt:lpstr>Komunikacja klient-serwer</vt:lpstr>
      <vt:lpstr>Protokół HTTP</vt:lpstr>
      <vt:lpstr>Web Caching</vt:lpstr>
      <vt:lpstr>Problemy</vt:lpstr>
      <vt:lpstr>Prawo Zipf’a</vt:lpstr>
      <vt:lpstr>Prezentacja programu PowerPoint</vt:lpstr>
      <vt:lpstr>Mechanizmy zapewniania świeżości  cache</vt:lpstr>
      <vt:lpstr>Active Queue Management</vt:lpstr>
      <vt:lpstr>Active Queue Management</vt:lpstr>
      <vt:lpstr>Typowe podejście do kolejkowania - Drop-tail</vt:lpstr>
      <vt:lpstr>Problem globalnej synchronizacji</vt:lpstr>
      <vt:lpstr>Problem globalnej synchronizacji</vt:lpstr>
      <vt:lpstr>Mechanizmy aktywnego zarządzania  kolejką</vt:lpstr>
      <vt:lpstr>Pasywne wersus Aktywne Zarządzanie  kolejką</vt:lpstr>
      <vt:lpstr>Aktywne zarządzanie kolejką:</vt:lpstr>
      <vt:lpstr>Random Early Detection (RED)</vt:lpstr>
      <vt:lpstr>RED (założenia)</vt:lpstr>
      <vt:lpstr>Prezentacja programu PowerPoint</vt:lpstr>
      <vt:lpstr>Red: Wydajność</vt:lpstr>
      <vt:lpstr>Średni rozmiar kolejki (Average Queue  Size)</vt:lpstr>
      <vt:lpstr>Weighted RED (WRED)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protoko\263y sieciowe)</dc:title>
  <dc:creator>Jacek</dc:creator>
  <cp:lastModifiedBy>Damian Radzik</cp:lastModifiedBy>
  <cp:revision>1</cp:revision>
  <dcterms:created xsi:type="dcterms:W3CDTF">2018-12-09T09:38:03Z</dcterms:created>
  <dcterms:modified xsi:type="dcterms:W3CDTF">2018-12-09T09:38:47Z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2018-12-09T00:00:00Z</vt:filetime>
  </property>
</Properties>
</file>