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25" r:id="rId2"/>
  </p:sldMasterIdLst>
  <p:sldIdLst>
    <p:sldId id="256" r:id="rId3"/>
    <p:sldId id="260" r:id="rId4"/>
    <p:sldId id="261" r:id="rId5"/>
    <p:sldId id="262" r:id="rId6"/>
    <p:sldId id="263" r:id="rId7"/>
    <p:sldId id="270" r:id="rId8"/>
    <p:sldId id="271" r:id="rId9"/>
    <p:sldId id="272" r:id="rId10"/>
    <p:sldId id="264" r:id="rId11"/>
    <p:sldId id="265" r:id="rId12"/>
    <p:sldId id="266" r:id="rId13"/>
    <p:sldId id="269" r:id="rId14"/>
    <p:sldId id="273" r:id="rId15"/>
    <p:sldId id="275" r:id="rId16"/>
    <p:sldId id="274" r:id="rId17"/>
  </p:sldIdLst>
  <p:sldSz cx="9144000" cy="6858000" type="screen4x3"/>
  <p:notesSz cx="6858000" cy="9144000"/>
  <p:defaultTextStyle>
    <a:defPPr>
      <a:defRPr lang="pl-PL"/>
    </a:defPPr>
    <a:lvl1pPr algn="ctr"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ctr"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ctr"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ctr"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ctr"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5" autoAdjust="0"/>
    <p:restoredTop sz="94711" autoAdjust="0"/>
  </p:normalViewPr>
  <p:slideViewPr>
    <p:cSldViewPr>
      <p:cViewPr varScale="1">
        <p:scale>
          <a:sx n="82" d="100"/>
          <a:sy n="82" d="100"/>
        </p:scale>
        <p:origin x="1483" y="5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mian Radzik" userId="2c0bebdc908efcab" providerId="LiveId" clId="{2B0AA442-15CB-4B9E-AB35-7DABE324B8B6}"/>
    <pc:docChg chg="custSel modSld modMainMaster">
      <pc:chgData name="Damian Radzik" userId="2c0bebdc908efcab" providerId="LiveId" clId="{2B0AA442-15CB-4B9E-AB35-7DABE324B8B6}" dt="2018-10-08T06:57:34.483" v="5" actId="1076"/>
      <pc:docMkLst>
        <pc:docMk/>
      </pc:docMkLst>
      <pc:sldChg chg="modSp">
        <pc:chgData name="Damian Radzik" userId="2c0bebdc908efcab" providerId="LiveId" clId="{2B0AA442-15CB-4B9E-AB35-7DABE324B8B6}" dt="2018-10-01T06:04:38.707" v="3" actId="1076"/>
        <pc:sldMkLst>
          <pc:docMk/>
          <pc:sldMk cId="0" sldId="256"/>
        </pc:sldMkLst>
        <pc:spChg chg="mod">
          <ac:chgData name="Damian Radzik" userId="2c0bebdc908efcab" providerId="LiveId" clId="{2B0AA442-15CB-4B9E-AB35-7DABE324B8B6}" dt="2018-10-01T06:04:38.707" v="3" actId="1076"/>
          <ac:spMkLst>
            <pc:docMk/>
            <pc:sldMk cId="0" sldId="256"/>
            <ac:spMk id="2052" creationId="{00000000-0000-0000-0000-000000000000}"/>
          </ac:spMkLst>
        </pc:spChg>
      </pc:sldChg>
      <pc:sldChg chg="modSp">
        <pc:chgData name="Damian Radzik" userId="2c0bebdc908efcab" providerId="LiveId" clId="{2B0AA442-15CB-4B9E-AB35-7DABE324B8B6}" dt="2018-10-08T06:57:34.483" v="5" actId="1076"/>
        <pc:sldMkLst>
          <pc:docMk/>
          <pc:sldMk cId="0" sldId="261"/>
        </pc:sldMkLst>
        <pc:picChg chg="mod">
          <ac:chgData name="Damian Radzik" userId="2c0bebdc908efcab" providerId="LiveId" clId="{2B0AA442-15CB-4B9E-AB35-7DABE324B8B6}" dt="2018-10-08T06:57:32.883" v="4" actId="1076"/>
          <ac:picMkLst>
            <pc:docMk/>
            <pc:sldMk cId="0" sldId="261"/>
            <ac:picMk id="39946" creationId="{00000000-0000-0000-0000-000000000000}"/>
          </ac:picMkLst>
        </pc:picChg>
        <pc:picChg chg="mod">
          <ac:chgData name="Damian Radzik" userId="2c0bebdc908efcab" providerId="LiveId" clId="{2B0AA442-15CB-4B9E-AB35-7DABE324B8B6}" dt="2018-10-08T06:57:34.483" v="5" actId="1076"/>
          <ac:picMkLst>
            <pc:docMk/>
            <pc:sldMk cId="0" sldId="261"/>
            <ac:picMk id="39949" creationId="{00000000-0000-0000-0000-000000000000}"/>
          </ac:picMkLst>
        </pc:picChg>
      </pc:sldChg>
      <pc:sldChg chg="modSp">
        <pc:chgData name="Damian Radzik" userId="2c0bebdc908efcab" providerId="LiveId" clId="{2B0AA442-15CB-4B9E-AB35-7DABE324B8B6}" dt="2018-10-01T06:04:33.180" v="1" actId="27636"/>
        <pc:sldMkLst>
          <pc:docMk/>
          <pc:sldMk cId="3843810741" sldId="271"/>
        </pc:sldMkLst>
        <pc:spChg chg="mod">
          <ac:chgData name="Damian Radzik" userId="2c0bebdc908efcab" providerId="LiveId" clId="{2B0AA442-15CB-4B9E-AB35-7DABE324B8B6}" dt="2018-10-01T06:04:33.180" v="1" actId="27636"/>
          <ac:spMkLst>
            <pc:docMk/>
            <pc:sldMk cId="3843810741" sldId="271"/>
            <ac:spMk id="3" creationId="{00000000-0000-0000-0000-000000000000}"/>
          </ac:spMkLst>
        </pc:spChg>
      </pc:sldChg>
      <pc:sldChg chg="modSp">
        <pc:chgData name="Damian Radzik" userId="2c0bebdc908efcab" providerId="LiveId" clId="{2B0AA442-15CB-4B9E-AB35-7DABE324B8B6}" dt="2018-10-01T06:04:33.256" v="2" actId="27636"/>
        <pc:sldMkLst>
          <pc:docMk/>
          <pc:sldMk cId="2215205777" sldId="272"/>
        </pc:sldMkLst>
        <pc:spChg chg="mod">
          <ac:chgData name="Damian Radzik" userId="2c0bebdc908efcab" providerId="LiveId" clId="{2B0AA442-15CB-4B9E-AB35-7DABE324B8B6}" dt="2018-10-01T06:04:33.256" v="2" actId="27636"/>
          <ac:spMkLst>
            <pc:docMk/>
            <pc:sldMk cId="2215205777" sldId="272"/>
            <ac:spMk id="3" creationId="{00000000-0000-0000-0000-000000000000}"/>
          </ac:spMkLst>
        </pc:spChg>
      </pc:sldChg>
      <pc:sldMasterChg chg="addSp modAnim">
        <pc:chgData name="Damian Radzik" userId="2c0bebdc908efcab" providerId="LiveId" clId="{2B0AA442-15CB-4B9E-AB35-7DABE324B8B6}" dt="2018-10-01T06:04:32.851" v="0" actId="1076"/>
        <pc:sldMasterMkLst>
          <pc:docMk/>
          <pc:sldMasterMk cId="2546979952" sldId="2147483725"/>
        </pc:sldMasterMkLst>
        <pc:spChg chg="add">
          <ac:chgData name="Damian Radzik" userId="2c0bebdc908efcab" providerId="LiveId" clId="{2B0AA442-15CB-4B9E-AB35-7DABE324B8B6}" dt="2018-10-01T06:04:32.851" v="0" actId="1076"/>
          <ac:spMkLst>
            <pc:docMk/>
            <pc:sldMasterMk cId="2546979952" sldId="2147483725"/>
            <ac:spMk id="8" creationId="{885B311C-885A-4EC5-9209-D17AEDC66890}"/>
          </ac:spMkLst>
        </pc:spChg>
        <pc:spChg chg="add">
          <ac:chgData name="Damian Radzik" userId="2c0bebdc908efcab" providerId="LiveId" clId="{2B0AA442-15CB-4B9E-AB35-7DABE324B8B6}" dt="2018-10-01T06:04:32.851" v="0" actId="1076"/>
          <ac:spMkLst>
            <pc:docMk/>
            <pc:sldMasterMk cId="2546979952" sldId="2147483725"/>
            <ac:spMk id="9" creationId="{5CDC73C1-ABD8-4C01-9F0C-9FE442851DFE}"/>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pl-PL"/>
              <a:t>Kliknij, aby edytować styl</a:t>
            </a:r>
          </a:p>
        </p:txBody>
      </p:sp>
      <p:sp>
        <p:nvSpPr>
          <p:cNvPr id="3" name="Podtytuł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p:cNvSpPr>
            <a:spLocks noGrp="1"/>
          </p:cNvSpPr>
          <p:nvPr>
            <p:ph type="dt" sz="half" idx="10"/>
          </p:nvPr>
        </p:nvSpPr>
        <p:spPr/>
        <p:txBody>
          <a:bodyPr/>
          <a:lstStyle>
            <a:lvl1pPr>
              <a:defRPr/>
            </a:lvl1pPr>
          </a:lstStyle>
          <a:p>
            <a:endParaRPr lang="pl-PL" altLang="pl-PL"/>
          </a:p>
        </p:txBody>
      </p:sp>
    </p:spTree>
    <p:extLst>
      <p:ext uri="{BB962C8B-B14F-4D97-AF65-F5344CB8AC3E}">
        <p14:creationId xmlns:p14="http://schemas.microsoft.com/office/powerpoint/2010/main" val="3325228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a:xfrm>
            <a:off x="628650" y="365125"/>
            <a:ext cx="7886700" cy="1325563"/>
          </a:xfrm>
          <a:prstGeom prst="rect">
            <a:avLst/>
          </a:prstGeom>
        </p:spPr>
        <p:txBody>
          <a:bodyPr/>
          <a:lstStyle/>
          <a:p>
            <a:r>
              <a:rPr lang="pl-PL"/>
              <a:t>Kliknij, aby edytować styl</a:t>
            </a:r>
          </a:p>
        </p:txBody>
      </p:sp>
      <p:sp>
        <p:nvSpPr>
          <p:cNvPr id="3" name="Symbol zastępczy tytułu pionowego 2"/>
          <p:cNvSpPr>
            <a:spLocks noGrp="1"/>
          </p:cNvSpPr>
          <p:nvPr>
            <p:ph type="body" orient="vert" idx="1"/>
          </p:nvPr>
        </p:nvSpPr>
        <p:spPr>
          <a:xfrm>
            <a:off x="628650" y="1825625"/>
            <a:ext cx="7886700" cy="4351338"/>
          </a:xfrm>
          <a:prstGeom prst="rect">
            <a:avLst/>
          </a:prstGeo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lvl1pPr>
              <a:defRPr/>
            </a:lvl1pPr>
          </a:lstStyle>
          <a:p>
            <a:endParaRPr lang="pl-PL" altLang="pl-PL"/>
          </a:p>
        </p:txBody>
      </p:sp>
    </p:spTree>
    <p:extLst>
      <p:ext uri="{BB962C8B-B14F-4D97-AF65-F5344CB8AC3E}">
        <p14:creationId xmlns:p14="http://schemas.microsoft.com/office/powerpoint/2010/main" val="4160842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543675" y="365125"/>
            <a:ext cx="1971675" cy="5811838"/>
          </a:xfrm>
          <a:prstGeom prst="rect">
            <a:avLst/>
          </a:prstGeo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628650" y="365125"/>
            <a:ext cx="5762625" cy="5811838"/>
          </a:xfrm>
          <a:prstGeom prst="rect">
            <a:avLst/>
          </a:prstGeo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lvl1pPr>
              <a:defRPr/>
            </a:lvl1pPr>
          </a:lstStyle>
          <a:p>
            <a:endParaRPr lang="pl-PL" altLang="pl-PL"/>
          </a:p>
        </p:txBody>
      </p:sp>
    </p:spTree>
    <p:extLst>
      <p:ext uri="{BB962C8B-B14F-4D97-AF65-F5344CB8AC3E}">
        <p14:creationId xmlns:p14="http://schemas.microsoft.com/office/powerpoint/2010/main" val="1928043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pl-PL"/>
              <a:t>Kliknij, aby edytować styl</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endParaRPr lang="pl-PL" altLang="pl-PL"/>
          </a:p>
        </p:txBody>
      </p:sp>
      <p:sp>
        <p:nvSpPr>
          <p:cNvPr id="5" name="Footer Placeholder 4"/>
          <p:cNvSpPr>
            <a:spLocks noGrp="1"/>
          </p:cNvSpPr>
          <p:nvPr>
            <p:ph type="ftr" sz="quarter" idx="11"/>
          </p:nvPr>
        </p:nvSpPr>
        <p:spPr/>
        <p:txBody>
          <a:bodyPr/>
          <a:lstStyle/>
          <a:p>
            <a:endParaRPr lang="pl-PL" altLang="pl-PL"/>
          </a:p>
        </p:txBody>
      </p:sp>
      <p:sp>
        <p:nvSpPr>
          <p:cNvPr id="6" name="Slide Number Placeholder 5"/>
          <p:cNvSpPr>
            <a:spLocks noGrp="1"/>
          </p:cNvSpPr>
          <p:nvPr>
            <p:ph type="sldNum" sz="quarter" idx="12"/>
          </p:nvPr>
        </p:nvSpPr>
        <p:spPr/>
        <p:txBody>
          <a:bodyPr/>
          <a:lstStyle/>
          <a:p>
            <a:fld id="{6E2D8F53-C0C1-43EF-AE12-209F0B756DF0}" type="slidenum">
              <a:rPr lang="pl-PL" altLang="pl-PL" smtClean="0"/>
              <a:pPr/>
              <a:t>‹#›</a:t>
            </a:fld>
            <a:endParaRPr lang="pl-PL" altLang="pl-PL"/>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3828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2F95BE0-BFB6-4867-A30F-928CFF17B6E8}" type="datetimeFigureOut">
              <a:rPr lang="pl-PL" smtClean="0"/>
              <a:t>08.10.2018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623A3E7-9DCF-4704-AC99-8B1E32F44D63}" type="slidenum">
              <a:rPr lang="pl-PL" smtClean="0"/>
              <a:t>‹#›</a:t>
            </a:fld>
            <a:endParaRPr lang="pl-PL"/>
          </a:p>
        </p:txBody>
      </p:sp>
    </p:spTree>
    <p:extLst>
      <p:ext uri="{BB962C8B-B14F-4D97-AF65-F5344CB8AC3E}">
        <p14:creationId xmlns:p14="http://schemas.microsoft.com/office/powerpoint/2010/main" val="15150802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pl-PL"/>
              <a:t>Kliknij, aby edytować styl</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B2F95BE0-BFB6-4867-A30F-928CFF17B6E8}" type="datetimeFigureOut">
              <a:rPr lang="pl-PL" smtClean="0"/>
              <a:t>08.10.2018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623A3E7-9DCF-4704-AC99-8B1E32F44D63}" type="slidenum">
              <a:rPr lang="pl-PL" smtClean="0"/>
              <a:t>‹#›</a:t>
            </a:fld>
            <a:endParaRPr lang="pl-PL"/>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35130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B2F95BE0-BFB6-4867-A30F-928CFF17B6E8}" type="datetimeFigureOut">
              <a:rPr lang="pl-PL" smtClean="0"/>
              <a:t>08.10.2018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9623A3E7-9DCF-4704-AC99-8B1E32F44D63}" type="slidenum">
              <a:rPr lang="pl-PL" smtClean="0"/>
              <a:t>‹#›</a:t>
            </a:fld>
            <a:endParaRPr lang="pl-PL"/>
          </a:p>
        </p:txBody>
      </p:sp>
    </p:spTree>
    <p:extLst>
      <p:ext uri="{BB962C8B-B14F-4D97-AF65-F5344CB8AC3E}">
        <p14:creationId xmlns:p14="http://schemas.microsoft.com/office/powerpoint/2010/main" val="25238526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pl-PL"/>
              <a:t>Kliknij, aby edytować styl</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768096" y="2967788"/>
            <a:ext cx="356616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Edytuj style wzorca tekstu</a:t>
            </a:r>
          </a:p>
        </p:txBody>
      </p:sp>
      <p:sp>
        <p:nvSpPr>
          <p:cNvPr id="6" name="Content Placeholder 5"/>
          <p:cNvSpPr>
            <a:spLocks noGrp="1"/>
          </p:cNvSpPr>
          <p:nvPr>
            <p:ph sz="quarter" idx="4"/>
          </p:nvPr>
        </p:nvSpPr>
        <p:spPr>
          <a:xfrm>
            <a:off x="4491990" y="2967788"/>
            <a:ext cx="356616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B2F95BE0-BFB6-4867-A30F-928CFF17B6E8}" type="datetimeFigureOut">
              <a:rPr lang="pl-PL" smtClean="0"/>
              <a:t>08.10.2018</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9623A3E7-9DCF-4704-AC99-8B1E32F44D63}" type="slidenum">
              <a:rPr lang="pl-PL" smtClean="0"/>
              <a:t>‹#›</a:t>
            </a:fld>
            <a:endParaRPr lang="pl-PL"/>
          </a:p>
        </p:txBody>
      </p:sp>
    </p:spTree>
    <p:extLst>
      <p:ext uri="{BB962C8B-B14F-4D97-AF65-F5344CB8AC3E}">
        <p14:creationId xmlns:p14="http://schemas.microsoft.com/office/powerpoint/2010/main" val="14317686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B2F95BE0-BFB6-4867-A30F-928CFF17B6E8}" type="datetimeFigureOut">
              <a:rPr lang="pl-PL" smtClean="0"/>
              <a:t>08.10.2018</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9623A3E7-9DCF-4704-AC99-8B1E32F44D63}" type="slidenum">
              <a:rPr lang="pl-PL" smtClean="0"/>
              <a:t>‹#›</a:t>
            </a:fld>
            <a:endParaRPr lang="pl-PL"/>
          </a:p>
        </p:txBody>
      </p:sp>
    </p:spTree>
    <p:extLst>
      <p:ext uri="{BB962C8B-B14F-4D97-AF65-F5344CB8AC3E}">
        <p14:creationId xmlns:p14="http://schemas.microsoft.com/office/powerpoint/2010/main" val="4990342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F95BE0-BFB6-4867-A30F-928CFF17B6E8}" type="datetimeFigureOut">
              <a:rPr lang="pl-PL" smtClean="0"/>
              <a:t>08.10.2018</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9623A3E7-9DCF-4704-AC99-8B1E32F44D63}" type="slidenum">
              <a:rPr lang="pl-PL" smtClean="0"/>
              <a:t>‹#›</a:t>
            </a:fld>
            <a:endParaRPr lang="pl-PL"/>
          </a:p>
        </p:txBody>
      </p:sp>
    </p:spTree>
    <p:extLst>
      <p:ext uri="{BB962C8B-B14F-4D97-AF65-F5344CB8AC3E}">
        <p14:creationId xmlns:p14="http://schemas.microsoft.com/office/powerpoint/2010/main" val="2653466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pl-PL"/>
              <a:t>Kliknij, aby edytować styl</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B2F95BE0-BFB6-4867-A30F-928CFF17B6E8}" type="datetimeFigureOut">
              <a:rPr lang="pl-PL" smtClean="0"/>
              <a:t>08.10.2018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9623A3E7-9DCF-4704-AC99-8B1E32F44D63}" type="slidenum">
              <a:rPr lang="pl-PL" smtClean="0"/>
              <a:t>‹#›</a:t>
            </a:fld>
            <a:endParaRPr lang="pl-PL"/>
          </a:p>
        </p:txBody>
      </p:sp>
    </p:spTree>
    <p:extLst>
      <p:ext uri="{BB962C8B-B14F-4D97-AF65-F5344CB8AC3E}">
        <p14:creationId xmlns:p14="http://schemas.microsoft.com/office/powerpoint/2010/main" val="1561306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628650" y="365125"/>
            <a:ext cx="7886700" cy="1325563"/>
          </a:xfrm>
          <a:prstGeom prst="rect">
            <a:avLst/>
          </a:prstGeom>
        </p:spPr>
        <p:txBody>
          <a:bodyPr/>
          <a:lstStyle/>
          <a:p>
            <a:r>
              <a:rPr lang="pl-PL"/>
              <a:t>Kliknij, aby edytować styl</a:t>
            </a:r>
          </a:p>
        </p:txBody>
      </p:sp>
      <p:sp>
        <p:nvSpPr>
          <p:cNvPr id="3" name="Symbol zastępczy zawartości 2"/>
          <p:cNvSpPr>
            <a:spLocks noGrp="1"/>
          </p:cNvSpPr>
          <p:nvPr>
            <p:ph idx="1"/>
          </p:nvPr>
        </p:nvSpPr>
        <p:spPr>
          <a:xfrm>
            <a:off x="628650" y="1825625"/>
            <a:ext cx="7886700" cy="4351338"/>
          </a:xfrm>
          <a:prstGeom prst="rect">
            <a:avLst/>
          </a:prstGeo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lvl1pPr>
              <a:defRPr/>
            </a:lvl1pPr>
          </a:lstStyle>
          <a:p>
            <a:endParaRPr lang="pl-PL" altLang="pl-PL"/>
          </a:p>
        </p:txBody>
      </p:sp>
    </p:spTree>
    <p:extLst>
      <p:ext uri="{BB962C8B-B14F-4D97-AF65-F5344CB8AC3E}">
        <p14:creationId xmlns:p14="http://schemas.microsoft.com/office/powerpoint/2010/main" val="23714182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pl-PL"/>
              <a:t>Kliknij ikonę, aby dodać obraz</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pl-PL"/>
              <a:t>Edytuj style wzorca tekstu</a:t>
            </a:r>
          </a:p>
        </p:txBody>
      </p:sp>
      <p:sp>
        <p:nvSpPr>
          <p:cNvPr id="5" name="Date Placeholder 4"/>
          <p:cNvSpPr>
            <a:spLocks noGrp="1"/>
          </p:cNvSpPr>
          <p:nvPr>
            <p:ph type="dt" sz="half" idx="10"/>
          </p:nvPr>
        </p:nvSpPr>
        <p:spPr/>
        <p:txBody>
          <a:bodyPr/>
          <a:lstStyle/>
          <a:p>
            <a:fld id="{B2F95BE0-BFB6-4867-A30F-928CFF17B6E8}" type="datetimeFigureOut">
              <a:rPr lang="pl-PL" smtClean="0"/>
              <a:t>08.10.2018</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9623A3E7-9DCF-4704-AC99-8B1E32F44D63}" type="slidenum">
              <a:rPr lang="pl-PL" smtClean="0"/>
              <a:t>‹#›</a:t>
            </a:fld>
            <a:endParaRPr lang="pl-PL"/>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72381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2F95BE0-BFB6-4867-A30F-928CFF17B6E8}" type="datetimeFigureOut">
              <a:rPr lang="pl-PL" smtClean="0"/>
              <a:t>08.10.2018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623A3E7-9DCF-4704-AC99-8B1E32F44D63}" type="slidenum">
              <a:rPr lang="pl-PL" smtClean="0"/>
              <a:t>‹#›</a:t>
            </a:fld>
            <a:endParaRPr lang="pl-PL"/>
          </a:p>
        </p:txBody>
      </p:sp>
    </p:spTree>
    <p:extLst>
      <p:ext uri="{BB962C8B-B14F-4D97-AF65-F5344CB8AC3E}">
        <p14:creationId xmlns:p14="http://schemas.microsoft.com/office/powerpoint/2010/main" val="11507330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2F95BE0-BFB6-4867-A30F-928CFF17B6E8}" type="datetimeFigureOut">
              <a:rPr lang="pl-PL" smtClean="0"/>
              <a:t>08.10.2018</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9623A3E7-9DCF-4704-AC99-8B1E32F44D63}" type="slidenum">
              <a:rPr lang="pl-PL" smtClean="0"/>
              <a:t>‹#›</a:t>
            </a:fld>
            <a:endParaRPr lang="pl-PL"/>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38715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cSld name="Zawartość">
    <p:spTree>
      <p:nvGrpSpPr>
        <p:cNvPr id="1" name=""/>
        <p:cNvGrpSpPr/>
        <p:nvPr/>
      </p:nvGrpSpPr>
      <p:grpSpPr>
        <a:xfrm>
          <a:off x="0" y="0"/>
          <a:ext cx="0" cy="0"/>
          <a:chOff x="0" y="0"/>
          <a:chExt cx="0" cy="0"/>
        </a:xfrm>
      </p:grpSpPr>
      <p:sp>
        <p:nvSpPr>
          <p:cNvPr id="2" name="Symbol zastępczy zawartości 1"/>
          <p:cNvSpPr>
            <a:spLocks noGrp="1"/>
          </p:cNvSpPr>
          <p:nvPr>
            <p:ph/>
          </p:nvPr>
        </p:nvSpPr>
        <p:spPr>
          <a:xfrm>
            <a:off x="628650" y="365125"/>
            <a:ext cx="7886700" cy="5811838"/>
          </a:xfrm>
          <a:prstGeom prst="rect">
            <a:avLst/>
          </a:prstGeo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Tree>
    <p:extLst>
      <p:ext uri="{BB962C8B-B14F-4D97-AF65-F5344CB8AC3E}">
        <p14:creationId xmlns:p14="http://schemas.microsoft.com/office/powerpoint/2010/main" val="2311952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623888" y="1709738"/>
            <a:ext cx="7886700" cy="2852737"/>
          </a:xfrm>
          <a:prstGeom prst="rect">
            <a:avLst/>
          </a:prstGeom>
        </p:spPr>
        <p:txBody>
          <a:bodyPr anchor="b"/>
          <a:lstStyle>
            <a:lvl1pPr>
              <a:defRPr sz="6000"/>
            </a:lvl1pPr>
          </a:lstStyle>
          <a:p>
            <a:r>
              <a:rPr lang="pl-PL"/>
              <a:t>Kliknij, aby edytować styl</a:t>
            </a:r>
          </a:p>
        </p:txBody>
      </p:sp>
      <p:sp>
        <p:nvSpPr>
          <p:cNvPr id="3" name="Symbol zastępczy tekstu 2"/>
          <p:cNvSpPr>
            <a:spLocks noGrp="1"/>
          </p:cNvSpPr>
          <p:nvPr>
            <p:ph type="body" idx="1"/>
          </p:nvPr>
        </p:nvSpPr>
        <p:spPr>
          <a:xfrm>
            <a:off x="623888" y="4589463"/>
            <a:ext cx="7886700" cy="1500187"/>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pl-PL"/>
              <a:t>Edytuj style wzorca tekstu</a:t>
            </a:r>
          </a:p>
        </p:txBody>
      </p:sp>
      <p:sp>
        <p:nvSpPr>
          <p:cNvPr id="4" name="Symbol zastępczy daty 3"/>
          <p:cNvSpPr>
            <a:spLocks noGrp="1"/>
          </p:cNvSpPr>
          <p:nvPr>
            <p:ph type="dt" sz="half" idx="10"/>
          </p:nvPr>
        </p:nvSpPr>
        <p:spPr/>
        <p:txBody>
          <a:bodyPr/>
          <a:lstStyle>
            <a:lvl1pPr>
              <a:defRPr/>
            </a:lvl1pPr>
          </a:lstStyle>
          <a:p>
            <a:endParaRPr lang="pl-PL" altLang="pl-PL"/>
          </a:p>
        </p:txBody>
      </p:sp>
    </p:spTree>
    <p:extLst>
      <p:ext uri="{BB962C8B-B14F-4D97-AF65-F5344CB8AC3E}">
        <p14:creationId xmlns:p14="http://schemas.microsoft.com/office/powerpoint/2010/main" val="1589670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628650" y="365125"/>
            <a:ext cx="7886700" cy="1325563"/>
          </a:xfrm>
          <a:prstGeom prst="rect">
            <a:avLst/>
          </a:prstGeom>
        </p:spPr>
        <p:txBody>
          <a:bodyPr/>
          <a:lstStyle/>
          <a:p>
            <a:r>
              <a:rPr lang="pl-PL"/>
              <a:t>Kliknij, aby edytować styl</a:t>
            </a:r>
          </a:p>
        </p:txBody>
      </p:sp>
      <p:sp>
        <p:nvSpPr>
          <p:cNvPr id="3" name="Symbol zastępczy zawartości 2"/>
          <p:cNvSpPr>
            <a:spLocks noGrp="1"/>
          </p:cNvSpPr>
          <p:nvPr>
            <p:ph sz="half" idx="1"/>
          </p:nvPr>
        </p:nvSpPr>
        <p:spPr>
          <a:xfrm>
            <a:off x="628650" y="1825625"/>
            <a:ext cx="3867150" cy="4351338"/>
          </a:xfrm>
          <a:prstGeom prst="rect">
            <a:avLst/>
          </a:prstGeo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825625"/>
            <a:ext cx="3867150" cy="4351338"/>
          </a:xfrm>
          <a:prstGeom prst="rect">
            <a:avLst/>
          </a:prstGeo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lvl1pPr>
              <a:defRPr/>
            </a:lvl1pPr>
          </a:lstStyle>
          <a:p>
            <a:endParaRPr lang="pl-PL" altLang="pl-PL"/>
          </a:p>
        </p:txBody>
      </p:sp>
    </p:spTree>
    <p:extLst>
      <p:ext uri="{BB962C8B-B14F-4D97-AF65-F5344CB8AC3E}">
        <p14:creationId xmlns:p14="http://schemas.microsoft.com/office/powerpoint/2010/main" val="613650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630238" y="365125"/>
            <a:ext cx="7886700" cy="1325563"/>
          </a:xfrm>
          <a:prstGeom prst="rect">
            <a:avLst/>
          </a:prstGeom>
        </p:spPr>
        <p:txBody>
          <a:bodyPr/>
          <a:lstStyle/>
          <a:p>
            <a:r>
              <a:rPr lang="pl-PL"/>
              <a:t>Kliknij, aby edytować styl</a:t>
            </a:r>
          </a:p>
        </p:txBody>
      </p:sp>
      <p:sp>
        <p:nvSpPr>
          <p:cNvPr id="3" name="Symbol zastępczy tekstu 2"/>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Symbol zastępczy zawartości 3"/>
          <p:cNvSpPr>
            <a:spLocks noGrp="1"/>
          </p:cNvSpPr>
          <p:nvPr>
            <p:ph sz="half" idx="2"/>
          </p:nvPr>
        </p:nvSpPr>
        <p:spPr>
          <a:xfrm>
            <a:off x="630238" y="2505075"/>
            <a:ext cx="3868737" cy="3684588"/>
          </a:xfrm>
          <a:prstGeom prst="rect">
            <a:avLst/>
          </a:prstGeo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Symbol zastępczy zawartości 5"/>
          <p:cNvSpPr>
            <a:spLocks noGrp="1"/>
          </p:cNvSpPr>
          <p:nvPr>
            <p:ph sz="quarter" idx="4"/>
          </p:nvPr>
        </p:nvSpPr>
        <p:spPr>
          <a:xfrm>
            <a:off x="4629150" y="2505075"/>
            <a:ext cx="3887788" cy="3684588"/>
          </a:xfrm>
          <a:prstGeom prst="rect">
            <a:avLst/>
          </a:prstGeo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lvl1pPr>
              <a:defRPr/>
            </a:lvl1pPr>
          </a:lstStyle>
          <a:p>
            <a:endParaRPr lang="pl-PL" altLang="pl-PL"/>
          </a:p>
        </p:txBody>
      </p:sp>
    </p:spTree>
    <p:extLst>
      <p:ext uri="{BB962C8B-B14F-4D97-AF65-F5344CB8AC3E}">
        <p14:creationId xmlns:p14="http://schemas.microsoft.com/office/powerpoint/2010/main" val="1054990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628650" y="365125"/>
            <a:ext cx="7886700" cy="1325563"/>
          </a:xfrm>
          <a:prstGeom prst="rect">
            <a:avLst/>
          </a:prstGeom>
        </p:spPr>
        <p:txBody>
          <a:bodyPr/>
          <a:lstStyle/>
          <a:p>
            <a:r>
              <a:rPr lang="pl-PL"/>
              <a:t>Kliknij, aby edytować styl</a:t>
            </a:r>
          </a:p>
        </p:txBody>
      </p:sp>
      <p:sp>
        <p:nvSpPr>
          <p:cNvPr id="3" name="Symbol zastępczy daty 2"/>
          <p:cNvSpPr>
            <a:spLocks noGrp="1"/>
          </p:cNvSpPr>
          <p:nvPr>
            <p:ph type="dt" sz="half" idx="10"/>
          </p:nvPr>
        </p:nvSpPr>
        <p:spPr/>
        <p:txBody>
          <a:bodyPr/>
          <a:lstStyle>
            <a:lvl1pPr>
              <a:defRPr/>
            </a:lvl1pPr>
          </a:lstStyle>
          <a:p>
            <a:endParaRPr lang="pl-PL" altLang="pl-PL"/>
          </a:p>
        </p:txBody>
      </p:sp>
    </p:spTree>
    <p:extLst>
      <p:ext uri="{BB962C8B-B14F-4D97-AF65-F5344CB8AC3E}">
        <p14:creationId xmlns:p14="http://schemas.microsoft.com/office/powerpoint/2010/main" val="458081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lvl1pPr>
              <a:defRPr/>
            </a:lvl1pPr>
          </a:lstStyle>
          <a:p>
            <a:endParaRPr lang="pl-PL" altLang="pl-PL"/>
          </a:p>
        </p:txBody>
      </p:sp>
    </p:spTree>
    <p:extLst>
      <p:ext uri="{BB962C8B-B14F-4D97-AF65-F5344CB8AC3E}">
        <p14:creationId xmlns:p14="http://schemas.microsoft.com/office/powerpoint/2010/main" val="1985099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30238" y="457200"/>
            <a:ext cx="2949575" cy="1600200"/>
          </a:xfrm>
          <a:prstGeom prst="rect">
            <a:avLst/>
          </a:prstGeom>
        </p:spPr>
        <p:txBody>
          <a:bodyPr anchor="b"/>
          <a:lstStyle>
            <a:lvl1pPr>
              <a:defRPr sz="3200"/>
            </a:lvl1pPr>
          </a:lstStyle>
          <a:p>
            <a:r>
              <a:rPr lang="pl-PL"/>
              <a:t>Kliknij, aby edytować styl</a:t>
            </a:r>
          </a:p>
        </p:txBody>
      </p:sp>
      <p:sp>
        <p:nvSpPr>
          <p:cNvPr id="3" name="Symbol zastępczy zawartości 2"/>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p:cNvSpPr>
            <a:spLocks noGrp="1"/>
          </p:cNvSpPr>
          <p:nvPr>
            <p:ph type="dt" sz="half" idx="10"/>
          </p:nvPr>
        </p:nvSpPr>
        <p:spPr/>
        <p:txBody>
          <a:bodyPr/>
          <a:lstStyle>
            <a:lvl1pPr>
              <a:defRPr/>
            </a:lvl1pPr>
          </a:lstStyle>
          <a:p>
            <a:endParaRPr lang="pl-PL" altLang="pl-PL"/>
          </a:p>
        </p:txBody>
      </p:sp>
    </p:spTree>
    <p:extLst>
      <p:ext uri="{BB962C8B-B14F-4D97-AF65-F5344CB8AC3E}">
        <p14:creationId xmlns:p14="http://schemas.microsoft.com/office/powerpoint/2010/main" val="3084994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30238" y="457200"/>
            <a:ext cx="2949575" cy="1600200"/>
          </a:xfrm>
          <a:prstGeom prst="rect">
            <a:avLst/>
          </a:prstGeom>
        </p:spPr>
        <p:txBody>
          <a:bodyPr anchor="b"/>
          <a:lstStyle>
            <a:lvl1pPr>
              <a:defRPr sz="3200"/>
            </a:lvl1pPr>
          </a:lstStyle>
          <a:p>
            <a:r>
              <a:rPr lang="pl-PL"/>
              <a:t>Kliknij, aby edytować styl</a:t>
            </a:r>
          </a:p>
        </p:txBody>
      </p:sp>
      <p:sp>
        <p:nvSpPr>
          <p:cNvPr id="3" name="Symbol zastępczy obrazu 2"/>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p:cNvSpPr>
            <a:spLocks noGrp="1"/>
          </p:cNvSpPr>
          <p:nvPr>
            <p:ph type="dt" sz="half" idx="10"/>
          </p:nvPr>
        </p:nvSpPr>
        <p:spPr/>
        <p:txBody>
          <a:bodyPr/>
          <a:lstStyle>
            <a:lvl1pPr>
              <a:defRPr/>
            </a:lvl1pPr>
          </a:lstStyle>
          <a:p>
            <a:endParaRPr lang="pl-PL" altLang="pl-PL"/>
          </a:p>
        </p:txBody>
      </p:sp>
    </p:spTree>
    <p:extLst>
      <p:ext uri="{BB962C8B-B14F-4D97-AF65-F5344CB8AC3E}">
        <p14:creationId xmlns:p14="http://schemas.microsoft.com/office/powerpoint/2010/main" val="3171530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pl-PL" altLang="pl-PL"/>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endParaRPr lang="pl-PL" altLang="pl-PL"/>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Text Box 7">
            <a:extLst>
              <a:ext uri="{FF2B5EF4-FFF2-40B4-BE49-F238E27FC236}">
                <a16:creationId xmlns:a16="http://schemas.microsoft.com/office/drawing/2014/main" id="{885B311C-885A-4EC5-9209-D17AEDC66890}"/>
              </a:ext>
            </a:extLst>
          </p:cNvPr>
          <p:cNvSpPr txBox="1">
            <a:spLocks noChangeArrowheads="1"/>
          </p:cNvSpPr>
          <p:nvPr userDrawn="1"/>
        </p:nvSpPr>
        <p:spPr bwMode="auto">
          <a:xfrm>
            <a:off x="1187450" y="260350"/>
            <a:ext cx="4897438"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pl-PL" altLang="pl-PL" sz="1200"/>
              <a:t>URZĄDZENIA W SIECIACH LAN I WAN</a:t>
            </a:r>
          </a:p>
        </p:txBody>
      </p:sp>
      <p:sp>
        <p:nvSpPr>
          <p:cNvPr id="9" name="Text Box 8">
            <a:extLst>
              <a:ext uri="{FF2B5EF4-FFF2-40B4-BE49-F238E27FC236}">
                <a16:creationId xmlns:a16="http://schemas.microsoft.com/office/drawing/2014/main" id="{5CDC73C1-ABD8-4C01-9F0C-9FE442851DFE}"/>
              </a:ext>
            </a:extLst>
          </p:cNvPr>
          <p:cNvSpPr txBox="1">
            <a:spLocks noChangeArrowheads="1"/>
          </p:cNvSpPr>
          <p:nvPr userDrawn="1"/>
        </p:nvSpPr>
        <p:spPr bwMode="auto">
          <a:xfrm>
            <a:off x="8316913" y="6613525"/>
            <a:ext cx="104298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pl-PL" altLang="pl-PL" sz="1000">
                <a:latin typeface="Monotype Corsiva" panose="03010101010201010101" pitchFamily="66" charset="0"/>
              </a:rPr>
              <a:t>By Bartuś </a:t>
            </a:r>
            <a:r>
              <a:rPr lang="en-US" altLang="pl-PL" sz="1000">
                <a:latin typeface="Monotype Corsiva" panose="03010101010201010101" pitchFamily="66" charset="0"/>
              </a:rPr>
              <a:t>®</a:t>
            </a:r>
          </a:p>
        </p:txBody>
      </p:sp>
    </p:spTree>
    <p:extLst>
      <p:ext uri="{BB962C8B-B14F-4D97-AF65-F5344CB8AC3E}">
        <p14:creationId xmlns:p14="http://schemas.microsoft.com/office/powerpoint/2010/main" val="2546979952"/>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6" presetClass="emph" presetSubtype="0" fill="hold" grpId="0" nodeType="clickEffect">
                                  <p:stCondLst>
                                    <p:cond delay="0"/>
                                  </p:stCondLst>
                                  <p:iterate type="lt">
                                    <p:tmPct val="10000"/>
                                  </p:iterate>
                                  <p:childTnLst>
                                    <p:animScale>
                                      <p:cBhvr>
                                        <p:cTn id="6" dur="250" autoRev="1" fill="hold">
                                          <p:stCondLst>
                                            <p:cond delay="0"/>
                                          </p:stCondLst>
                                        </p:cTn>
                                        <p:tgtEl>
                                          <p:spTgt spid="8"/>
                                        </p:tgtEl>
                                      </p:cBhvr>
                                      <p:to x="80000" y="100000"/>
                                    </p:animScale>
                                    <p:anim by="(#ppt_w*0.10)" calcmode="lin" valueType="num">
                                      <p:cBhvr>
                                        <p:cTn id="7" dur="250" autoRev="1" fill="hold">
                                          <p:stCondLst>
                                            <p:cond delay="0"/>
                                          </p:stCondLst>
                                        </p:cTn>
                                        <p:tgtEl>
                                          <p:spTgt spid="8"/>
                                        </p:tgtEl>
                                        <p:attrNameLst>
                                          <p:attrName>ppt_x</p:attrName>
                                        </p:attrNameLst>
                                      </p:cBhvr>
                                    </p:anim>
                                    <p:anim by="(-#ppt_w*0.10)" calcmode="lin" valueType="num">
                                      <p:cBhvr>
                                        <p:cTn id="8" dur="250" autoRev="1" fill="hold">
                                          <p:stCondLst>
                                            <p:cond delay="0"/>
                                          </p:stCondLst>
                                        </p:cTn>
                                        <p:tgtEl>
                                          <p:spTgt spid="8"/>
                                        </p:tgtEl>
                                        <p:attrNameLst>
                                          <p:attrName>ppt_y</p:attrName>
                                        </p:attrNameLst>
                                      </p:cBhvr>
                                    </p:anim>
                                    <p:animRot by="-480000">
                                      <p:cBhvr>
                                        <p:cTn id="9" dur="250" autoRev="1" fill="hold">
                                          <p:stCondLst>
                                            <p:cond delay="0"/>
                                          </p:stCondLst>
                                        </p:cTn>
                                        <p:tgtEl>
                                          <p:spTgt spid="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slide" Target="slide11.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5.xml"/><Relationship Id="rId4" Type="http://schemas.openxmlformats.org/officeDocument/2006/relationships/slide" Target="slide3.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0" y="5157192"/>
            <a:ext cx="6481762" cy="1068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l-PL" altLang="pl-PL" sz="2800" dirty="0"/>
              <a:t>Charakterystyka urządzeń w sieciach </a:t>
            </a:r>
            <a:r>
              <a:rPr lang="pl-PL" altLang="pl-PL" sz="3600" dirty="0"/>
              <a:t>LAN</a:t>
            </a:r>
            <a:r>
              <a:rPr lang="pl-PL" altLang="pl-PL" sz="2800" dirty="0"/>
              <a:t> i </a:t>
            </a:r>
            <a:r>
              <a:rPr lang="pl-PL" altLang="pl-PL" sz="3600" dirty="0"/>
              <a:t>WAN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052"/>
                                        </p:tgtEl>
                                        <p:attrNameLst>
                                          <p:attrName>style.visibility</p:attrName>
                                        </p:attrNameLst>
                                      </p:cBhvr>
                                      <p:to>
                                        <p:strVal val="visible"/>
                                      </p:to>
                                    </p:set>
                                    <p:anim calcmode="lin" valueType="num">
                                      <p:cBhvr additive="base">
                                        <p:cTn id="7" dur="500" fill="hold"/>
                                        <p:tgtEl>
                                          <p:spTgt spid="2052"/>
                                        </p:tgtEl>
                                        <p:attrNameLst>
                                          <p:attrName>ppt_x</p:attrName>
                                        </p:attrNameLst>
                                      </p:cBhvr>
                                      <p:tavLst>
                                        <p:tav tm="0">
                                          <p:val>
                                            <p:strVal val="0-#ppt_w/2"/>
                                          </p:val>
                                        </p:tav>
                                        <p:tav tm="100000">
                                          <p:val>
                                            <p:strVal val="#ppt_x"/>
                                          </p:val>
                                        </p:tav>
                                      </p:tavLst>
                                    </p:anim>
                                    <p:anim calcmode="lin" valueType="num">
                                      <p:cBhvr additive="base">
                                        <p:cTn id="8" dur="500" fill="hold"/>
                                        <p:tgtEl>
                                          <p:spTgt spid="20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3" name="Text Box 5"/>
          <p:cNvSpPr txBox="1">
            <a:spLocks noChangeArrowheads="1"/>
          </p:cNvSpPr>
          <p:nvPr/>
        </p:nvSpPr>
        <p:spPr bwMode="auto">
          <a:xfrm>
            <a:off x="395288" y="1916113"/>
            <a:ext cx="8569325"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l-PL" altLang="pl-PL" b="1"/>
              <a:t>transceiver </a:t>
            </a:r>
            <a:r>
              <a:rPr lang="pl-PL" altLang="pl-PL"/>
              <a:t>– urządzenie nadawczo-odbiorcze łączące port AUI (</a:t>
            </a:r>
            <a:r>
              <a:rPr lang="pl-PL" altLang="pl-PL" i="1"/>
              <a:t>Attachment Unit Interface</a:t>
            </a:r>
            <a:r>
              <a:rPr lang="pl-PL" altLang="pl-PL"/>
              <a:t>) urządzenia  sieciowego z wykorzystywanym do transmisji typem okablowania. Poza wysyłaniem i odbieraniem danych realizuje on funkcje wykrywania kolizji (przy jednoczesnym pojawieniu się pakietów danych), nie dopuszcza do przesyłania zbyt długich (&gt;20 ms) pakietów danych (</a:t>
            </a:r>
            <a:r>
              <a:rPr lang="pl-PL" altLang="pl-PL" i="1"/>
              <a:t>Jabber function</a:t>
            </a:r>
            <a:r>
              <a:rPr lang="pl-PL" altLang="pl-PL"/>
              <a:t>) oraz wykrywa przerwy w linii światłowodowej.  </a:t>
            </a:r>
          </a:p>
        </p:txBody>
      </p:sp>
      <p:pic>
        <p:nvPicPr>
          <p:cNvPr id="53255" name="Picture 7" descr="RP-1614F-S"/>
          <p:cNvPicPr>
            <a:picLocks noGrp="1" noChangeAspect="1" noChangeArrowheads="1"/>
          </p:cNvPicPr>
          <p:nvPr>
            <p:ph/>
          </p:nvPr>
        </p:nvPicPr>
        <p:blipFill>
          <a:blip r:embed="rId2">
            <a:extLst>
              <a:ext uri="{28A0092B-C50C-407E-A947-70E740481C1C}">
                <a14:useLocalDpi xmlns:a14="http://schemas.microsoft.com/office/drawing/2010/main" val="0"/>
              </a:ext>
            </a:extLst>
          </a:blip>
          <a:stretch>
            <a:fillRect/>
          </a:stretch>
        </p:blipFill>
        <p:spPr bwMode="auto">
          <a:xfrm>
            <a:off x="799719" y="4160176"/>
            <a:ext cx="1353312" cy="1216152"/>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pole tekstowe 2"/>
          <p:cNvSpPr txBox="1"/>
          <p:nvPr/>
        </p:nvSpPr>
        <p:spPr>
          <a:xfrm>
            <a:off x="-1224706" y="1017700"/>
            <a:ext cx="5904656" cy="646331"/>
          </a:xfrm>
          <a:prstGeom prst="rect">
            <a:avLst/>
          </a:prstGeom>
          <a:noFill/>
        </p:spPr>
        <p:txBody>
          <a:bodyPr wrap="square" rtlCol="0">
            <a:spAutoFit/>
          </a:bodyPr>
          <a:lstStyle/>
          <a:p>
            <a:r>
              <a:rPr lang="pl-PL" sz="3600" b="1" dirty="0" err="1">
                <a:solidFill>
                  <a:schemeClr val="accent3"/>
                </a:solidFill>
              </a:rPr>
              <a:t>Transceiver</a:t>
            </a:r>
            <a:endParaRPr lang="pl-PL" sz="3600" b="1" dirty="0">
              <a:solidFill>
                <a:schemeClr val="accent3"/>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Text Box 4"/>
          <p:cNvSpPr txBox="1">
            <a:spLocks noChangeArrowheads="1"/>
          </p:cNvSpPr>
          <p:nvPr/>
        </p:nvSpPr>
        <p:spPr bwMode="auto">
          <a:xfrm>
            <a:off x="395288" y="1012317"/>
            <a:ext cx="626494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pl-PL" altLang="pl-PL" sz="3600" b="1" dirty="0">
                <a:solidFill>
                  <a:schemeClr val="accent3"/>
                </a:solidFill>
                <a:latin typeface="+mj-lt"/>
              </a:rPr>
              <a:t>KARTA SIECIOWA</a:t>
            </a:r>
          </a:p>
        </p:txBody>
      </p:sp>
      <p:sp>
        <p:nvSpPr>
          <p:cNvPr id="54277" name="Text Box 5"/>
          <p:cNvSpPr txBox="1">
            <a:spLocks noChangeArrowheads="1"/>
          </p:cNvSpPr>
          <p:nvPr/>
        </p:nvSpPr>
        <p:spPr bwMode="auto">
          <a:xfrm>
            <a:off x="395288" y="1916113"/>
            <a:ext cx="8569325"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l-PL" altLang="pl-PL"/>
              <a:t>Karta sieciowa – inaczej NIC (network interface card) jest urządzeniem warstwy drugiej w modelu OSI. Karty NIC przenoszą unikatowy kod nazywany adresem MAC (media access control). Adres ten używany jest do kontrolowania komunikacji danych między komputerami. </a:t>
            </a:r>
          </a:p>
        </p:txBody>
      </p:sp>
      <p:pic>
        <p:nvPicPr>
          <p:cNvPr id="54281" name="Picture 9" descr="karta"/>
          <p:cNvPicPr>
            <a:picLocks noGrp="1" noChangeAspect="1" noChangeArrowheads="1"/>
          </p:cNvPicPr>
          <p:nvPr>
            <p:ph/>
          </p:nvPr>
        </p:nvPicPr>
        <p:blipFill>
          <a:blip r:embed="rId2">
            <a:extLst>
              <a:ext uri="{28A0092B-C50C-407E-A947-70E740481C1C}">
                <a14:useLocalDpi xmlns:a14="http://schemas.microsoft.com/office/drawing/2010/main" val="0"/>
              </a:ext>
            </a:extLst>
          </a:blip>
          <a:stretch>
            <a:fillRect/>
          </a:stretch>
        </p:blipFill>
        <p:spPr bwMode="auto">
          <a:xfrm>
            <a:off x="1259632" y="3356992"/>
            <a:ext cx="2949262" cy="2472744"/>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Text Box 4"/>
          <p:cNvSpPr txBox="1">
            <a:spLocks noChangeArrowheads="1"/>
          </p:cNvSpPr>
          <p:nvPr/>
        </p:nvSpPr>
        <p:spPr bwMode="auto">
          <a:xfrm>
            <a:off x="395288" y="833419"/>
            <a:ext cx="432072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pl-PL" altLang="pl-PL" sz="3600" b="1" dirty="0">
                <a:solidFill>
                  <a:schemeClr val="accent3"/>
                </a:solidFill>
                <a:latin typeface="+mj-lt"/>
              </a:rPr>
              <a:t>MODEM</a:t>
            </a:r>
          </a:p>
        </p:txBody>
      </p:sp>
      <p:sp>
        <p:nvSpPr>
          <p:cNvPr id="60421" name="Text Box 5"/>
          <p:cNvSpPr txBox="1">
            <a:spLocks noChangeArrowheads="1"/>
          </p:cNvSpPr>
          <p:nvPr/>
        </p:nvSpPr>
        <p:spPr bwMode="auto">
          <a:xfrm>
            <a:off x="395288" y="1916113"/>
            <a:ext cx="856932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l-PL" dirty="0"/>
              <a:t> urządzenie elektroniczne, które moduluje sygnał w celu zakodowania informacji cyfrowych, tak by mogły być przesyłane w wybranym medium transmisyjnym, a także demoduluje tak zakodowany sygnał w celu dekodowania odbieranych danych</a:t>
            </a:r>
            <a:endParaRPr lang="pl-PL" altLang="pl-PL" dirty="0"/>
          </a:p>
        </p:txBody>
      </p:sp>
      <p:sp>
        <p:nvSpPr>
          <p:cNvPr id="60423" name="AutoShape 7">
            <a:hlinkClick r:id="rId2" action="ppaction://hlinksldjump"/>
          </p:cNvPr>
          <p:cNvSpPr>
            <a:spLocks noChangeArrowheads="1"/>
          </p:cNvSpPr>
          <p:nvPr/>
        </p:nvSpPr>
        <p:spPr bwMode="auto">
          <a:xfrm rot="10800000">
            <a:off x="1476375" y="6524625"/>
            <a:ext cx="647700" cy="333375"/>
          </a:xfrm>
          <a:prstGeom prst="notchedRightArrow">
            <a:avLst>
              <a:gd name="adj1" fmla="val 50000"/>
              <a:gd name="adj2" fmla="val 48571"/>
            </a:avLst>
          </a:prstGeom>
          <a:solidFill>
            <a:schemeClr val="folHlink"/>
          </a:solidFill>
          <a:ln w="9525">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pl-PL"/>
          </a:p>
        </p:txBody>
      </p:sp>
      <p:pic>
        <p:nvPicPr>
          <p:cNvPr id="60425" name="Picture 9" descr="Modem-router ADSL 1 port LAN (Neostrada)-NOWOŚĆ, SUPER CENA!"/>
          <p:cNvPicPr>
            <a:picLocks noGrp="1" noChangeAspect="1" noChangeArrowheads="1"/>
          </p:cNvPicPr>
          <p:nvPr>
            <p:ph/>
          </p:nvPr>
        </p:nvPicPr>
        <p:blipFill>
          <a:blip r:embed="rId3">
            <a:extLst>
              <a:ext uri="{28A0092B-C50C-407E-A947-70E740481C1C}">
                <a14:useLocalDpi xmlns:a14="http://schemas.microsoft.com/office/drawing/2010/main" val="0"/>
              </a:ext>
            </a:extLst>
          </a:blip>
          <a:srcRect/>
          <a:stretch>
            <a:fillRect/>
          </a:stretch>
        </p:blipFill>
        <p:spPr bwMode="auto">
          <a:xfrm>
            <a:off x="2195513" y="3284538"/>
            <a:ext cx="4641850" cy="301625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Drukarka sieciowa</a:t>
            </a:r>
          </a:p>
        </p:txBody>
      </p:sp>
      <p:sp>
        <p:nvSpPr>
          <p:cNvPr id="3" name="Symbol zastępczy zawartości 2"/>
          <p:cNvSpPr>
            <a:spLocks noGrp="1"/>
          </p:cNvSpPr>
          <p:nvPr>
            <p:ph idx="1"/>
          </p:nvPr>
        </p:nvSpPr>
        <p:spPr/>
        <p:txBody>
          <a:bodyPr/>
          <a:lstStyle/>
          <a:p>
            <a:pPr marL="0" indent="0">
              <a:buNone/>
            </a:pPr>
            <a:r>
              <a:rPr lang="pl-PL" dirty="0"/>
              <a:t>Drukarka sieciowa (ang. network </a:t>
            </a:r>
            <a:r>
              <a:rPr lang="pl-PL" dirty="0" err="1"/>
              <a:t>printer</a:t>
            </a:r>
            <a:r>
              <a:rPr lang="pl-PL" dirty="0"/>
              <a:t>) - drukarka posiadająca interfejs sieciowy, podłączona do sieci lokalnej, mogąca obsługiwać wiele komputerów co oznacza istotną oszczędność kosztów w środowisku biurowym.</a:t>
            </a:r>
          </a:p>
        </p:txBody>
      </p:sp>
    </p:spTree>
    <p:extLst>
      <p:ext uri="{BB962C8B-B14F-4D97-AF65-F5344CB8AC3E}">
        <p14:creationId xmlns:p14="http://schemas.microsoft.com/office/powerpoint/2010/main" val="9068728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NAS</a:t>
            </a:r>
          </a:p>
        </p:txBody>
      </p:sp>
      <p:sp>
        <p:nvSpPr>
          <p:cNvPr id="3" name="Symbol zastępczy zawartości 2"/>
          <p:cNvSpPr>
            <a:spLocks noGrp="1"/>
          </p:cNvSpPr>
          <p:nvPr>
            <p:ph idx="1"/>
          </p:nvPr>
        </p:nvSpPr>
        <p:spPr/>
        <p:txBody>
          <a:bodyPr/>
          <a:lstStyle/>
          <a:p>
            <a:pPr marL="0" indent="0">
              <a:buNone/>
            </a:pPr>
            <a:r>
              <a:rPr lang="pl-PL" dirty="0"/>
              <a:t>Network Attached Storage (NAS) – technologia umożliwiająca podłączenie zasobów pamięci dyskowych bezpośrednio do sieci komputerowej.</a:t>
            </a:r>
          </a:p>
          <a:p>
            <a:pPr marL="0" indent="0">
              <a:buNone/>
            </a:pPr>
            <a:r>
              <a:rPr lang="pl-PL" dirty="0"/>
              <a:t>Dzięki takiemu rozwiązaniu można łatwo skonfigurować dostęp do danych znajdujących się w jednym miejscu z różnych punktów sieci. Zaletą NAS jest możliwość jego stosowania w sieciach opartych na różnych rozwiązaniach klienckich przez co dane są osiągalne bez względu na rodzaj zainstalowanego systemu operacyjnego.</a:t>
            </a:r>
          </a:p>
        </p:txBody>
      </p:sp>
    </p:spTree>
    <p:extLst>
      <p:ext uri="{BB962C8B-B14F-4D97-AF65-F5344CB8AC3E}">
        <p14:creationId xmlns:p14="http://schemas.microsoft.com/office/powerpoint/2010/main" val="16802332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Pozostałe urządzenia pracujące w sieci</a:t>
            </a:r>
          </a:p>
        </p:txBody>
      </p:sp>
      <p:sp>
        <p:nvSpPr>
          <p:cNvPr id="3" name="Symbol zastępczy zawartości 2"/>
          <p:cNvSpPr>
            <a:spLocks noGrp="1"/>
          </p:cNvSpPr>
          <p:nvPr>
            <p:ph idx="1"/>
          </p:nvPr>
        </p:nvSpPr>
        <p:spPr/>
        <p:txBody>
          <a:bodyPr/>
          <a:lstStyle/>
          <a:p>
            <a:r>
              <a:rPr lang="pl-PL" dirty="0"/>
              <a:t>Telewizory</a:t>
            </a:r>
          </a:p>
          <a:p>
            <a:r>
              <a:rPr lang="pl-PL" dirty="0"/>
              <a:t>Smartfony</a:t>
            </a:r>
          </a:p>
          <a:p>
            <a:r>
              <a:rPr lang="pl-PL" dirty="0"/>
              <a:t>Urządzenia „</a:t>
            </a:r>
            <a:r>
              <a:rPr lang="pl-PL" dirty="0" err="1"/>
              <a:t>internetu</a:t>
            </a:r>
            <a:r>
              <a:rPr lang="pl-PL" dirty="0"/>
              <a:t> rzeczy”</a:t>
            </a:r>
          </a:p>
          <a:p>
            <a:pPr lvl="1">
              <a:buFont typeface="Wingdings" panose="05000000000000000000" pitchFamily="2" charset="2"/>
              <a:buChar char="Ø"/>
            </a:pPr>
            <a:r>
              <a:rPr lang="pl-PL" dirty="0"/>
              <a:t>Czujniki</a:t>
            </a:r>
          </a:p>
          <a:p>
            <a:pPr lvl="1">
              <a:buFont typeface="Wingdings" panose="05000000000000000000" pitchFamily="2" charset="2"/>
              <a:buChar char="Ø"/>
            </a:pPr>
            <a:r>
              <a:rPr lang="pl-PL" dirty="0"/>
              <a:t>Alarmy</a:t>
            </a:r>
          </a:p>
          <a:p>
            <a:pPr lvl="1">
              <a:buFont typeface="Wingdings" panose="05000000000000000000" pitchFamily="2" charset="2"/>
              <a:buChar char="Ø"/>
            </a:pPr>
            <a:r>
              <a:rPr lang="pl-PL" dirty="0"/>
              <a:t>Sterowniki</a:t>
            </a:r>
          </a:p>
          <a:p>
            <a:pPr lvl="1">
              <a:buFont typeface="Wingdings" panose="05000000000000000000" pitchFamily="2" charset="2"/>
              <a:buChar char="Ø"/>
            </a:pPr>
            <a:endParaRPr lang="pl-PL" dirty="0"/>
          </a:p>
          <a:p>
            <a:endParaRPr lang="pl-PL" dirty="0"/>
          </a:p>
        </p:txBody>
      </p:sp>
    </p:spTree>
    <p:extLst>
      <p:ext uri="{BB962C8B-B14F-4D97-AF65-F5344CB8AC3E}">
        <p14:creationId xmlns:p14="http://schemas.microsoft.com/office/powerpoint/2010/main" val="3353070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Text Box 4"/>
          <p:cNvSpPr txBox="1">
            <a:spLocks noChangeArrowheads="1"/>
          </p:cNvSpPr>
          <p:nvPr/>
        </p:nvSpPr>
        <p:spPr bwMode="auto">
          <a:xfrm>
            <a:off x="305335" y="922632"/>
            <a:ext cx="33837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pl-PL" altLang="pl-PL" sz="3600" b="1" dirty="0">
                <a:solidFill>
                  <a:schemeClr val="accent4"/>
                </a:solidFill>
                <a:latin typeface="+mj-lt"/>
              </a:rPr>
              <a:t>REPEATER</a:t>
            </a:r>
          </a:p>
        </p:txBody>
      </p:sp>
      <p:sp>
        <p:nvSpPr>
          <p:cNvPr id="35845" name="Text Box 5"/>
          <p:cNvSpPr txBox="1">
            <a:spLocks noChangeArrowheads="1"/>
          </p:cNvSpPr>
          <p:nvPr/>
        </p:nvSpPr>
        <p:spPr bwMode="auto">
          <a:xfrm>
            <a:off x="395288" y="1916113"/>
            <a:ext cx="8569325" cy="1465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l-PL" altLang="pl-PL" b="1"/>
              <a:t>repeater</a:t>
            </a:r>
            <a:r>
              <a:rPr lang="pl-PL" altLang="pl-PL"/>
              <a:t> – jest urządzeniem pracującym w warstwie fizycznej modelu OSI, stosowanym do łączenia segmentów kabla sieciowego. Regenerator odbierając sygnały z jednego segmentu sieci wzmacnia je, poprawia ich parametry czasowe i przesyła do innego segmentu. Może łączyć segmenty sieci o różnych mediach transmisyjnych.</a:t>
            </a:r>
          </a:p>
        </p:txBody>
      </p:sp>
      <p:pic>
        <p:nvPicPr>
          <p:cNvPr id="35858" name="Picture 18" descr="repeater"/>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tretch>
            <a:fillRect/>
          </a:stretch>
        </p:blipFill>
        <p:spPr bwMode="auto">
          <a:xfrm>
            <a:off x="683568" y="3412710"/>
            <a:ext cx="2627290" cy="217653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853" name="Picture 13" descr="repeate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3449645" y="3835990"/>
            <a:ext cx="3810000" cy="93345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861" name="AutoShape 21">
            <a:hlinkClick r:id="rId4" action="ppaction://hlinksldjump"/>
          </p:cNvPr>
          <p:cNvSpPr>
            <a:spLocks noChangeArrowheads="1"/>
          </p:cNvSpPr>
          <p:nvPr/>
        </p:nvSpPr>
        <p:spPr bwMode="auto">
          <a:xfrm rot="10800000">
            <a:off x="1476375" y="6524625"/>
            <a:ext cx="647700" cy="333375"/>
          </a:xfrm>
          <a:prstGeom prst="notchedRightArrow">
            <a:avLst>
              <a:gd name="adj1" fmla="val 50000"/>
              <a:gd name="adj2" fmla="val 48571"/>
            </a:avLst>
          </a:prstGeom>
          <a:solidFill>
            <a:schemeClr val="folHlink"/>
          </a:solidFill>
          <a:ln w="9525">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pl-PL"/>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Text Box 4"/>
          <p:cNvSpPr txBox="1">
            <a:spLocks noChangeArrowheads="1"/>
          </p:cNvSpPr>
          <p:nvPr/>
        </p:nvSpPr>
        <p:spPr bwMode="auto">
          <a:xfrm>
            <a:off x="-35294" y="836712"/>
            <a:ext cx="576041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pl-PL" altLang="pl-PL" sz="3600" b="1" dirty="0">
                <a:solidFill>
                  <a:schemeClr val="accent3"/>
                </a:solidFill>
                <a:latin typeface="+mj-lt"/>
              </a:rPr>
              <a:t>KONCENTRATOR (HUB)</a:t>
            </a:r>
          </a:p>
        </p:txBody>
      </p:sp>
      <p:sp>
        <p:nvSpPr>
          <p:cNvPr id="39941" name="Text Box 5"/>
          <p:cNvSpPr txBox="1">
            <a:spLocks noChangeArrowheads="1"/>
          </p:cNvSpPr>
          <p:nvPr/>
        </p:nvSpPr>
        <p:spPr bwMode="auto">
          <a:xfrm>
            <a:off x="395288" y="1916113"/>
            <a:ext cx="8569325" cy="243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l-PL" altLang="pl-PL" sz="1400" b="1"/>
              <a:t>koncentrator</a:t>
            </a:r>
            <a:r>
              <a:rPr lang="pl-PL" altLang="pl-PL" sz="1400"/>
              <a:t> (</a:t>
            </a:r>
            <a:r>
              <a:rPr lang="pl-PL" altLang="pl-PL" sz="1400" i="1"/>
              <a:t>hub</a:t>
            </a:r>
            <a:r>
              <a:rPr lang="pl-PL" altLang="pl-PL" sz="1400"/>
              <a:t>) – jest czasami określany jako wieloportowy regenerator. Służy do tworzenia fizycznej gwiazdy przy istnieniu logicznej struktury szyny lub pierścienia. Pracuje w warstwie 1  (fizycznej) modelu OSI. Pakiety wchodzące przez jeden port są transmitowane na wszystkie inne porty. Wynikiem tego jest fakt, że koncentratory pracują w trybie </a:t>
            </a:r>
            <a:r>
              <a:rPr lang="pl-PL" altLang="pl-PL" sz="1400" i="1"/>
              <a:t>half-duplex </a:t>
            </a:r>
            <a:r>
              <a:rPr lang="pl-PL" altLang="pl-PL" sz="1400"/>
              <a:t>(transmisja tylko w jedną stronę w tym samym czasie).</a:t>
            </a:r>
          </a:p>
          <a:p>
            <a:r>
              <a:rPr lang="pl-PL" altLang="pl-PL" sz="1400"/>
              <a:t>Można wyróżnić huby </a:t>
            </a:r>
            <a:r>
              <a:rPr lang="pl-PL" altLang="pl-PL" sz="1400" b="1"/>
              <a:t>pasywne</a:t>
            </a:r>
            <a:r>
              <a:rPr lang="pl-PL" altLang="pl-PL" sz="1400"/>
              <a:t> i </a:t>
            </a:r>
            <a:r>
              <a:rPr lang="pl-PL" altLang="pl-PL" sz="1400" b="1"/>
              <a:t>aktywne</a:t>
            </a:r>
            <a:r>
              <a:rPr lang="pl-PL" altLang="pl-PL" sz="1400"/>
              <a:t>. </a:t>
            </a:r>
            <a:br>
              <a:rPr lang="pl-PL" altLang="pl-PL" sz="1400"/>
            </a:br>
            <a:r>
              <a:rPr lang="pl-PL" altLang="pl-PL" sz="1400"/>
              <a:t>  Hub pasywny jest tanim urządzeniem pełniącym funkcję skrzynki łączeniowej, nie wymaga zasilania. </a:t>
            </a:r>
            <a:br>
              <a:rPr lang="pl-PL" altLang="pl-PL" sz="1400"/>
            </a:br>
            <a:r>
              <a:rPr lang="pl-PL" altLang="pl-PL" sz="1400"/>
              <a:t>  Hub aktywny dodatkowo wzmacnia sygnały ze stacji roboczej i pozwala na wydłużenie połączenia z nią. Zasilanie jest wymagane. </a:t>
            </a:r>
          </a:p>
          <a:p>
            <a:r>
              <a:rPr lang="pl-PL" altLang="pl-PL" sz="1400"/>
              <a:t>Najczęstszym rodzajem kabla łączącego komputer i hub jest skrętka (10Base-T). Huby potrafią jednak dokonać konwersji sygnału pochodzącego z różnych mediów transmisyjnych. Dostosowują się też do różnych standardów sieciowych jak np. Ethernet, Token Ring, ATM.</a:t>
            </a:r>
          </a:p>
        </p:txBody>
      </p:sp>
      <p:pic>
        <p:nvPicPr>
          <p:cNvPr id="39946" name="Picture 10" descr="hub"/>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tretch>
            <a:fillRect/>
          </a:stretch>
        </p:blipFill>
        <p:spPr bwMode="auto">
          <a:xfrm>
            <a:off x="1101839" y="4485143"/>
            <a:ext cx="1743075" cy="1781175"/>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949" name="Picture 13" descr="hub8port"/>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tretch>
            <a:fillRect/>
          </a:stretch>
        </p:blipFill>
        <p:spPr bwMode="auto">
          <a:xfrm>
            <a:off x="5220072" y="4903998"/>
            <a:ext cx="1798263" cy="136232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Text Box 4"/>
          <p:cNvSpPr txBox="1">
            <a:spLocks noChangeArrowheads="1"/>
          </p:cNvSpPr>
          <p:nvPr/>
        </p:nvSpPr>
        <p:spPr bwMode="auto">
          <a:xfrm>
            <a:off x="403198" y="908720"/>
            <a:ext cx="596900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pl-PL" altLang="pl-PL" sz="3600" b="1" dirty="0">
                <a:solidFill>
                  <a:schemeClr val="accent3"/>
                </a:solidFill>
                <a:latin typeface="+mj-lt"/>
              </a:rPr>
              <a:t>PRZEŁĄCZNIK (SWITCH)</a:t>
            </a:r>
          </a:p>
        </p:txBody>
      </p:sp>
      <p:sp>
        <p:nvSpPr>
          <p:cNvPr id="43013" name="Text Box 5"/>
          <p:cNvSpPr txBox="1">
            <a:spLocks noChangeArrowheads="1"/>
          </p:cNvSpPr>
          <p:nvPr/>
        </p:nvSpPr>
        <p:spPr bwMode="auto">
          <a:xfrm>
            <a:off x="395288" y="1916113"/>
            <a:ext cx="8569325" cy="37548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l-PL" altLang="pl-PL" sz="1400" b="1" dirty="0"/>
              <a:t>przełącznik</a:t>
            </a:r>
            <a:r>
              <a:rPr lang="pl-PL" altLang="pl-PL" sz="1400" dirty="0"/>
              <a:t> (</a:t>
            </a:r>
            <a:r>
              <a:rPr lang="pl-PL" altLang="pl-PL" sz="1400" i="1" dirty="0" err="1"/>
              <a:t>switch</a:t>
            </a:r>
            <a:r>
              <a:rPr lang="pl-PL" altLang="pl-PL" sz="1400" dirty="0"/>
              <a:t>) – są urządzeniami warstwy łącza danych (warstwy 2) i łączą wiele fizycznych segmentów LAN w jedną większą sieć. Przełączniki działają podobnie do koncentratorów z tą różnicą,  że transmisja pakietów nie odbywa się z jednego wejścia na wszystkie wyjścia przełącznika, ale na podstawie adresów MAC kart sieciowych przełącznik uczy się, a następnie kieruje pakiety tylko do konkretnego odbiorcy co powoduje wydatne zmniejszenie ruchu w sieci. W przeciwieństwie do koncentratorów, przełączniki działają w trybie </a:t>
            </a:r>
            <a:r>
              <a:rPr lang="pl-PL" altLang="pl-PL" sz="1400" i="1" dirty="0" err="1"/>
              <a:t>full</a:t>
            </a:r>
            <a:r>
              <a:rPr lang="pl-PL" altLang="pl-PL" sz="1400" i="1" dirty="0"/>
              <a:t>-duplex. </a:t>
            </a:r>
            <a:r>
              <a:rPr lang="pl-PL" altLang="pl-PL" sz="1400" dirty="0"/>
              <a:t>Przełączniki działają w oparciu o jeden z dwóch trybów pracy: </a:t>
            </a:r>
            <a:r>
              <a:rPr lang="pl-PL" altLang="pl-PL" sz="1400" i="1" dirty="0" err="1"/>
              <a:t>cut</a:t>
            </a:r>
            <a:r>
              <a:rPr lang="pl-PL" altLang="pl-PL" sz="1400" i="1" dirty="0"/>
              <a:t> </a:t>
            </a:r>
            <a:r>
              <a:rPr lang="pl-PL" altLang="pl-PL" sz="1400" i="1" dirty="0" err="1"/>
              <a:t>through</a:t>
            </a:r>
            <a:r>
              <a:rPr lang="pl-PL" altLang="pl-PL" sz="1400" i="1" dirty="0"/>
              <a:t> </a:t>
            </a:r>
            <a:r>
              <a:rPr lang="pl-PL" altLang="pl-PL" sz="1400" dirty="0"/>
              <a:t>(przełączanie bezzwłoczne)  oraz </a:t>
            </a:r>
            <a:r>
              <a:rPr lang="pl-PL" altLang="pl-PL" sz="1400" i="1" dirty="0" err="1"/>
              <a:t>store&amp;forward</a:t>
            </a:r>
            <a:r>
              <a:rPr lang="pl-PL" altLang="pl-PL" sz="1400" i="1" dirty="0"/>
              <a:t> </a:t>
            </a:r>
            <a:r>
              <a:rPr lang="pl-PL" altLang="pl-PL" sz="1400" dirty="0"/>
              <a:t>(zapamiętaj i wyślij). Pierwsza technologia jest wydajniejsza ponieważ pakiet jest natychmiast kierowany do portu przeznaczenia (na podstawie MAC adresu) bez oczekiwania na koniec ramki, lecz pakiety przesyłane w taki sposób nie są sprawdzane pod względem poprawności. Druga technologia pracy charakteryzuje się tym, że przełącznik odczytuje najpierw całą ramkę, sprawdza, czy została odczytana bez błędów i dopiero potem kieruje ją do portu docelowego. Przełącznik taki pracuje wolniej, ale za to prawie niezawodnie. przełącznik VLAN – jest odmianą przełącznika umożliwiającą tworzenie wirtualnych sieci LAN, których stanowiska są zlokalizowane w różnych punktach (sieciach, podsieciach, segmentach), zaś w sieć wirtualną łączy je jedynie pewien klucz logiczny. Sieć taka pozwala optymalizować natężenie ruchu pakietów w poszczególnych częściach sieci. Możliwa jest również łatwa zmiana konfiguracji oraz struktury logicznej takiej sieci </a:t>
            </a:r>
          </a:p>
        </p:txBody>
      </p:sp>
      <p:pic>
        <p:nvPicPr>
          <p:cNvPr id="43015" name="Picture 7" descr="switch"/>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bwMode="auto">
          <a:xfrm>
            <a:off x="6084168" y="188640"/>
            <a:ext cx="2087563" cy="1533525"/>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Text Box 4"/>
          <p:cNvSpPr txBox="1">
            <a:spLocks noChangeArrowheads="1"/>
          </p:cNvSpPr>
          <p:nvPr/>
        </p:nvSpPr>
        <p:spPr bwMode="auto">
          <a:xfrm>
            <a:off x="395288" y="929481"/>
            <a:ext cx="381667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pl-PL" altLang="pl-PL" sz="3600" b="1" dirty="0">
                <a:solidFill>
                  <a:schemeClr val="accent3"/>
                </a:solidFill>
                <a:latin typeface="+mj-lt"/>
              </a:rPr>
              <a:t>MOST (BRIDGE)</a:t>
            </a:r>
          </a:p>
        </p:txBody>
      </p:sp>
      <p:sp>
        <p:nvSpPr>
          <p:cNvPr id="47109" name="Text Box 5"/>
          <p:cNvSpPr txBox="1">
            <a:spLocks noChangeArrowheads="1"/>
          </p:cNvSpPr>
          <p:nvPr/>
        </p:nvSpPr>
        <p:spPr bwMode="auto">
          <a:xfrm>
            <a:off x="395288" y="1916113"/>
            <a:ext cx="8569325" cy="2563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l-PL" altLang="pl-PL" b="1"/>
              <a:t>most </a:t>
            </a:r>
            <a:r>
              <a:rPr lang="pl-PL" altLang="pl-PL"/>
              <a:t>(</a:t>
            </a:r>
            <a:r>
              <a:rPr lang="pl-PL" altLang="pl-PL" i="1"/>
              <a:t>bridge</a:t>
            </a:r>
            <a:r>
              <a:rPr lang="pl-PL" altLang="pl-PL"/>
              <a:t>) – służy do przesyłania i ew. filtrowania ramek między dwoma sieciami przy czym sieci te niekoniecznie muszą być zbudowane w oparciu o takie samo medium transmisyjne. Śledzi on adresy MAC umieszczane w przesyłanych do nich pakietach. Mosty nie mają dostępu do adresów warstwy sieciowej, dlatego nie można ich użyć do dzielenia sieci opartej na protokole TCP/IP na dwie podsieci IP. To zadanie mogą wykonywać wyłącznie routery. Analizując adresy sprzętowe MAC, urządzenie wie, czy dany pakiet należy wyekspediować na drugą stronę mostu, czy pozostawić bez odpowiedzi. Mosty podobnie jak przełączniki przyczyniają się w znacznym stopniu do zmniejszenia ruchu w sieci. </a:t>
            </a:r>
          </a:p>
        </p:txBody>
      </p:sp>
      <p:pic>
        <p:nvPicPr>
          <p:cNvPr id="47111" name="Picture 7" descr="most"/>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tretch>
            <a:fillRect/>
          </a:stretch>
        </p:blipFill>
        <p:spPr bwMode="auto">
          <a:xfrm>
            <a:off x="580231" y="4895850"/>
            <a:ext cx="3087688" cy="951593"/>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7114" name="Picture 10" descr="bridge"/>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tretch>
            <a:fillRect/>
          </a:stretch>
        </p:blipFill>
        <p:spPr bwMode="auto">
          <a:xfrm>
            <a:off x="3923928" y="4653136"/>
            <a:ext cx="1800200" cy="1360715"/>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Punk Dostępowy</a:t>
            </a:r>
          </a:p>
        </p:txBody>
      </p:sp>
      <p:sp>
        <p:nvSpPr>
          <p:cNvPr id="4" name="Symbol zastępczy zawartości 3"/>
          <p:cNvSpPr>
            <a:spLocks noGrp="1"/>
          </p:cNvSpPr>
          <p:nvPr>
            <p:ph sz="half" idx="1"/>
          </p:nvPr>
        </p:nvSpPr>
        <p:spPr>
          <a:xfrm>
            <a:off x="580999" y="1484784"/>
            <a:ext cx="6273746" cy="3880773"/>
          </a:xfrm>
        </p:spPr>
        <p:txBody>
          <a:bodyPr>
            <a:normAutofit fontScale="85000" lnSpcReduction="10000"/>
          </a:bodyPr>
          <a:lstStyle/>
          <a:p>
            <a:pPr marL="0" indent="0">
              <a:buNone/>
            </a:pPr>
            <a:r>
              <a:rPr lang="pl-PL" dirty="0"/>
              <a:t>rządzenie zapewniające hostom dostęp do sieci komputerowej za pomocą bezprzewodowego nośnika transmisyjnego jakim są fale radiowe.</a:t>
            </a:r>
          </a:p>
          <a:p>
            <a:pPr marL="0" indent="0">
              <a:buNone/>
            </a:pPr>
            <a:r>
              <a:rPr lang="pl-PL" dirty="0"/>
              <a:t>Punkt dostępowy jest zazwyczaj mostem łączącym bezprzewodową sieć lokalną (WLAN) z siecią lokalną (LAN). W związku z tym punkt dostępowy musi posiadać co najmniej dwa interfejsy sieciowe:</a:t>
            </a:r>
          </a:p>
          <a:p>
            <a:pPr marL="0" indent="0">
              <a:buNone/>
            </a:pPr>
            <a:r>
              <a:rPr lang="pl-PL" dirty="0"/>
              <a:t>bezprzewodowy działający w oparciu o standard IEEE 802.11 (Wi-Fi)</a:t>
            </a:r>
          </a:p>
          <a:p>
            <a:pPr marL="0" indent="0">
              <a:buNone/>
            </a:pPr>
            <a:r>
              <a:rPr lang="pl-PL" dirty="0"/>
              <a:t>przewodowy służący połączeniu PD z siecią standardu IEEE 802.3 (Ethernet) bądź modem standardu DSL</a:t>
            </a:r>
          </a:p>
          <a:p>
            <a:pPr marL="0" indent="0">
              <a:buNone/>
            </a:pPr>
            <a:r>
              <a:rPr lang="pl-PL" dirty="0"/>
              <a:t>Większość współcześnie wytwarzanych punktów dostępowych wyposażonych jest w serwer DHCP, koncentrator sieciowy i router pełniący rolę bramy sieciowej. Niektóre modele wyposażone są dodatkowo w interfejs standardu USB, umożliwiając tym samym podłączenie i następnie współdzielenie np. drukarki.</a:t>
            </a:r>
          </a:p>
        </p:txBody>
      </p:sp>
      <p:pic>
        <p:nvPicPr>
          <p:cNvPr id="7" name="Obraz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88224" y="2132856"/>
            <a:ext cx="1581640" cy="2108853"/>
          </a:xfrm>
          <a:prstGeom prst="rect">
            <a:avLst/>
          </a:prstGeom>
        </p:spPr>
      </p:pic>
    </p:spTree>
    <p:extLst>
      <p:ext uri="{BB962C8B-B14F-4D97-AF65-F5344CB8AC3E}">
        <p14:creationId xmlns:p14="http://schemas.microsoft.com/office/powerpoint/2010/main" val="3748703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Bramka VoIP</a:t>
            </a:r>
          </a:p>
        </p:txBody>
      </p:sp>
      <p:sp>
        <p:nvSpPr>
          <p:cNvPr id="3" name="Symbol zastępczy zawartości 2"/>
          <p:cNvSpPr>
            <a:spLocks noGrp="1"/>
          </p:cNvSpPr>
          <p:nvPr>
            <p:ph idx="1"/>
          </p:nvPr>
        </p:nvSpPr>
        <p:spPr/>
        <p:txBody>
          <a:bodyPr>
            <a:normAutofit fontScale="92500" lnSpcReduction="10000"/>
          </a:bodyPr>
          <a:lstStyle/>
          <a:p>
            <a:pPr marL="0" indent="0">
              <a:buNone/>
            </a:pPr>
            <a:r>
              <a:rPr lang="pl-PL" dirty="0"/>
              <a:t>Bramka VoIP - rodzaj urządzenia telekomunikacyjnego, którego głównym zadaniem jest umożliwienie wykonywania połączeń telefonicznych tradycyjnym aparatem telefonicznym POTS za pośrednictwem VoIP.</a:t>
            </a:r>
          </a:p>
          <a:p>
            <a:pPr marL="0" indent="0">
              <a:buNone/>
            </a:pPr>
            <a:r>
              <a:rPr lang="pl-PL" dirty="0"/>
              <a:t>Bramka VoIP posiada co najmniej 2 złącza:</a:t>
            </a:r>
          </a:p>
          <a:p>
            <a:r>
              <a:rPr lang="pl-PL" dirty="0"/>
              <a:t>port FXS, czyli standardowy port z gniazdem RJ-11, do którego podłącza się analogowy (tradycyjny) aparat telefoniczny.</a:t>
            </a:r>
          </a:p>
          <a:p>
            <a:r>
              <a:rPr lang="pl-PL" dirty="0"/>
              <a:t>port WAN do podłączenia Internetu. Najczęściej jest to gniazdo RJ-45 w standardzie Ethernet z dostępem do Internetu.</a:t>
            </a:r>
          </a:p>
          <a:p>
            <a:pPr marL="0" indent="0">
              <a:buNone/>
            </a:pPr>
            <a:r>
              <a:rPr lang="pl-PL" dirty="0"/>
              <a:t>Bramka VoIP zamienia więc analogowy sygnał mowy oraz sygnały wybierania numeru telefonicznego na sygnały VoIP. Dzięki temu można korzystać z telefonii VoIP nie posiadając nawet komputera. Bramki mogą korzystać z różnych wersji protokołów VoIP jednak najczęściej jest to SIP oraz różnych kodeków.</a:t>
            </a:r>
          </a:p>
        </p:txBody>
      </p:sp>
    </p:spTree>
    <p:extLst>
      <p:ext uri="{BB962C8B-B14F-4D97-AF65-F5344CB8AC3E}">
        <p14:creationId xmlns:p14="http://schemas.microsoft.com/office/powerpoint/2010/main" val="3843810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Zapora sieciowa</a:t>
            </a:r>
          </a:p>
        </p:txBody>
      </p:sp>
      <p:sp>
        <p:nvSpPr>
          <p:cNvPr id="3" name="Symbol zastępczy zawartości 2"/>
          <p:cNvSpPr>
            <a:spLocks noGrp="1"/>
          </p:cNvSpPr>
          <p:nvPr>
            <p:ph idx="1"/>
          </p:nvPr>
        </p:nvSpPr>
        <p:spPr/>
        <p:txBody>
          <a:bodyPr>
            <a:normAutofit/>
          </a:bodyPr>
          <a:lstStyle/>
          <a:p>
            <a:pPr marL="0" indent="0">
              <a:buNone/>
            </a:pPr>
            <a:r>
              <a:rPr lang="pl-PL" dirty="0"/>
              <a:t>Termin ten może odnosić się zarówno do dedykowanego sprzętu komputerowego wraz ze specjalnym oprogramowaniem, jak i do samego oprogramowania blokującego niepowołany dostęp do komputera, na którego straży stoi. Pełni rolę połączenia ochrony sprzętowej i programowej sieci wewnętrznej LAN przed dostępem z zewnątrz, tzn. sieci publicznych, Internetu, chroni też przed nieuprawnionym wypływem danych z sieci lokalnej na zewnątrz. Często jest to komputer wyposażony w system operacyjny (np. Linux, BSD) z odpowiednim oprogramowaniem. Do jego podstawowych zadań należy filtrowanie połączeń wchodzących i wychodzących oraz tym samym odmawianie żądań dostępu uznanych za niebezpieczne.</a:t>
            </a:r>
          </a:p>
        </p:txBody>
      </p:sp>
    </p:spTree>
    <p:extLst>
      <p:ext uri="{BB962C8B-B14F-4D97-AF65-F5344CB8AC3E}">
        <p14:creationId xmlns:p14="http://schemas.microsoft.com/office/powerpoint/2010/main" val="2215205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1" name="Text Box 5"/>
          <p:cNvSpPr txBox="1">
            <a:spLocks noChangeArrowheads="1"/>
          </p:cNvSpPr>
          <p:nvPr/>
        </p:nvSpPr>
        <p:spPr bwMode="auto">
          <a:xfrm>
            <a:off x="395288" y="1916113"/>
            <a:ext cx="8569325" cy="201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pl-PL" altLang="pl-PL" b="1"/>
              <a:t>router</a:t>
            </a:r>
            <a:r>
              <a:rPr lang="pl-PL" altLang="pl-PL"/>
              <a:t> – urządzenie wyposażone najczęściej w kilka interfejsów sieciowych LAN, porty obsługujące sieć WAN, pracujący wydajnie procesor i oprogramowanie zawiadujące ruchem pakietów przepływających przez router. W sieciach lokalnych stosowane są, gdy sieć chcemy podzielić na dwie lub więcej podsieci. Segmentacja sieci powoduje, że poszczególne podsieci są od siebie odseparowane i pakiety nie przenikają z jednej podsieci do drugiej. W ten sposób zwiększamy przepustowość każdej podsieci. </a:t>
            </a:r>
          </a:p>
        </p:txBody>
      </p:sp>
      <p:sp>
        <p:nvSpPr>
          <p:cNvPr id="8" name="Tytuł 1"/>
          <p:cNvSpPr>
            <a:spLocks noGrp="1"/>
          </p:cNvSpPr>
          <p:nvPr>
            <p:ph type="title"/>
          </p:nvPr>
        </p:nvSpPr>
        <p:spPr/>
        <p:txBody>
          <a:bodyPr/>
          <a:lstStyle/>
          <a:p>
            <a:r>
              <a:rPr lang="pl-PL" dirty="0"/>
              <a:t>Router</a:t>
            </a:r>
            <a:br>
              <a:rPr lang="pl-PL" dirty="0"/>
            </a:br>
            <a:endParaRPr lang="pl-PL" dirty="0"/>
          </a:p>
        </p:txBody>
      </p:sp>
      <p:pic>
        <p:nvPicPr>
          <p:cNvPr id="50183" name="Picture 7" descr="router"/>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tretch>
            <a:fillRect/>
          </a:stretch>
        </p:blipFill>
        <p:spPr bwMode="auto">
          <a:xfrm>
            <a:off x="467544" y="3930650"/>
            <a:ext cx="3087688" cy="1822989"/>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0186" name="Picture 10" descr="rute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tretch>
            <a:fillRect/>
          </a:stretch>
        </p:blipFill>
        <p:spPr bwMode="auto">
          <a:xfrm>
            <a:off x="3851920" y="4109026"/>
            <a:ext cx="3076575" cy="1609725"/>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ojekt domyślny">
  <a:themeElements>
    <a:clrScheme name="Projekt domyśln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ojekt domyślny">
      <a:majorFont>
        <a:latin typeface="Arial"/>
        <a:ea typeface=""/>
        <a:cs typeface=""/>
      </a:majorFont>
      <a:minorFont>
        <a:latin typeface="Arial"/>
        <a:ea typeface=""/>
        <a:cs typeface=""/>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pl-PL" altLang="pl-PL"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pl-PL" altLang="pl-PL"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Projekt domyśln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ojekt domyśln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ojekt domyśln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ojekt domyśln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ojekt domyśln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ojekt domyśln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ojekt domyśln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ojekt domyśln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ojekt domyśln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ojekt domyśln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ojekt domyśln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ojekt domyśln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Projekt domyślny 13">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FFFF"/>
        </a:hlink>
        <a:folHlink>
          <a:srgbClr val="FF110B"/>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tegralny">
  <a:themeElements>
    <a:clrScheme name="Integralny">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otalTime>254</TotalTime>
  <Words>835</Words>
  <Application>Microsoft Office PowerPoint</Application>
  <PresentationFormat>Pokaz na ekranie (4:3)</PresentationFormat>
  <Paragraphs>45</Paragraphs>
  <Slides>15</Slides>
  <Notes>0</Notes>
  <HiddenSlides>0</HiddenSlides>
  <MMClips>0</MMClips>
  <ScaleCrop>false</ScaleCrop>
  <HeadingPairs>
    <vt:vector size="6" baseType="variant">
      <vt:variant>
        <vt:lpstr>Używane czcionki</vt:lpstr>
      </vt:variant>
      <vt:variant>
        <vt:i4>6</vt:i4>
      </vt:variant>
      <vt:variant>
        <vt:lpstr>Motyw</vt:lpstr>
      </vt:variant>
      <vt:variant>
        <vt:i4>2</vt:i4>
      </vt:variant>
      <vt:variant>
        <vt:lpstr>Tytuły slajdów</vt:lpstr>
      </vt:variant>
      <vt:variant>
        <vt:i4>15</vt:i4>
      </vt:variant>
    </vt:vector>
  </HeadingPairs>
  <TitlesOfParts>
    <vt:vector size="23" baseType="lpstr">
      <vt:lpstr>Arial</vt:lpstr>
      <vt:lpstr>Monotype Corsiva</vt:lpstr>
      <vt:lpstr>Tw Cen MT</vt:lpstr>
      <vt:lpstr>Tw Cen MT Condensed</vt:lpstr>
      <vt:lpstr>Wingdings</vt:lpstr>
      <vt:lpstr>Wingdings 3</vt:lpstr>
      <vt:lpstr>Projekt domyślny</vt:lpstr>
      <vt:lpstr>Integralny</vt:lpstr>
      <vt:lpstr>Prezentacja programu PowerPoint</vt:lpstr>
      <vt:lpstr>Prezentacja programu PowerPoint</vt:lpstr>
      <vt:lpstr>Prezentacja programu PowerPoint</vt:lpstr>
      <vt:lpstr>Prezentacja programu PowerPoint</vt:lpstr>
      <vt:lpstr>Prezentacja programu PowerPoint</vt:lpstr>
      <vt:lpstr>Punk Dostępowy</vt:lpstr>
      <vt:lpstr>Bramka VoIP</vt:lpstr>
      <vt:lpstr>Zapora sieciowa</vt:lpstr>
      <vt:lpstr>Router </vt:lpstr>
      <vt:lpstr>Prezentacja programu PowerPoint</vt:lpstr>
      <vt:lpstr>Prezentacja programu PowerPoint</vt:lpstr>
      <vt:lpstr>Prezentacja programu PowerPoint</vt:lpstr>
      <vt:lpstr>Drukarka sieciowa</vt:lpstr>
      <vt:lpstr>NAS</vt:lpstr>
      <vt:lpstr>Pozostałe urządzenia pracujące w sieci</vt:lpstr>
    </vt:vector>
  </TitlesOfParts>
  <Company>dom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Zacharuk</dc:creator>
  <cp:lastModifiedBy>Damian Radzik</cp:lastModifiedBy>
  <cp:revision>14</cp:revision>
  <dcterms:created xsi:type="dcterms:W3CDTF">2004-02-18T10:49:22Z</dcterms:created>
  <dcterms:modified xsi:type="dcterms:W3CDTF">2018-10-08T07:30:00Z</dcterms:modified>
</cp:coreProperties>
</file>