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DC6010E6-AD02-4CFF-9694-C512B122292B}" type="datetimeFigureOut">
              <a:rPr lang="pl-PL" smtClean="0"/>
              <a:t>30.01.2024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2070A5C2-9A6F-48D3-BDA8-2EFCC15AEB99}"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5415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DC6010E6-AD02-4CFF-9694-C512B122292B}" type="datetimeFigureOut">
              <a:rPr lang="pl-PL" smtClean="0"/>
              <a:t>30.01.2024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2070A5C2-9A6F-48D3-BDA8-2EFCC15AEB99}" type="slidenum">
              <a:rPr lang="pl-PL" smtClean="0"/>
              <a:t>‹#›</a:t>
            </a:fld>
            <a:endParaRPr lang="pl-PL"/>
          </a:p>
        </p:txBody>
      </p:sp>
    </p:spTree>
    <p:extLst>
      <p:ext uri="{BB962C8B-B14F-4D97-AF65-F5344CB8AC3E}">
        <p14:creationId xmlns:p14="http://schemas.microsoft.com/office/powerpoint/2010/main" val="3318367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DC6010E6-AD02-4CFF-9694-C512B122292B}" type="datetimeFigureOut">
              <a:rPr lang="pl-PL" smtClean="0"/>
              <a:t>30.01.2024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2070A5C2-9A6F-48D3-BDA8-2EFCC15AEB99}"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2385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DC6010E6-AD02-4CFF-9694-C512B122292B}" type="datetimeFigureOut">
              <a:rPr lang="pl-PL" smtClean="0"/>
              <a:t>30.01.2024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2070A5C2-9A6F-48D3-BDA8-2EFCC15AEB99}" type="slidenum">
              <a:rPr lang="pl-PL" smtClean="0"/>
              <a:t>‹#›</a:t>
            </a:fld>
            <a:endParaRPr lang="pl-PL"/>
          </a:p>
        </p:txBody>
      </p:sp>
    </p:spTree>
    <p:extLst>
      <p:ext uri="{BB962C8B-B14F-4D97-AF65-F5344CB8AC3E}">
        <p14:creationId xmlns:p14="http://schemas.microsoft.com/office/powerpoint/2010/main" val="2602140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DC6010E6-AD02-4CFF-9694-C512B122292B}" type="datetimeFigureOut">
              <a:rPr lang="pl-PL" smtClean="0"/>
              <a:t>30.01.2024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2070A5C2-9A6F-48D3-BDA8-2EFCC15AEB99}"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7395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DC6010E6-AD02-4CFF-9694-C512B122292B}" type="datetimeFigureOut">
              <a:rPr lang="pl-PL" smtClean="0"/>
              <a:t>30.01.2024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2070A5C2-9A6F-48D3-BDA8-2EFCC15AEB99}" type="slidenum">
              <a:rPr lang="pl-PL" smtClean="0"/>
              <a:t>‹#›</a:t>
            </a:fld>
            <a:endParaRPr lang="pl-PL"/>
          </a:p>
        </p:txBody>
      </p:sp>
    </p:spTree>
    <p:extLst>
      <p:ext uri="{BB962C8B-B14F-4D97-AF65-F5344CB8AC3E}">
        <p14:creationId xmlns:p14="http://schemas.microsoft.com/office/powerpoint/2010/main" val="1882768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Kliknij, aby edytować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DC6010E6-AD02-4CFF-9694-C512B122292B}" type="datetimeFigureOut">
              <a:rPr lang="pl-PL" smtClean="0"/>
              <a:t>30.01.2024</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2070A5C2-9A6F-48D3-BDA8-2EFCC15AEB99}" type="slidenum">
              <a:rPr lang="pl-PL" smtClean="0"/>
              <a:t>‹#›</a:t>
            </a:fld>
            <a:endParaRPr lang="pl-PL"/>
          </a:p>
        </p:txBody>
      </p:sp>
    </p:spTree>
    <p:extLst>
      <p:ext uri="{BB962C8B-B14F-4D97-AF65-F5344CB8AC3E}">
        <p14:creationId xmlns:p14="http://schemas.microsoft.com/office/powerpoint/2010/main" val="1209153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DC6010E6-AD02-4CFF-9694-C512B122292B}" type="datetimeFigureOut">
              <a:rPr lang="pl-PL" smtClean="0"/>
              <a:t>30.01.2024</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2070A5C2-9A6F-48D3-BDA8-2EFCC15AEB99}" type="slidenum">
              <a:rPr lang="pl-PL" smtClean="0"/>
              <a:t>‹#›</a:t>
            </a:fld>
            <a:endParaRPr lang="pl-PL"/>
          </a:p>
        </p:txBody>
      </p:sp>
    </p:spTree>
    <p:extLst>
      <p:ext uri="{BB962C8B-B14F-4D97-AF65-F5344CB8AC3E}">
        <p14:creationId xmlns:p14="http://schemas.microsoft.com/office/powerpoint/2010/main" val="423685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6010E6-AD02-4CFF-9694-C512B122292B}" type="datetimeFigureOut">
              <a:rPr lang="pl-PL" smtClean="0"/>
              <a:t>30.01.2024</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2070A5C2-9A6F-48D3-BDA8-2EFCC15AEB99}" type="slidenum">
              <a:rPr lang="pl-PL" smtClean="0"/>
              <a:t>‹#›</a:t>
            </a:fld>
            <a:endParaRPr lang="pl-PL"/>
          </a:p>
        </p:txBody>
      </p:sp>
    </p:spTree>
    <p:extLst>
      <p:ext uri="{BB962C8B-B14F-4D97-AF65-F5344CB8AC3E}">
        <p14:creationId xmlns:p14="http://schemas.microsoft.com/office/powerpoint/2010/main" val="2813310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DC6010E6-AD02-4CFF-9694-C512B122292B}" type="datetimeFigureOut">
              <a:rPr lang="pl-PL" smtClean="0"/>
              <a:t>30.01.2024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2070A5C2-9A6F-48D3-BDA8-2EFCC15AEB99}" type="slidenum">
              <a:rPr lang="pl-PL" smtClean="0"/>
              <a:t>‹#›</a:t>
            </a:fld>
            <a:endParaRPr lang="pl-PL"/>
          </a:p>
        </p:txBody>
      </p:sp>
    </p:spTree>
    <p:extLst>
      <p:ext uri="{BB962C8B-B14F-4D97-AF65-F5344CB8AC3E}">
        <p14:creationId xmlns:p14="http://schemas.microsoft.com/office/powerpoint/2010/main" val="2234111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DC6010E6-AD02-4CFF-9694-C512B122292B}" type="datetimeFigureOut">
              <a:rPr lang="pl-PL" smtClean="0"/>
              <a:t>30.01.2024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2070A5C2-9A6F-48D3-BDA8-2EFCC15AEB99}"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0385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C6010E6-AD02-4CFF-9694-C512B122292B}" type="datetimeFigureOut">
              <a:rPr lang="pl-PL" smtClean="0"/>
              <a:t>30.01.2024</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070A5C2-9A6F-48D3-BDA8-2EFCC15AEB99}"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15222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pl.wikipedia.org/wiki/Apache_CouchDB" TargetMode="External"/><Relationship Id="rId7" Type="http://schemas.openxmlformats.org/officeDocument/2006/relationships/hyperlink" Target="https://pl.wikipedia.org/wiki/Cassandra_(baza_danych)" TargetMode="External"/><Relationship Id="rId2" Type="http://schemas.openxmlformats.org/officeDocument/2006/relationships/hyperlink" Target="https://pl.wikipedia.org/wiki/ArangoDB" TargetMode="External"/><Relationship Id="rId1" Type="http://schemas.openxmlformats.org/officeDocument/2006/relationships/slideLayout" Target="../slideLayouts/slideLayout2.xml"/><Relationship Id="rId6" Type="http://schemas.openxmlformats.org/officeDocument/2006/relationships/hyperlink" Target="https://pl.wikipedia.org/w/index.php?title=OrientDB&amp;action=edit&amp;redlink=1" TargetMode="External"/><Relationship Id="rId5" Type="http://schemas.openxmlformats.org/officeDocument/2006/relationships/hyperlink" Target="https://pl.wikipedia.org/wiki/MongoDB" TargetMode="External"/><Relationship Id="rId4" Type="http://schemas.openxmlformats.org/officeDocument/2006/relationships/hyperlink" Target="https://pl.wikipedia.org/wiki/BaseX"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F5F6934-1E6C-6099-4C4C-D72B735160CA}"/>
              </a:ext>
            </a:extLst>
          </p:cNvPr>
          <p:cNvSpPr>
            <a:spLocks noGrp="1"/>
          </p:cNvSpPr>
          <p:nvPr>
            <p:ph type="ctrTitle"/>
          </p:nvPr>
        </p:nvSpPr>
        <p:spPr/>
        <p:txBody>
          <a:bodyPr/>
          <a:lstStyle/>
          <a:p>
            <a:r>
              <a:rPr lang="pl-PL" dirty="0"/>
              <a:t>Nierelacyjne bazy danych</a:t>
            </a:r>
          </a:p>
        </p:txBody>
      </p:sp>
      <p:sp>
        <p:nvSpPr>
          <p:cNvPr id="3" name="Podtytuł 2">
            <a:extLst>
              <a:ext uri="{FF2B5EF4-FFF2-40B4-BE49-F238E27FC236}">
                <a16:creationId xmlns:a16="http://schemas.microsoft.com/office/drawing/2014/main" id="{703C6D0D-ACE7-43B4-A9FB-89D5E7074D37}"/>
              </a:ext>
            </a:extLst>
          </p:cNvPr>
          <p:cNvSpPr>
            <a:spLocks noGrp="1"/>
          </p:cNvSpPr>
          <p:nvPr>
            <p:ph type="subTitle" idx="1"/>
          </p:nvPr>
        </p:nvSpPr>
        <p:spPr/>
        <p:txBody>
          <a:bodyPr/>
          <a:lstStyle/>
          <a:p>
            <a:r>
              <a:rPr lang="pl-PL" dirty="0" err="1"/>
              <a:t>NoSQL</a:t>
            </a:r>
            <a:endParaRPr lang="pl-PL" dirty="0"/>
          </a:p>
        </p:txBody>
      </p:sp>
    </p:spTree>
    <p:extLst>
      <p:ext uri="{BB962C8B-B14F-4D97-AF65-F5344CB8AC3E}">
        <p14:creationId xmlns:p14="http://schemas.microsoft.com/office/powerpoint/2010/main" val="1970090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EC25D27-2E86-1D80-AD0A-BE68A40EA90F}"/>
              </a:ext>
            </a:extLst>
          </p:cNvPr>
          <p:cNvSpPr>
            <a:spLocks noGrp="1"/>
          </p:cNvSpPr>
          <p:nvPr>
            <p:ph type="title"/>
          </p:nvPr>
        </p:nvSpPr>
        <p:spPr/>
        <p:txBody>
          <a:bodyPr/>
          <a:lstStyle/>
          <a:p>
            <a:r>
              <a:rPr lang="pl-PL" dirty="0"/>
              <a:t>Graf</a:t>
            </a:r>
          </a:p>
        </p:txBody>
      </p:sp>
      <p:sp>
        <p:nvSpPr>
          <p:cNvPr id="3" name="Symbol zastępczy zawartości 2">
            <a:extLst>
              <a:ext uri="{FF2B5EF4-FFF2-40B4-BE49-F238E27FC236}">
                <a16:creationId xmlns:a16="http://schemas.microsoft.com/office/drawing/2014/main" id="{74E37ABA-B338-CA43-61D3-F5413721A1BF}"/>
              </a:ext>
            </a:extLst>
          </p:cNvPr>
          <p:cNvSpPr>
            <a:spLocks noGrp="1"/>
          </p:cNvSpPr>
          <p:nvPr>
            <p:ph idx="1"/>
          </p:nvPr>
        </p:nvSpPr>
        <p:spPr/>
        <p:txBody>
          <a:bodyPr/>
          <a:lstStyle/>
          <a:p>
            <a:pPr marL="0" indent="0">
              <a:buNone/>
            </a:pPr>
            <a:r>
              <a:rPr lang="pl-PL" dirty="0"/>
              <a:t>Ten rodzaj bazy danych jest przeznaczony dla danych, których relacje są dobrze reprezentowane jako wykres składający się z elementów powiązanych ze skończoną liczbą relacji między nimi. </a:t>
            </a:r>
          </a:p>
          <a:p>
            <a:pPr marL="0" indent="0">
              <a:buNone/>
            </a:pPr>
            <a:r>
              <a:rPr lang="pl-PL" dirty="0"/>
              <a:t>Rodzajem danych mogą być relacje społeczne, połączenia transportu publicznego, mapy drogowe, topologie sieci itp. Baza grafów jest oparta na węzłach (encje), krawędziach (relacje), właściwościach, teorii grafów. Grafy są używane w sieciach społecznościowych, do wytyczania tras.</a:t>
            </a:r>
          </a:p>
        </p:txBody>
      </p:sp>
    </p:spTree>
    <p:extLst>
      <p:ext uri="{BB962C8B-B14F-4D97-AF65-F5344CB8AC3E}">
        <p14:creationId xmlns:p14="http://schemas.microsoft.com/office/powerpoint/2010/main" val="3319814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AB00950-E1D2-22E3-800B-BF3647D7BB3D}"/>
              </a:ext>
            </a:extLst>
          </p:cNvPr>
          <p:cNvSpPr>
            <a:spLocks noGrp="1"/>
          </p:cNvSpPr>
          <p:nvPr>
            <p:ph type="title"/>
          </p:nvPr>
        </p:nvSpPr>
        <p:spPr/>
        <p:txBody>
          <a:bodyPr/>
          <a:lstStyle/>
          <a:p>
            <a:r>
              <a:rPr lang="pl-PL" dirty="0"/>
              <a:t>Obsługa danych relacyjnych</a:t>
            </a:r>
          </a:p>
        </p:txBody>
      </p:sp>
      <p:sp>
        <p:nvSpPr>
          <p:cNvPr id="3" name="Symbol zastępczy zawartości 2">
            <a:extLst>
              <a:ext uri="{FF2B5EF4-FFF2-40B4-BE49-F238E27FC236}">
                <a16:creationId xmlns:a16="http://schemas.microsoft.com/office/drawing/2014/main" id="{796F3EA4-02E8-93E9-5056-E4251E67CE07}"/>
              </a:ext>
            </a:extLst>
          </p:cNvPr>
          <p:cNvSpPr>
            <a:spLocks noGrp="1"/>
          </p:cNvSpPr>
          <p:nvPr>
            <p:ph idx="1"/>
          </p:nvPr>
        </p:nvSpPr>
        <p:spPr/>
        <p:txBody>
          <a:bodyPr/>
          <a:lstStyle/>
          <a:p>
            <a:pPr marL="0" indent="0">
              <a:buNone/>
            </a:pPr>
            <a:r>
              <a:rPr lang="pl-PL" dirty="0"/>
              <a:t>Ponieważ większość baz danych </a:t>
            </a:r>
            <a:r>
              <a:rPr lang="pl-PL" dirty="0" err="1"/>
              <a:t>NoSQL</a:t>
            </a:r>
            <a:r>
              <a:rPr lang="pl-PL" dirty="0"/>
              <a:t> nie ma możliwości dołączania zapytań, schemat bazy danych zasadniczo musi być różnie zaprojektowany. Istnieją trzy główne techniki obsługi danych relacyjnych w bazie danych </a:t>
            </a:r>
            <a:r>
              <a:rPr lang="pl-PL" dirty="0" err="1"/>
              <a:t>NoSQL</a:t>
            </a:r>
            <a:endParaRPr lang="pl-PL" dirty="0"/>
          </a:p>
        </p:txBody>
      </p:sp>
    </p:spTree>
    <p:extLst>
      <p:ext uri="{BB962C8B-B14F-4D97-AF65-F5344CB8AC3E}">
        <p14:creationId xmlns:p14="http://schemas.microsoft.com/office/powerpoint/2010/main" val="1258076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4B680CF-56F7-948B-2CFF-C415F0E780BA}"/>
              </a:ext>
            </a:extLst>
          </p:cNvPr>
          <p:cNvSpPr>
            <a:spLocks noGrp="1"/>
          </p:cNvSpPr>
          <p:nvPr>
            <p:ph type="title"/>
          </p:nvPr>
        </p:nvSpPr>
        <p:spPr/>
        <p:txBody>
          <a:bodyPr/>
          <a:lstStyle/>
          <a:p>
            <a:r>
              <a:rPr lang="pl-PL" dirty="0"/>
              <a:t>Wiele zapytań (</a:t>
            </a:r>
            <a:r>
              <a:rPr lang="pl-PL" dirty="0" err="1"/>
              <a:t>Multiple</a:t>
            </a:r>
            <a:r>
              <a:rPr lang="pl-PL" dirty="0"/>
              <a:t> </a:t>
            </a:r>
            <a:r>
              <a:rPr lang="pl-PL" dirty="0" err="1"/>
              <a:t>queries</a:t>
            </a:r>
            <a:r>
              <a:rPr lang="pl-PL" dirty="0"/>
              <a:t>)</a:t>
            </a:r>
          </a:p>
        </p:txBody>
      </p:sp>
      <p:sp>
        <p:nvSpPr>
          <p:cNvPr id="3" name="Symbol zastępczy zawartości 2">
            <a:extLst>
              <a:ext uri="{FF2B5EF4-FFF2-40B4-BE49-F238E27FC236}">
                <a16:creationId xmlns:a16="http://schemas.microsoft.com/office/drawing/2014/main" id="{51B6B7CD-0C33-855A-447C-9788828389CD}"/>
              </a:ext>
            </a:extLst>
          </p:cNvPr>
          <p:cNvSpPr>
            <a:spLocks noGrp="1"/>
          </p:cNvSpPr>
          <p:nvPr>
            <p:ph idx="1"/>
          </p:nvPr>
        </p:nvSpPr>
        <p:spPr/>
        <p:txBody>
          <a:bodyPr/>
          <a:lstStyle/>
          <a:p>
            <a:pPr marL="0" indent="0">
              <a:buNone/>
            </a:pPr>
            <a:r>
              <a:rPr lang="pl-PL" dirty="0"/>
              <a:t>Zamiast odzyskiwać wszystkie dane za pomocą jednego zapytania, często wykonuje się kilka zapytań w celu uzyskania pożądanych danych. </a:t>
            </a:r>
          </a:p>
          <a:p>
            <a:pPr marL="0" indent="0">
              <a:buNone/>
            </a:pPr>
            <a:r>
              <a:rPr lang="pl-PL" dirty="0"/>
              <a:t>Zapytania </a:t>
            </a:r>
            <a:r>
              <a:rPr lang="pl-PL" dirty="0" err="1"/>
              <a:t>NoSQL</a:t>
            </a:r>
            <a:r>
              <a:rPr lang="pl-PL" dirty="0"/>
              <a:t> są często szybsze niż tradycyjne zapytania SQL, więc koszt konieczności wykonania dodatkowych zapytań może być akceptowalny.</a:t>
            </a:r>
          </a:p>
        </p:txBody>
      </p:sp>
    </p:spTree>
    <p:extLst>
      <p:ext uri="{BB962C8B-B14F-4D97-AF65-F5344CB8AC3E}">
        <p14:creationId xmlns:p14="http://schemas.microsoft.com/office/powerpoint/2010/main" val="1332734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0B26C50-AABF-160A-3550-30AE2354C942}"/>
              </a:ext>
            </a:extLst>
          </p:cNvPr>
          <p:cNvSpPr>
            <a:spLocks noGrp="1"/>
          </p:cNvSpPr>
          <p:nvPr>
            <p:ph type="title"/>
          </p:nvPr>
        </p:nvSpPr>
        <p:spPr/>
        <p:txBody>
          <a:bodyPr>
            <a:normAutofit fontScale="90000"/>
          </a:bodyPr>
          <a:lstStyle/>
          <a:p>
            <a:r>
              <a:rPr lang="pl-PL" dirty="0"/>
              <a:t>Buforowanie, replikacja i nienormalizowane dane (</a:t>
            </a:r>
            <a:r>
              <a:rPr lang="pl-PL" dirty="0" err="1"/>
              <a:t>Caching</a:t>
            </a:r>
            <a:r>
              <a:rPr lang="pl-PL" dirty="0"/>
              <a:t>, </a:t>
            </a:r>
            <a:r>
              <a:rPr lang="pl-PL" dirty="0" err="1"/>
              <a:t>replication</a:t>
            </a:r>
            <a:r>
              <a:rPr lang="pl-PL" dirty="0"/>
              <a:t> and non-</a:t>
            </a:r>
            <a:r>
              <a:rPr lang="pl-PL" dirty="0" err="1"/>
              <a:t>normalized</a:t>
            </a:r>
            <a:r>
              <a:rPr lang="pl-PL" dirty="0"/>
              <a:t> data)</a:t>
            </a:r>
          </a:p>
        </p:txBody>
      </p:sp>
      <p:sp>
        <p:nvSpPr>
          <p:cNvPr id="3" name="Symbol zastępczy zawartości 2">
            <a:extLst>
              <a:ext uri="{FF2B5EF4-FFF2-40B4-BE49-F238E27FC236}">
                <a16:creationId xmlns:a16="http://schemas.microsoft.com/office/drawing/2014/main" id="{836B629A-E7EE-B2E4-EAD1-0FE45E3512D8}"/>
              </a:ext>
            </a:extLst>
          </p:cNvPr>
          <p:cNvSpPr>
            <a:spLocks noGrp="1"/>
          </p:cNvSpPr>
          <p:nvPr>
            <p:ph idx="1"/>
          </p:nvPr>
        </p:nvSpPr>
        <p:spPr/>
        <p:txBody>
          <a:bodyPr/>
          <a:lstStyle/>
          <a:p>
            <a:pPr marL="0" indent="0">
              <a:buNone/>
            </a:pPr>
            <a:r>
              <a:rPr lang="pl-PL" dirty="0"/>
              <a:t>Zamiast tylko przechowywać klucze obce, często zachowuje się rzeczywiste obce wartości wraz z danymi modelu. Na przykład każdy komentarz do bloga może zawierać oprócz identyfikatora użytkownika także nazwę użytkownika, zapewniając w ten sposób łatwy dostęp do nazwy użytkownika bez konieczności ponownego wyszukiwania. </a:t>
            </a:r>
          </a:p>
          <a:p>
            <a:pPr marL="0" indent="0">
              <a:buNone/>
            </a:pPr>
            <a:r>
              <a:rPr lang="pl-PL" dirty="0"/>
              <a:t>Kiedy jednak zmieni się nazwa użytkownika, będzie ona musiała zostać zmieniona w wielu miejscach w bazie danych. Tak więc to podejście działa lepiej, gdy odczyty są znacznie częstsze niż zapisy.</a:t>
            </a:r>
          </a:p>
        </p:txBody>
      </p:sp>
    </p:spTree>
    <p:extLst>
      <p:ext uri="{BB962C8B-B14F-4D97-AF65-F5344CB8AC3E}">
        <p14:creationId xmlns:p14="http://schemas.microsoft.com/office/powerpoint/2010/main" val="34915946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01E2EB0-5228-2792-2074-15EC41CC3AC9}"/>
              </a:ext>
            </a:extLst>
          </p:cNvPr>
          <p:cNvSpPr>
            <a:spLocks noGrp="1"/>
          </p:cNvSpPr>
          <p:nvPr>
            <p:ph type="title"/>
          </p:nvPr>
        </p:nvSpPr>
        <p:spPr/>
        <p:txBody>
          <a:bodyPr/>
          <a:lstStyle/>
          <a:p>
            <a:r>
              <a:rPr lang="pl-PL" dirty="0"/>
              <a:t>Zagnieżdżanie danych (</a:t>
            </a:r>
            <a:r>
              <a:rPr lang="pl-PL" dirty="0" err="1"/>
              <a:t>Nesting</a:t>
            </a:r>
            <a:r>
              <a:rPr lang="pl-PL" dirty="0"/>
              <a:t> data)</a:t>
            </a:r>
          </a:p>
        </p:txBody>
      </p:sp>
      <p:sp>
        <p:nvSpPr>
          <p:cNvPr id="3" name="Symbol zastępczy zawartości 2">
            <a:extLst>
              <a:ext uri="{FF2B5EF4-FFF2-40B4-BE49-F238E27FC236}">
                <a16:creationId xmlns:a16="http://schemas.microsoft.com/office/drawing/2014/main" id="{B6654DB1-C1F3-F1C8-63CA-53D4BAED550C}"/>
              </a:ext>
            </a:extLst>
          </p:cNvPr>
          <p:cNvSpPr>
            <a:spLocks noGrp="1"/>
          </p:cNvSpPr>
          <p:nvPr>
            <p:ph idx="1"/>
          </p:nvPr>
        </p:nvSpPr>
        <p:spPr/>
        <p:txBody>
          <a:bodyPr/>
          <a:lstStyle/>
          <a:p>
            <a:pPr marL="0" indent="0">
              <a:buNone/>
            </a:pPr>
            <a:r>
              <a:rPr lang="pl-PL" dirty="0"/>
              <a:t>W bazach danych dokumentów, takich jak </a:t>
            </a:r>
            <a:r>
              <a:rPr lang="pl-PL" dirty="0" err="1"/>
              <a:t>MongoDB</a:t>
            </a:r>
            <a:r>
              <a:rPr lang="pl-PL" dirty="0"/>
              <a:t>, często umieszcza się więcej danych w mniejszej liczbie zbiorów. Na przykład w aplikacji do blogowania można wybrać przechowywanie komentarzy w dokumencie </a:t>
            </a:r>
            <a:r>
              <a:rPr lang="pl-PL" dirty="0" err="1"/>
              <a:t>posta</a:t>
            </a:r>
            <a:r>
              <a:rPr lang="pl-PL" dirty="0"/>
              <a:t> na blogu, tak aby po pojedynczym pobieraniu otrzymywano wszystkie komentarze. Tak więc w tym podejściu pojedynczy dokument zawiera wszystkie dane potrzebne do określonego zadania.</a:t>
            </a:r>
          </a:p>
        </p:txBody>
      </p:sp>
    </p:spTree>
    <p:extLst>
      <p:ext uri="{BB962C8B-B14F-4D97-AF65-F5344CB8AC3E}">
        <p14:creationId xmlns:p14="http://schemas.microsoft.com/office/powerpoint/2010/main" val="4051466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EF003D0-99C1-CD43-7CA9-D9D9E3F4AD79}"/>
              </a:ext>
            </a:extLst>
          </p:cNvPr>
          <p:cNvSpPr>
            <a:spLocks noGrp="1"/>
          </p:cNvSpPr>
          <p:nvPr>
            <p:ph type="title"/>
          </p:nvPr>
        </p:nvSpPr>
        <p:spPr/>
        <p:txBody>
          <a:bodyPr/>
          <a:lstStyle/>
          <a:p>
            <a:r>
              <a:rPr lang="pl-PL" dirty="0"/>
              <a:t>Definicja</a:t>
            </a:r>
          </a:p>
        </p:txBody>
      </p:sp>
      <p:sp>
        <p:nvSpPr>
          <p:cNvPr id="3" name="Symbol zastępczy zawartości 2">
            <a:extLst>
              <a:ext uri="{FF2B5EF4-FFF2-40B4-BE49-F238E27FC236}">
                <a16:creationId xmlns:a16="http://schemas.microsoft.com/office/drawing/2014/main" id="{AC2220C4-4ADD-AF07-C2F4-E05A232D49F4}"/>
              </a:ext>
            </a:extLst>
          </p:cNvPr>
          <p:cNvSpPr>
            <a:spLocks noGrp="1"/>
          </p:cNvSpPr>
          <p:nvPr>
            <p:ph idx="1"/>
          </p:nvPr>
        </p:nvSpPr>
        <p:spPr/>
        <p:txBody>
          <a:bodyPr/>
          <a:lstStyle/>
          <a:p>
            <a:pPr marL="0" indent="0">
              <a:buNone/>
            </a:pPr>
            <a:r>
              <a:rPr lang="pl-PL" dirty="0" err="1"/>
              <a:t>NoSQL</a:t>
            </a:r>
            <a:r>
              <a:rPr lang="pl-PL" dirty="0"/>
              <a:t> (nierelacyjna baza danych SQL, pierwotnie „non SQL” lub „non </a:t>
            </a:r>
            <a:r>
              <a:rPr lang="pl-PL" dirty="0" err="1"/>
              <a:t>relational</a:t>
            </a:r>
            <a:r>
              <a:rPr lang="pl-PL" dirty="0"/>
              <a:t>”) – baza danych zapewniająca mechanizm do przechowywania i wyszukiwania danych modelowanych w inny sposób niż relacje tabelaryczne używane w relacjach baz danych SQL.</a:t>
            </a:r>
          </a:p>
        </p:txBody>
      </p:sp>
    </p:spTree>
    <p:extLst>
      <p:ext uri="{BB962C8B-B14F-4D97-AF65-F5344CB8AC3E}">
        <p14:creationId xmlns:p14="http://schemas.microsoft.com/office/powerpoint/2010/main" val="3321337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FE34C44-26DF-1BAE-893C-D1DB8DF2CA50}"/>
              </a:ext>
            </a:extLst>
          </p:cNvPr>
          <p:cNvSpPr>
            <a:spLocks noGrp="1"/>
          </p:cNvSpPr>
          <p:nvPr>
            <p:ph type="title"/>
          </p:nvPr>
        </p:nvSpPr>
        <p:spPr/>
        <p:txBody>
          <a:bodyPr/>
          <a:lstStyle/>
          <a:p>
            <a:r>
              <a:rPr lang="pl-PL" dirty="0"/>
              <a:t>Podstawowa klasyfikacja</a:t>
            </a:r>
          </a:p>
        </p:txBody>
      </p:sp>
      <p:graphicFrame>
        <p:nvGraphicFramePr>
          <p:cNvPr id="4" name="Symbol zastępczy zawartości 3">
            <a:extLst>
              <a:ext uri="{FF2B5EF4-FFF2-40B4-BE49-F238E27FC236}">
                <a16:creationId xmlns:a16="http://schemas.microsoft.com/office/drawing/2014/main" id="{B0DEA95F-11F7-1F30-FE4A-36E65B2FCA9A}"/>
              </a:ext>
            </a:extLst>
          </p:cNvPr>
          <p:cNvGraphicFramePr>
            <a:graphicFrameLocks noGrp="1"/>
          </p:cNvGraphicFramePr>
          <p:nvPr>
            <p:ph idx="1"/>
            <p:extLst>
              <p:ext uri="{D42A27DB-BD31-4B8C-83A1-F6EECF244321}">
                <p14:modId xmlns:p14="http://schemas.microsoft.com/office/powerpoint/2010/main" val="1635263754"/>
              </p:ext>
            </p:extLst>
          </p:nvPr>
        </p:nvGraphicFramePr>
        <p:xfrm>
          <a:off x="1091961" y="1825625"/>
          <a:ext cx="10008078" cy="4351337"/>
        </p:xfrm>
        <a:graphic>
          <a:graphicData uri="http://schemas.openxmlformats.org/drawingml/2006/table">
            <a:tbl>
              <a:tblPr/>
              <a:tblGrid>
                <a:gridCol w="5004039">
                  <a:extLst>
                    <a:ext uri="{9D8B030D-6E8A-4147-A177-3AD203B41FA5}">
                      <a16:colId xmlns:a16="http://schemas.microsoft.com/office/drawing/2014/main" val="1880673261"/>
                    </a:ext>
                  </a:extLst>
                </a:gridCol>
                <a:gridCol w="5004039">
                  <a:extLst>
                    <a:ext uri="{9D8B030D-6E8A-4147-A177-3AD203B41FA5}">
                      <a16:colId xmlns:a16="http://schemas.microsoft.com/office/drawing/2014/main" val="790407504"/>
                    </a:ext>
                  </a:extLst>
                </a:gridCol>
              </a:tblGrid>
              <a:tr h="1653508">
                <a:tc>
                  <a:txBody>
                    <a:bodyPr/>
                    <a:lstStyle/>
                    <a:p>
                      <a:r>
                        <a:rPr lang="pl-PL" sz="1700" u="none">
                          <a:solidFill>
                            <a:schemeClr val="tx1"/>
                          </a:solidFill>
                          <a:effectLst/>
                        </a:rPr>
                        <a:t>Klucz – wartość</a:t>
                      </a:r>
                    </a:p>
                  </a:txBody>
                  <a:tcPr marL="87027" marR="87027" marT="43513" marB="43513" anchor="ctr">
                    <a:lnL w="6350" cap="flat" cmpd="sng" algn="ctr">
                      <a:solidFill>
                        <a:srgbClr val="A2A9B1"/>
                      </a:solidFill>
                      <a:prstDash val="solid"/>
                      <a:round/>
                      <a:headEnd type="none" w="med" len="med"/>
                      <a:tailEnd type="none" w="med" len="med"/>
                    </a:lnL>
                    <a:lnR w="6350" cap="flat" cmpd="sng" algn="ctr">
                      <a:solidFill>
                        <a:srgbClr val="A2A9B1"/>
                      </a:solidFill>
                      <a:prstDash val="solid"/>
                      <a:round/>
                      <a:headEnd type="none" w="med" len="med"/>
                      <a:tailEnd type="none" w="med" len="med"/>
                    </a:lnR>
                    <a:lnT w="6350" cap="flat" cmpd="sng" algn="ctr">
                      <a:solidFill>
                        <a:srgbClr val="A2A9B1"/>
                      </a:solidFill>
                      <a:prstDash val="solid"/>
                      <a:round/>
                      <a:headEnd type="none" w="med" len="med"/>
                      <a:tailEnd type="none" w="med" len="med"/>
                    </a:lnT>
                    <a:lnB w="6350" cap="flat" cmpd="sng" algn="ctr">
                      <a:solidFill>
                        <a:srgbClr val="A2A9B1"/>
                      </a:solidFill>
                      <a:prstDash val="solid"/>
                      <a:round/>
                      <a:headEnd type="none" w="med" len="med"/>
                      <a:tailEnd type="none" w="med" len="med"/>
                    </a:lnB>
                    <a:solidFill>
                      <a:srgbClr val="F8F9FA"/>
                    </a:solidFill>
                  </a:tcPr>
                </a:tc>
                <a:tc>
                  <a:txBody>
                    <a:bodyPr/>
                    <a:lstStyle/>
                    <a:p>
                      <a:r>
                        <a:rPr lang="pl-PL" sz="1700" u="none">
                          <a:solidFill>
                            <a:schemeClr val="tx1"/>
                          </a:solidFill>
                          <a:effectLst/>
                        </a:rPr>
                        <a:t>Aerospike, Apache Ignite, </a:t>
                      </a:r>
                      <a:r>
                        <a:rPr lang="pl-PL" sz="1700" u="none" strike="noStrike">
                          <a:solidFill>
                            <a:schemeClr val="tx1"/>
                          </a:solidFill>
                          <a:effectLst/>
                          <a:hlinkClick r:id="rId2" tooltip="ArangoDB">
                            <a:extLst>
                              <a:ext uri="{A12FA001-AC4F-418D-AE19-62706E023703}">
                                <ahyp:hlinkClr xmlns:ahyp="http://schemas.microsoft.com/office/drawing/2018/hyperlinkcolor" val="tx"/>
                              </a:ext>
                            </a:extLst>
                          </a:hlinkClick>
                        </a:rPr>
                        <a:t>ArangoDB</a:t>
                      </a:r>
                      <a:r>
                        <a:rPr lang="pl-PL" sz="1700" u="none">
                          <a:solidFill>
                            <a:schemeClr val="tx1"/>
                          </a:solidFill>
                          <a:effectLst/>
                        </a:rPr>
                        <a:t>, BerkeleyDB, Couchbase, Dynamo, FairCom c-treeACE, FoundationDB, InfinityDB, LevelDB, MemcacheDB, MUMPS, Oracle NoSQL Database, OrientDB, Project Voldemort, Redis, Riak, SDBM/Flat File dbm, ZooKeeper</a:t>
                      </a:r>
                    </a:p>
                  </a:txBody>
                  <a:tcPr marL="87027" marR="87027" marT="43513" marB="43513" anchor="ctr">
                    <a:lnL w="6350" cap="flat" cmpd="sng" algn="ctr">
                      <a:solidFill>
                        <a:srgbClr val="A2A9B1"/>
                      </a:solidFill>
                      <a:prstDash val="solid"/>
                      <a:round/>
                      <a:headEnd type="none" w="med" len="med"/>
                      <a:tailEnd type="none" w="med" len="med"/>
                    </a:lnL>
                    <a:lnR w="6350" cap="flat" cmpd="sng" algn="ctr">
                      <a:solidFill>
                        <a:srgbClr val="A2A9B1"/>
                      </a:solidFill>
                      <a:prstDash val="solid"/>
                      <a:round/>
                      <a:headEnd type="none" w="med" len="med"/>
                      <a:tailEnd type="none" w="med" len="med"/>
                    </a:lnR>
                    <a:lnT w="6350" cap="flat" cmpd="sng" algn="ctr">
                      <a:solidFill>
                        <a:srgbClr val="A2A9B1"/>
                      </a:solidFill>
                      <a:prstDash val="solid"/>
                      <a:round/>
                      <a:headEnd type="none" w="med" len="med"/>
                      <a:tailEnd type="none" w="med" len="med"/>
                    </a:lnT>
                    <a:lnB w="635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684374833"/>
                  </a:ext>
                </a:extLst>
              </a:tr>
              <a:tr h="870268">
                <a:tc>
                  <a:txBody>
                    <a:bodyPr/>
                    <a:lstStyle/>
                    <a:p>
                      <a:r>
                        <a:rPr lang="pl-PL" sz="1700" u="none">
                          <a:solidFill>
                            <a:schemeClr val="tx1"/>
                          </a:solidFill>
                          <a:effectLst/>
                        </a:rPr>
                        <a:t>Dokument</a:t>
                      </a:r>
                    </a:p>
                  </a:txBody>
                  <a:tcPr marL="87027" marR="87027" marT="43513" marB="43513" anchor="ctr">
                    <a:lnL w="6350" cap="flat" cmpd="sng" algn="ctr">
                      <a:solidFill>
                        <a:srgbClr val="A2A9B1"/>
                      </a:solidFill>
                      <a:prstDash val="solid"/>
                      <a:round/>
                      <a:headEnd type="none" w="med" len="med"/>
                      <a:tailEnd type="none" w="med" len="med"/>
                    </a:lnL>
                    <a:lnR w="6350" cap="flat" cmpd="sng" algn="ctr">
                      <a:solidFill>
                        <a:srgbClr val="A2A9B1"/>
                      </a:solidFill>
                      <a:prstDash val="solid"/>
                      <a:round/>
                      <a:headEnd type="none" w="med" len="med"/>
                      <a:tailEnd type="none" w="med" len="med"/>
                    </a:lnR>
                    <a:lnT w="6350" cap="flat" cmpd="sng" algn="ctr">
                      <a:solidFill>
                        <a:srgbClr val="A2A9B1"/>
                      </a:solidFill>
                      <a:prstDash val="solid"/>
                      <a:round/>
                      <a:headEnd type="none" w="med" len="med"/>
                      <a:tailEnd type="none" w="med" len="med"/>
                    </a:lnT>
                    <a:lnB w="6350" cap="flat" cmpd="sng" algn="ctr">
                      <a:solidFill>
                        <a:srgbClr val="A2A9B1"/>
                      </a:solidFill>
                      <a:prstDash val="solid"/>
                      <a:round/>
                      <a:headEnd type="none" w="med" len="med"/>
                      <a:tailEnd type="none" w="med" len="med"/>
                    </a:lnB>
                    <a:solidFill>
                      <a:srgbClr val="F8F9FA"/>
                    </a:solidFill>
                  </a:tcPr>
                </a:tc>
                <a:tc>
                  <a:txBody>
                    <a:bodyPr/>
                    <a:lstStyle/>
                    <a:p>
                      <a:r>
                        <a:rPr lang="pl-PL" sz="1700" u="none" strike="noStrike" dirty="0" err="1">
                          <a:solidFill>
                            <a:schemeClr val="tx1"/>
                          </a:solidFill>
                          <a:effectLst/>
                          <a:hlinkClick r:id="rId3" tooltip="Apache CouchDB">
                            <a:extLst>
                              <a:ext uri="{A12FA001-AC4F-418D-AE19-62706E023703}">
                                <ahyp:hlinkClr xmlns:ahyp="http://schemas.microsoft.com/office/drawing/2018/hyperlinkcolor" val="tx"/>
                              </a:ext>
                            </a:extLst>
                          </a:hlinkClick>
                        </a:rPr>
                        <a:t>CouchDB</a:t>
                      </a:r>
                      <a:r>
                        <a:rPr lang="pl-PL" sz="1700" u="none" dirty="0">
                          <a:solidFill>
                            <a:schemeClr val="tx1"/>
                          </a:solidFill>
                          <a:effectLst/>
                        </a:rPr>
                        <a:t>, </a:t>
                      </a:r>
                      <a:r>
                        <a:rPr lang="pl-PL" sz="1700" u="none" strike="noStrike" dirty="0" err="1">
                          <a:solidFill>
                            <a:schemeClr val="tx1"/>
                          </a:solidFill>
                          <a:effectLst/>
                          <a:hlinkClick r:id="rId2" tooltip="ArangoDB">
                            <a:extLst>
                              <a:ext uri="{A12FA001-AC4F-418D-AE19-62706E023703}">
                                <ahyp:hlinkClr xmlns:ahyp="http://schemas.microsoft.com/office/drawing/2018/hyperlinkcolor" val="tx"/>
                              </a:ext>
                            </a:extLst>
                          </a:hlinkClick>
                        </a:rPr>
                        <a:t>ArangoDB</a:t>
                      </a:r>
                      <a:r>
                        <a:rPr lang="pl-PL" sz="1700" u="none" dirty="0">
                          <a:solidFill>
                            <a:schemeClr val="tx1"/>
                          </a:solidFill>
                          <a:effectLst/>
                        </a:rPr>
                        <a:t>, </a:t>
                      </a:r>
                      <a:r>
                        <a:rPr lang="pl-PL" sz="1700" u="none" strike="noStrike" dirty="0" err="1">
                          <a:solidFill>
                            <a:schemeClr val="tx1"/>
                          </a:solidFill>
                          <a:effectLst/>
                          <a:hlinkClick r:id="rId4" tooltip="BaseX">
                            <a:extLst>
                              <a:ext uri="{A12FA001-AC4F-418D-AE19-62706E023703}">
                                <ahyp:hlinkClr xmlns:ahyp="http://schemas.microsoft.com/office/drawing/2018/hyperlinkcolor" val="tx"/>
                              </a:ext>
                            </a:extLst>
                          </a:hlinkClick>
                        </a:rPr>
                        <a:t>BaseX</a:t>
                      </a:r>
                      <a:r>
                        <a:rPr lang="pl-PL" sz="1700" u="none" dirty="0">
                          <a:solidFill>
                            <a:schemeClr val="tx1"/>
                          </a:solidFill>
                          <a:effectLst/>
                        </a:rPr>
                        <a:t>, </a:t>
                      </a:r>
                      <a:r>
                        <a:rPr lang="pl-PL" sz="1700" u="none" dirty="0" err="1">
                          <a:solidFill>
                            <a:schemeClr val="tx1"/>
                          </a:solidFill>
                          <a:effectLst/>
                        </a:rPr>
                        <a:t>Clusterpoint</a:t>
                      </a:r>
                      <a:r>
                        <a:rPr lang="pl-PL" sz="1700" u="none" dirty="0">
                          <a:solidFill>
                            <a:schemeClr val="tx1"/>
                          </a:solidFill>
                          <a:effectLst/>
                        </a:rPr>
                        <a:t>, </a:t>
                      </a:r>
                      <a:r>
                        <a:rPr lang="pl-PL" sz="1700" u="none" dirty="0" err="1">
                          <a:solidFill>
                            <a:schemeClr val="tx1"/>
                          </a:solidFill>
                          <a:effectLst/>
                        </a:rPr>
                        <a:t>Couchbase</a:t>
                      </a:r>
                      <a:r>
                        <a:rPr lang="pl-PL" sz="1700" u="none" dirty="0">
                          <a:solidFill>
                            <a:schemeClr val="tx1"/>
                          </a:solidFill>
                          <a:effectLst/>
                        </a:rPr>
                        <a:t>, </a:t>
                      </a:r>
                      <a:r>
                        <a:rPr lang="pl-PL" sz="1700" u="none" dirty="0" err="1">
                          <a:solidFill>
                            <a:schemeClr val="tx1"/>
                          </a:solidFill>
                          <a:effectLst/>
                        </a:rPr>
                        <a:t>Cosmos</a:t>
                      </a:r>
                      <a:r>
                        <a:rPr lang="pl-PL" sz="1700" u="none" dirty="0">
                          <a:solidFill>
                            <a:schemeClr val="tx1"/>
                          </a:solidFill>
                          <a:effectLst/>
                        </a:rPr>
                        <a:t> DB, IBM Domino, </a:t>
                      </a:r>
                      <a:r>
                        <a:rPr lang="pl-PL" sz="1700" u="none" dirty="0" err="1">
                          <a:solidFill>
                            <a:schemeClr val="tx1"/>
                          </a:solidFill>
                          <a:effectLst/>
                        </a:rPr>
                        <a:t>MarkLogic</a:t>
                      </a:r>
                      <a:r>
                        <a:rPr lang="pl-PL" sz="1700" u="none" dirty="0">
                          <a:solidFill>
                            <a:schemeClr val="tx1"/>
                          </a:solidFill>
                          <a:effectLst/>
                        </a:rPr>
                        <a:t>, </a:t>
                      </a:r>
                      <a:r>
                        <a:rPr lang="pl-PL" sz="1700" u="none" strike="noStrike" dirty="0" err="1">
                          <a:solidFill>
                            <a:schemeClr val="tx1"/>
                          </a:solidFill>
                          <a:effectLst/>
                          <a:hlinkClick r:id="rId5" tooltip="MongoDB">
                            <a:extLst>
                              <a:ext uri="{A12FA001-AC4F-418D-AE19-62706E023703}">
                                <ahyp:hlinkClr xmlns:ahyp="http://schemas.microsoft.com/office/drawing/2018/hyperlinkcolor" val="tx"/>
                              </a:ext>
                            </a:extLst>
                          </a:hlinkClick>
                        </a:rPr>
                        <a:t>MongoDB</a:t>
                      </a:r>
                      <a:r>
                        <a:rPr lang="pl-PL" sz="1700" u="none" dirty="0">
                          <a:solidFill>
                            <a:schemeClr val="tx1"/>
                          </a:solidFill>
                          <a:effectLst/>
                        </a:rPr>
                        <a:t>, </a:t>
                      </a:r>
                      <a:r>
                        <a:rPr lang="pl-PL" sz="1700" u="none" strike="noStrike" dirty="0" err="1">
                          <a:solidFill>
                            <a:schemeClr val="tx1"/>
                          </a:solidFill>
                          <a:effectLst/>
                          <a:hlinkClick r:id="rId6" tooltip="OrientDB (strona nie istnieje)">
                            <a:extLst>
                              <a:ext uri="{A12FA001-AC4F-418D-AE19-62706E023703}">
                                <ahyp:hlinkClr xmlns:ahyp="http://schemas.microsoft.com/office/drawing/2018/hyperlinkcolor" val="tx"/>
                              </a:ext>
                            </a:extLst>
                          </a:hlinkClick>
                        </a:rPr>
                        <a:t>OrientDB</a:t>
                      </a:r>
                      <a:r>
                        <a:rPr lang="pl-PL" sz="1700" u="none" dirty="0">
                          <a:solidFill>
                            <a:schemeClr val="tx1"/>
                          </a:solidFill>
                          <a:effectLst/>
                        </a:rPr>
                        <a:t>, </a:t>
                      </a:r>
                      <a:r>
                        <a:rPr lang="pl-PL" sz="1700" u="none" dirty="0" err="1">
                          <a:solidFill>
                            <a:schemeClr val="tx1"/>
                          </a:solidFill>
                          <a:effectLst/>
                        </a:rPr>
                        <a:t>Qizx</a:t>
                      </a:r>
                      <a:r>
                        <a:rPr lang="pl-PL" sz="1700" u="none" dirty="0">
                          <a:solidFill>
                            <a:schemeClr val="tx1"/>
                          </a:solidFill>
                          <a:effectLst/>
                        </a:rPr>
                        <a:t>, </a:t>
                      </a:r>
                      <a:r>
                        <a:rPr lang="pl-PL" sz="1700" u="none" dirty="0" err="1">
                          <a:solidFill>
                            <a:schemeClr val="tx1"/>
                          </a:solidFill>
                          <a:effectLst/>
                        </a:rPr>
                        <a:t>RethinkDB</a:t>
                      </a:r>
                      <a:endParaRPr lang="pl-PL" sz="1700" u="none" dirty="0">
                        <a:solidFill>
                          <a:schemeClr val="tx1"/>
                        </a:solidFill>
                        <a:effectLst/>
                      </a:endParaRPr>
                    </a:p>
                  </a:txBody>
                  <a:tcPr marL="87027" marR="87027" marT="43513" marB="43513" anchor="ctr">
                    <a:lnL w="6350" cap="flat" cmpd="sng" algn="ctr">
                      <a:solidFill>
                        <a:srgbClr val="A2A9B1"/>
                      </a:solidFill>
                      <a:prstDash val="solid"/>
                      <a:round/>
                      <a:headEnd type="none" w="med" len="med"/>
                      <a:tailEnd type="none" w="med" len="med"/>
                    </a:lnL>
                    <a:lnR w="6350" cap="flat" cmpd="sng" algn="ctr">
                      <a:solidFill>
                        <a:srgbClr val="A2A9B1"/>
                      </a:solidFill>
                      <a:prstDash val="solid"/>
                      <a:round/>
                      <a:headEnd type="none" w="med" len="med"/>
                      <a:tailEnd type="none" w="med" len="med"/>
                    </a:lnR>
                    <a:lnT w="6350" cap="flat" cmpd="sng" algn="ctr">
                      <a:solidFill>
                        <a:srgbClr val="A2A9B1"/>
                      </a:solidFill>
                      <a:prstDash val="solid"/>
                      <a:round/>
                      <a:headEnd type="none" w="med" len="med"/>
                      <a:tailEnd type="none" w="med" len="med"/>
                    </a:lnT>
                    <a:lnB w="635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550760777"/>
                  </a:ext>
                </a:extLst>
              </a:tr>
              <a:tr h="609187">
                <a:tc>
                  <a:txBody>
                    <a:bodyPr/>
                    <a:lstStyle/>
                    <a:p>
                      <a:r>
                        <a:rPr lang="pl-PL" sz="1700" u="none">
                          <a:solidFill>
                            <a:schemeClr val="tx1"/>
                          </a:solidFill>
                          <a:effectLst/>
                        </a:rPr>
                        <a:t>Rodzina kolumn</a:t>
                      </a:r>
                    </a:p>
                  </a:txBody>
                  <a:tcPr marL="87027" marR="87027" marT="43513" marB="43513" anchor="ctr">
                    <a:lnL w="6350" cap="flat" cmpd="sng" algn="ctr">
                      <a:solidFill>
                        <a:srgbClr val="A2A9B1"/>
                      </a:solidFill>
                      <a:prstDash val="solid"/>
                      <a:round/>
                      <a:headEnd type="none" w="med" len="med"/>
                      <a:tailEnd type="none" w="med" len="med"/>
                    </a:lnL>
                    <a:lnR w="6350" cap="flat" cmpd="sng" algn="ctr">
                      <a:solidFill>
                        <a:srgbClr val="A2A9B1"/>
                      </a:solidFill>
                      <a:prstDash val="solid"/>
                      <a:round/>
                      <a:headEnd type="none" w="med" len="med"/>
                      <a:tailEnd type="none" w="med" len="med"/>
                    </a:lnR>
                    <a:lnT w="6350" cap="flat" cmpd="sng" algn="ctr">
                      <a:solidFill>
                        <a:srgbClr val="A2A9B1"/>
                      </a:solidFill>
                      <a:prstDash val="solid"/>
                      <a:round/>
                      <a:headEnd type="none" w="med" len="med"/>
                      <a:tailEnd type="none" w="med" len="med"/>
                    </a:lnT>
                    <a:lnB w="6350" cap="flat" cmpd="sng" algn="ctr">
                      <a:solidFill>
                        <a:srgbClr val="A2A9B1"/>
                      </a:solidFill>
                      <a:prstDash val="solid"/>
                      <a:round/>
                      <a:headEnd type="none" w="med" len="med"/>
                      <a:tailEnd type="none" w="med" len="med"/>
                    </a:lnB>
                    <a:solidFill>
                      <a:srgbClr val="F8F9FA"/>
                    </a:solidFill>
                  </a:tcPr>
                </a:tc>
                <a:tc>
                  <a:txBody>
                    <a:bodyPr/>
                    <a:lstStyle/>
                    <a:p>
                      <a:r>
                        <a:rPr lang="pl-PL" sz="1700" u="none">
                          <a:solidFill>
                            <a:schemeClr val="tx1"/>
                          </a:solidFill>
                          <a:effectLst/>
                        </a:rPr>
                        <a:t>Amazon SimpleDB, Accumulo, </a:t>
                      </a:r>
                      <a:r>
                        <a:rPr lang="pl-PL" sz="1700" u="none" strike="noStrike">
                          <a:solidFill>
                            <a:schemeClr val="tx1"/>
                          </a:solidFill>
                          <a:effectLst/>
                          <a:hlinkClick r:id="rId7" tooltip="Cassandra (baza danych)">
                            <a:extLst>
                              <a:ext uri="{A12FA001-AC4F-418D-AE19-62706E023703}">
                                <ahyp:hlinkClr xmlns:ahyp="http://schemas.microsoft.com/office/drawing/2018/hyperlinkcolor" val="tx"/>
                              </a:ext>
                            </a:extLst>
                          </a:hlinkClick>
                        </a:rPr>
                        <a:t>Cassandra</a:t>
                      </a:r>
                      <a:r>
                        <a:rPr lang="pl-PL" sz="1700" u="none">
                          <a:solidFill>
                            <a:schemeClr val="tx1"/>
                          </a:solidFill>
                          <a:effectLst/>
                        </a:rPr>
                        <a:t>, Druid, HBase, Hypertable, Vertica.</a:t>
                      </a:r>
                    </a:p>
                  </a:txBody>
                  <a:tcPr marL="87027" marR="87027" marT="43513" marB="43513" anchor="ctr">
                    <a:lnL w="6350" cap="flat" cmpd="sng" algn="ctr">
                      <a:solidFill>
                        <a:srgbClr val="A2A9B1"/>
                      </a:solidFill>
                      <a:prstDash val="solid"/>
                      <a:round/>
                      <a:headEnd type="none" w="med" len="med"/>
                      <a:tailEnd type="none" w="med" len="med"/>
                    </a:lnL>
                    <a:lnR w="6350" cap="flat" cmpd="sng" algn="ctr">
                      <a:solidFill>
                        <a:srgbClr val="A2A9B1"/>
                      </a:solidFill>
                      <a:prstDash val="solid"/>
                      <a:round/>
                      <a:headEnd type="none" w="med" len="med"/>
                      <a:tailEnd type="none" w="med" len="med"/>
                    </a:lnR>
                    <a:lnT w="6350" cap="flat" cmpd="sng" algn="ctr">
                      <a:solidFill>
                        <a:srgbClr val="A2A9B1"/>
                      </a:solidFill>
                      <a:prstDash val="solid"/>
                      <a:round/>
                      <a:headEnd type="none" w="med" len="med"/>
                      <a:tailEnd type="none" w="med" len="med"/>
                    </a:lnT>
                    <a:lnB w="635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771677448"/>
                  </a:ext>
                </a:extLst>
              </a:tr>
              <a:tr h="609187">
                <a:tc>
                  <a:txBody>
                    <a:bodyPr/>
                    <a:lstStyle/>
                    <a:p>
                      <a:r>
                        <a:rPr lang="pl-PL" sz="1700" u="none">
                          <a:solidFill>
                            <a:schemeClr val="tx1"/>
                          </a:solidFill>
                          <a:effectLst/>
                        </a:rPr>
                        <a:t>Graf</a:t>
                      </a:r>
                    </a:p>
                  </a:txBody>
                  <a:tcPr marL="87027" marR="87027" marT="43513" marB="43513" anchor="ctr">
                    <a:lnL w="6350" cap="flat" cmpd="sng" algn="ctr">
                      <a:solidFill>
                        <a:srgbClr val="A2A9B1"/>
                      </a:solidFill>
                      <a:prstDash val="solid"/>
                      <a:round/>
                      <a:headEnd type="none" w="med" len="med"/>
                      <a:tailEnd type="none" w="med" len="med"/>
                    </a:lnL>
                    <a:lnR w="6350" cap="flat" cmpd="sng" algn="ctr">
                      <a:solidFill>
                        <a:srgbClr val="A2A9B1"/>
                      </a:solidFill>
                      <a:prstDash val="solid"/>
                      <a:round/>
                      <a:headEnd type="none" w="med" len="med"/>
                      <a:tailEnd type="none" w="med" len="med"/>
                    </a:lnR>
                    <a:lnT w="6350" cap="flat" cmpd="sng" algn="ctr">
                      <a:solidFill>
                        <a:srgbClr val="A2A9B1"/>
                      </a:solidFill>
                      <a:prstDash val="solid"/>
                      <a:round/>
                      <a:headEnd type="none" w="med" len="med"/>
                      <a:tailEnd type="none" w="med" len="med"/>
                    </a:lnT>
                    <a:lnB w="6350" cap="flat" cmpd="sng" algn="ctr">
                      <a:solidFill>
                        <a:srgbClr val="A2A9B1"/>
                      </a:solidFill>
                      <a:prstDash val="solid"/>
                      <a:round/>
                      <a:headEnd type="none" w="med" len="med"/>
                      <a:tailEnd type="none" w="med" len="med"/>
                    </a:lnB>
                    <a:solidFill>
                      <a:srgbClr val="F8F9FA"/>
                    </a:solidFill>
                  </a:tcPr>
                </a:tc>
                <a:tc>
                  <a:txBody>
                    <a:bodyPr/>
                    <a:lstStyle/>
                    <a:p>
                      <a:r>
                        <a:rPr lang="pl-PL" sz="1700" u="none">
                          <a:solidFill>
                            <a:schemeClr val="tx1"/>
                          </a:solidFill>
                          <a:effectLst/>
                        </a:rPr>
                        <a:t>AllegroGraph, ArangoDB, InfiniteGraph, Apache Giraph, MarkLogic, Neo4J, OrientDB, Virtuoso</a:t>
                      </a:r>
                    </a:p>
                  </a:txBody>
                  <a:tcPr marL="87027" marR="87027" marT="43513" marB="43513" anchor="ctr">
                    <a:lnL w="6350" cap="flat" cmpd="sng" algn="ctr">
                      <a:solidFill>
                        <a:srgbClr val="A2A9B1"/>
                      </a:solidFill>
                      <a:prstDash val="solid"/>
                      <a:round/>
                      <a:headEnd type="none" w="med" len="med"/>
                      <a:tailEnd type="none" w="med" len="med"/>
                    </a:lnL>
                    <a:lnR w="6350" cap="flat" cmpd="sng" algn="ctr">
                      <a:solidFill>
                        <a:srgbClr val="A2A9B1"/>
                      </a:solidFill>
                      <a:prstDash val="solid"/>
                      <a:round/>
                      <a:headEnd type="none" w="med" len="med"/>
                      <a:tailEnd type="none" w="med" len="med"/>
                    </a:lnR>
                    <a:lnT w="6350" cap="flat" cmpd="sng" algn="ctr">
                      <a:solidFill>
                        <a:srgbClr val="A2A9B1"/>
                      </a:solidFill>
                      <a:prstDash val="solid"/>
                      <a:round/>
                      <a:headEnd type="none" w="med" len="med"/>
                      <a:tailEnd type="none" w="med" len="med"/>
                    </a:lnT>
                    <a:lnB w="635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405218495"/>
                  </a:ext>
                </a:extLst>
              </a:tr>
              <a:tr h="609187">
                <a:tc>
                  <a:txBody>
                    <a:bodyPr/>
                    <a:lstStyle/>
                    <a:p>
                      <a:r>
                        <a:rPr lang="pl-PL" sz="1700" u="none">
                          <a:solidFill>
                            <a:schemeClr val="tx1"/>
                          </a:solidFill>
                          <a:effectLst/>
                        </a:rPr>
                        <a:t>Multi-model</a:t>
                      </a:r>
                    </a:p>
                  </a:txBody>
                  <a:tcPr marL="87027" marR="87027" marT="43513" marB="43513" anchor="ctr">
                    <a:lnL w="6350" cap="flat" cmpd="sng" algn="ctr">
                      <a:solidFill>
                        <a:srgbClr val="A2A9B1"/>
                      </a:solidFill>
                      <a:prstDash val="solid"/>
                      <a:round/>
                      <a:headEnd type="none" w="med" len="med"/>
                      <a:tailEnd type="none" w="med" len="med"/>
                    </a:lnL>
                    <a:lnR w="6350" cap="flat" cmpd="sng" algn="ctr">
                      <a:solidFill>
                        <a:srgbClr val="A2A9B1"/>
                      </a:solidFill>
                      <a:prstDash val="solid"/>
                      <a:round/>
                      <a:headEnd type="none" w="med" len="med"/>
                      <a:tailEnd type="none" w="med" len="med"/>
                    </a:lnR>
                    <a:lnT w="6350" cap="flat" cmpd="sng" algn="ctr">
                      <a:solidFill>
                        <a:srgbClr val="A2A9B1"/>
                      </a:solidFill>
                      <a:prstDash val="solid"/>
                      <a:round/>
                      <a:headEnd type="none" w="med" len="med"/>
                      <a:tailEnd type="none" w="med" len="med"/>
                    </a:lnT>
                    <a:lnB w="6350" cap="flat" cmpd="sng" algn="ctr">
                      <a:solidFill>
                        <a:srgbClr val="A2A9B1"/>
                      </a:solidFill>
                      <a:prstDash val="solid"/>
                      <a:round/>
                      <a:headEnd type="none" w="med" len="med"/>
                      <a:tailEnd type="none" w="med" len="med"/>
                    </a:lnB>
                    <a:solidFill>
                      <a:srgbClr val="F8F9FA"/>
                    </a:solidFill>
                  </a:tcPr>
                </a:tc>
                <a:tc>
                  <a:txBody>
                    <a:bodyPr/>
                    <a:lstStyle/>
                    <a:p>
                      <a:r>
                        <a:rPr lang="pl-PL" sz="1700" u="none" dirty="0">
                          <a:solidFill>
                            <a:schemeClr val="tx1"/>
                          </a:solidFill>
                          <a:effectLst/>
                        </a:rPr>
                        <a:t>Apache </a:t>
                      </a:r>
                      <a:r>
                        <a:rPr lang="pl-PL" sz="1700" u="none" dirty="0" err="1">
                          <a:solidFill>
                            <a:schemeClr val="tx1"/>
                          </a:solidFill>
                          <a:effectLst/>
                        </a:rPr>
                        <a:t>Ignite</a:t>
                      </a:r>
                      <a:r>
                        <a:rPr lang="pl-PL" sz="1700" u="none" dirty="0">
                          <a:solidFill>
                            <a:schemeClr val="tx1"/>
                          </a:solidFill>
                          <a:effectLst/>
                        </a:rPr>
                        <a:t>, </a:t>
                      </a:r>
                      <a:r>
                        <a:rPr lang="pl-PL" sz="1700" u="none" dirty="0" err="1">
                          <a:solidFill>
                            <a:schemeClr val="tx1"/>
                          </a:solidFill>
                          <a:effectLst/>
                        </a:rPr>
                        <a:t>ArangoDB</a:t>
                      </a:r>
                      <a:r>
                        <a:rPr lang="pl-PL" sz="1700" u="none" dirty="0">
                          <a:solidFill>
                            <a:schemeClr val="tx1"/>
                          </a:solidFill>
                          <a:effectLst/>
                        </a:rPr>
                        <a:t>, </a:t>
                      </a:r>
                      <a:r>
                        <a:rPr lang="pl-PL" sz="1700" u="none" dirty="0" err="1">
                          <a:solidFill>
                            <a:schemeClr val="tx1"/>
                          </a:solidFill>
                          <a:effectLst/>
                        </a:rPr>
                        <a:t>Couchbase</a:t>
                      </a:r>
                      <a:r>
                        <a:rPr lang="pl-PL" sz="1700" u="none" dirty="0">
                          <a:solidFill>
                            <a:schemeClr val="tx1"/>
                          </a:solidFill>
                          <a:effectLst/>
                        </a:rPr>
                        <a:t>, </a:t>
                      </a:r>
                      <a:r>
                        <a:rPr lang="pl-PL" sz="1700" u="none" dirty="0" err="1">
                          <a:solidFill>
                            <a:schemeClr val="tx1"/>
                          </a:solidFill>
                          <a:effectLst/>
                        </a:rPr>
                        <a:t>FoundationDB</a:t>
                      </a:r>
                      <a:r>
                        <a:rPr lang="pl-PL" sz="1700" u="none" dirty="0">
                          <a:solidFill>
                            <a:schemeClr val="tx1"/>
                          </a:solidFill>
                          <a:effectLst/>
                        </a:rPr>
                        <a:t>, </a:t>
                      </a:r>
                      <a:r>
                        <a:rPr lang="pl-PL" sz="1700" u="none" dirty="0" err="1">
                          <a:solidFill>
                            <a:schemeClr val="tx1"/>
                          </a:solidFill>
                          <a:effectLst/>
                        </a:rPr>
                        <a:t>InfinityDB</a:t>
                      </a:r>
                      <a:r>
                        <a:rPr lang="pl-PL" sz="1700" u="none" dirty="0">
                          <a:solidFill>
                            <a:schemeClr val="tx1"/>
                          </a:solidFill>
                          <a:effectLst/>
                        </a:rPr>
                        <a:t>, </a:t>
                      </a:r>
                      <a:r>
                        <a:rPr lang="pl-PL" sz="1700" u="none" dirty="0" err="1">
                          <a:solidFill>
                            <a:schemeClr val="tx1"/>
                          </a:solidFill>
                          <a:effectLst/>
                        </a:rPr>
                        <a:t>MarkLogic</a:t>
                      </a:r>
                      <a:r>
                        <a:rPr lang="pl-PL" sz="1700" u="none" dirty="0">
                          <a:solidFill>
                            <a:schemeClr val="tx1"/>
                          </a:solidFill>
                          <a:effectLst/>
                        </a:rPr>
                        <a:t>, </a:t>
                      </a:r>
                      <a:r>
                        <a:rPr lang="pl-PL" sz="1700" u="none" dirty="0" err="1">
                          <a:solidFill>
                            <a:schemeClr val="tx1"/>
                          </a:solidFill>
                          <a:effectLst/>
                        </a:rPr>
                        <a:t>OrientDB</a:t>
                      </a:r>
                      <a:endParaRPr lang="pl-PL" sz="1700" u="none" dirty="0">
                        <a:solidFill>
                          <a:schemeClr val="tx1"/>
                        </a:solidFill>
                        <a:effectLst/>
                      </a:endParaRPr>
                    </a:p>
                  </a:txBody>
                  <a:tcPr marL="87027" marR="87027" marT="43513" marB="43513" anchor="ctr">
                    <a:lnL w="6350" cap="flat" cmpd="sng" algn="ctr">
                      <a:solidFill>
                        <a:srgbClr val="A2A9B1"/>
                      </a:solidFill>
                      <a:prstDash val="solid"/>
                      <a:round/>
                      <a:headEnd type="none" w="med" len="med"/>
                      <a:tailEnd type="none" w="med" len="med"/>
                    </a:lnL>
                    <a:lnR w="6350" cap="flat" cmpd="sng" algn="ctr">
                      <a:solidFill>
                        <a:srgbClr val="A2A9B1"/>
                      </a:solidFill>
                      <a:prstDash val="solid"/>
                      <a:round/>
                      <a:headEnd type="none" w="med" len="med"/>
                      <a:tailEnd type="none" w="med" len="med"/>
                    </a:lnR>
                    <a:lnT w="6350" cap="flat" cmpd="sng" algn="ctr">
                      <a:solidFill>
                        <a:srgbClr val="A2A9B1"/>
                      </a:solidFill>
                      <a:prstDash val="solid"/>
                      <a:round/>
                      <a:headEnd type="none" w="med" len="med"/>
                      <a:tailEnd type="none" w="med" len="med"/>
                    </a:lnT>
                    <a:lnB w="635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523589933"/>
                  </a:ext>
                </a:extLst>
              </a:tr>
            </a:tbl>
          </a:graphicData>
        </a:graphic>
      </p:graphicFrame>
    </p:spTree>
    <p:extLst>
      <p:ext uri="{BB962C8B-B14F-4D97-AF65-F5344CB8AC3E}">
        <p14:creationId xmlns:p14="http://schemas.microsoft.com/office/powerpoint/2010/main" val="3264780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E3D0A7A-00D1-09FD-770E-709C1D1CB58E}"/>
              </a:ext>
            </a:extLst>
          </p:cNvPr>
          <p:cNvSpPr>
            <a:spLocks noGrp="1"/>
          </p:cNvSpPr>
          <p:nvPr>
            <p:ph type="title"/>
          </p:nvPr>
        </p:nvSpPr>
        <p:spPr/>
        <p:txBody>
          <a:bodyPr/>
          <a:lstStyle/>
          <a:p>
            <a:r>
              <a:rPr lang="pl-PL" dirty="0"/>
              <a:t>Klucz-wartość</a:t>
            </a:r>
          </a:p>
        </p:txBody>
      </p:sp>
      <p:sp>
        <p:nvSpPr>
          <p:cNvPr id="3" name="Symbol zastępczy zawartości 2">
            <a:extLst>
              <a:ext uri="{FF2B5EF4-FFF2-40B4-BE49-F238E27FC236}">
                <a16:creationId xmlns:a16="http://schemas.microsoft.com/office/drawing/2014/main" id="{D1D0E718-5623-5932-34E4-5A2EAD68EFA2}"/>
              </a:ext>
            </a:extLst>
          </p:cNvPr>
          <p:cNvSpPr>
            <a:spLocks noGrp="1"/>
          </p:cNvSpPr>
          <p:nvPr>
            <p:ph idx="1"/>
          </p:nvPr>
        </p:nvSpPr>
        <p:spPr/>
        <p:txBody>
          <a:bodyPr>
            <a:normAutofit/>
          </a:bodyPr>
          <a:lstStyle/>
          <a:p>
            <a:pPr marL="0" indent="0">
              <a:buNone/>
            </a:pPr>
            <a:r>
              <a:rPr lang="pl-PL" dirty="0"/>
              <a:t>Korzysta on z asocjacyjnej tablicy (znanej również jako mapa lub słownik) jako podstawowego modelu danych. W tym modelu dane są reprezentowane jako zbiór par klucz–wartość, tak że każdy możliwy klucz pojawia się najwyżej jeden raz w kolekcji. </a:t>
            </a:r>
          </a:p>
          <a:p>
            <a:pPr marL="0" indent="0">
              <a:buNone/>
            </a:pPr>
            <a:r>
              <a:rPr lang="pl-PL" dirty="0"/>
              <a:t>Wykorzystywana jest do: przechowywania obrazów, przechowywania danych sesji, koszyka zakupów, tworzenia wyspecjalizowanych systemów plików, jako pamięci podręcznych obiektów, a także w systemach zaprojektowanych pod kątem skalowalności.</a:t>
            </a:r>
          </a:p>
        </p:txBody>
      </p:sp>
    </p:spTree>
    <p:extLst>
      <p:ext uri="{BB962C8B-B14F-4D97-AF65-F5344CB8AC3E}">
        <p14:creationId xmlns:p14="http://schemas.microsoft.com/office/powerpoint/2010/main" val="590829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9BBF4D8-9542-CEA6-E84E-D45CA74E8440}"/>
              </a:ext>
            </a:extLst>
          </p:cNvPr>
          <p:cNvSpPr>
            <a:spLocks noGrp="1"/>
          </p:cNvSpPr>
          <p:nvPr>
            <p:ph type="title"/>
          </p:nvPr>
        </p:nvSpPr>
        <p:spPr/>
        <p:txBody>
          <a:bodyPr/>
          <a:lstStyle/>
          <a:p>
            <a:r>
              <a:rPr lang="pl-PL" dirty="0"/>
              <a:t>Klucz-wartość</a:t>
            </a:r>
          </a:p>
        </p:txBody>
      </p:sp>
      <p:sp>
        <p:nvSpPr>
          <p:cNvPr id="3" name="Symbol zastępczy zawartości 2">
            <a:extLst>
              <a:ext uri="{FF2B5EF4-FFF2-40B4-BE49-F238E27FC236}">
                <a16:creationId xmlns:a16="http://schemas.microsoft.com/office/drawing/2014/main" id="{E64D2506-2F75-E263-F261-B1C0146B36C9}"/>
              </a:ext>
            </a:extLst>
          </p:cNvPr>
          <p:cNvSpPr>
            <a:spLocks noGrp="1"/>
          </p:cNvSpPr>
          <p:nvPr>
            <p:ph idx="1"/>
          </p:nvPr>
        </p:nvSpPr>
        <p:spPr/>
        <p:txBody>
          <a:bodyPr/>
          <a:lstStyle/>
          <a:p>
            <a:pPr marL="0" indent="0">
              <a:buNone/>
            </a:pPr>
            <a:r>
              <a:rPr lang="pl-PL" dirty="0"/>
              <a:t>Jest jednym z najprostszych nietrywialnych modeli danych, a bogatsze modele danych są często implementowane jako jego rozszerzenie. Model klucz–wartość może zostać rozszerzony na dyskretnie uporządkowany model, który utrzymuje klucze w porządku leksykograficznym. Ponieważ magazyny klucz–wartość zawsze wykorzystują klucz główny, przeważnie cechują się wysoką wydajnością i są łatwo skalowalne. Magazyn klucz–wartość należy odpytywać po kluczu.</a:t>
            </a:r>
          </a:p>
        </p:txBody>
      </p:sp>
    </p:spTree>
    <p:extLst>
      <p:ext uri="{BB962C8B-B14F-4D97-AF65-F5344CB8AC3E}">
        <p14:creationId xmlns:p14="http://schemas.microsoft.com/office/powerpoint/2010/main" val="2687403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9606CCA-9BBD-A608-4394-A9E378E3FDBC}"/>
              </a:ext>
            </a:extLst>
          </p:cNvPr>
          <p:cNvSpPr>
            <a:spLocks noGrp="1"/>
          </p:cNvSpPr>
          <p:nvPr>
            <p:ph type="title"/>
          </p:nvPr>
        </p:nvSpPr>
        <p:spPr/>
        <p:txBody>
          <a:bodyPr/>
          <a:lstStyle/>
          <a:p>
            <a:r>
              <a:rPr lang="pl-PL" dirty="0"/>
              <a:t>Klucz-wartość</a:t>
            </a:r>
          </a:p>
        </p:txBody>
      </p:sp>
      <p:sp>
        <p:nvSpPr>
          <p:cNvPr id="3" name="Symbol zastępczy zawartości 2">
            <a:extLst>
              <a:ext uri="{FF2B5EF4-FFF2-40B4-BE49-F238E27FC236}">
                <a16:creationId xmlns:a16="http://schemas.microsoft.com/office/drawing/2014/main" id="{A09EF6E5-45F8-7BDE-047B-E3D332394DFC}"/>
              </a:ext>
            </a:extLst>
          </p:cNvPr>
          <p:cNvSpPr>
            <a:spLocks noGrp="1"/>
          </p:cNvSpPr>
          <p:nvPr>
            <p:ph idx="1"/>
          </p:nvPr>
        </p:nvSpPr>
        <p:spPr/>
        <p:txBody>
          <a:bodyPr/>
          <a:lstStyle/>
          <a:p>
            <a:pPr marL="0" indent="0">
              <a:buNone/>
            </a:pPr>
            <a:r>
              <a:rPr lang="pl-PL" dirty="0"/>
              <a:t>Wartość mogą wykorzystywać modele spójności od spójności ostatecznej (wartość zreplikowana na inne serwery) do możliwości </a:t>
            </a:r>
            <a:r>
              <a:rPr lang="pl-PL" dirty="0" err="1"/>
              <a:t>serializacji</a:t>
            </a:r>
            <a:r>
              <a:rPr lang="pl-PL" dirty="0"/>
              <a:t>. Niektóre bazy danych obsługują porządkowanie kluczy. Sposobem na rozwiązanie konfliktu aktualizacji może być faworyzowanie najnowszego wpisu lub zwrócenie wszystkich wartości w celu dokonania wyboru. Istnieją różne implementacje sprzętowe, a niektórzy użytkownicy przechowują dane w pamięci RAM, SSD, HDD.</a:t>
            </a:r>
          </a:p>
        </p:txBody>
      </p:sp>
    </p:spTree>
    <p:extLst>
      <p:ext uri="{BB962C8B-B14F-4D97-AF65-F5344CB8AC3E}">
        <p14:creationId xmlns:p14="http://schemas.microsoft.com/office/powerpoint/2010/main" val="3889161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C5EEAC3-D68B-06FA-BB9D-9DD935C95CA3}"/>
              </a:ext>
            </a:extLst>
          </p:cNvPr>
          <p:cNvSpPr>
            <a:spLocks noGrp="1"/>
          </p:cNvSpPr>
          <p:nvPr>
            <p:ph type="title"/>
          </p:nvPr>
        </p:nvSpPr>
        <p:spPr/>
        <p:txBody>
          <a:bodyPr/>
          <a:lstStyle/>
          <a:p>
            <a:r>
              <a:rPr lang="pl-PL" dirty="0"/>
              <a:t>Dokument</a:t>
            </a:r>
          </a:p>
        </p:txBody>
      </p:sp>
      <p:sp>
        <p:nvSpPr>
          <p:cNvPr id="3" name="Symbol zastępczy zawartości 2">
            <a:extLst>
              <a:ext uri="{FF2B5EF4-FFF2-40B4-BE49-F238E27FC236}">
                <a16:creationId xmlns:a16="http://schemas.microsoft.com/office/drawing/2014/main" id="{A3AB131E-9DFD-736A-F088-393D26B892E9}"/>
              </a:ext>
            </a:extLst>
          </p:cNvPr>
          <p:cNvSpPr>
            <a:spLocks noGrp="1"/>
          </p:cNvSpPr>
          <p:nvPr>
            <p:ph idx="1"/>
          </p:nvPr>
        </p:nvSpPr>
        <p:spPr/>
        <p:txBody>
          <a:bodyPr>
            <a:normAutofit/>
          </a:bodyPr>
          <a:lstStyle/>
          <a:p>
            <a:pPr marL="0" indent="0">
              <a:buNone/>
            </a:pPr>
            <a:r>
              <a:rPr lang="pl-PL" dirty="0"/>
              <a:t>Główne pojęcie baz dokumentów. Ogólnie zakłada się, że dokumenty zawierają i kodują dane (lub informacje) w niektórych standardowych formatach lub kodowaniach tj.: XML, JSON, YAML, a także formy binarne tj. BSON. Dokumenty są adresowane w bazie danych za pomocą unikalnego klucza, który reprezentuje ten dokument. </a:t>
            </a:r>
          </a:p>
          <a:p>
            <a:pPr marL="0" indent="0">
              <a:buNone/>
            </a:pPr>
            <a:r>
              <a:rPr lang="pl-PL" dirty="0"/>
              <a:t>Jedną z innych cech charakterystycznych bazy danych zorientowanej na dokumenty jest to, że oprócz wyszukiwania klucza przeprowadzanego przez magazyn klucz–wartość, baza danych oferuje również interfejs API lub język zapytań, który pobiera dokumenty na podstawie ich zawartości. Dokument jest używany do logowania zdarzeń, analizy stron internetowych lub analizy w czasie rzeczywistym, aplikacjach e-commerce.</a:t>
            </a:r>
          </a:p>
        </p:txBody>
      </p:sp>
    </p:spTree>
    <p:extLst>
      <p:ext uri="{BB962C8B-B14F-4D97-AF65-F5344CB8AC3E}">
        <p14:creationId xmlns:p14="http://schemas.microsoft.com/office/powerpoint/2010/main" val="223155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15C5FC9-CF4A-EAFC-E9C9-1043B5AB4039}"/>
              </a:ext>
            </a:extLst>
          </p:cNvPr>
          <p:cNvSpPr>
            <a:spLocks noGrp="1"/>
          </p:cNvSpPr>
          <p:nvPr>
            <p:ph type="title"/>
          </p:nvPr>
        </p:nvSpPr>
        <p:spPr/>
        <p:txBody>
          <a:bodyPr/>
          <a:lstStyle/>
          <a:p>
            <a:r>
              <a:rPr lang="pl-PL" dirty="0"/>
              <a:t>Dokument</a:t>
            </a:r>
          </a:p>
        </p:txBody>
      </p:sp>
      <p:sp>
        <p:nvSpPr>
          <p:cNvPr id="3" name="Symbol zastępczy zawartości 2">
            <a:extLst>
              <a:ext uri="{FF2B5EF4-FFF2-40B4-BE49-F238E27FC236}">
                <a16:creationId xmlns:a16="http://schemas.microsoft.com/office/drawing/2014/main" id="{24138FE3-C28B-9642-157D-45C56E5A26F6}"/>
              </a:ext>
            </a:extLst>
          </p:cNvPr>
          <p:cNvSpPr>
            <a:spLocks noGrp="1"/>
          </p:cNvSpPr>
          <p:nvPr>
            <p:ph idx="1"/>
          </p:nvPr>
        </p:nvSpPr>
        <p:spPr/>
        <p:txBody>
          <a:bodyPr/>
          <a:lstStyle/>
          <a:p>
            <a:pPr marL="0" indent="0">
              <a:buNone/>
            </a:pPr>
            <a:r>
              <a:rPr lang="pl-PL" dirty="0"/>
              <a:t>Różne implementacje oferują różne sposoby organizowania lub grupowania dokumentów: kolekcje, </a:t>
            </a:r>
            <a:r>
              <a:rPr lang="pl-PL" dirty="0" err="1"/>
              <a:t>tagi</a:t>
            </a:r>
            <a:r>
              <a:rPr lang="pl-PL" dirty="0"/>
              <a:t>, niewidoczne metadane, hierarchie katalogów.</a:t>
            </a:r>
          </a:p>
          <a:p>
            <a:pPr marL="0" indent="0">
              <a:buNone/>
            </a:pPr>
            <a:r>
              <a:rPr lang="pl-PL" dirty="0"/>
              <a:t>W tabelarycznych relacyjnych bazach danych każda kolumna musi zawierać taką samą sekwencję pól definiowana przez wartość lub oznaczona jako </a:t>
            </a:r>
            <a:r>
              <a:rPr lang="pl-PL" dirty="0" err="1"/>
              <a:t>null</a:t>
            </a:r>
            <a:r>
              <a:rPr lang="pl-PL" dirty="0"/>
              <a:t>; podczas gdy dokumenty w kolekcji mogą mieć zupełnie inne pola.</a:t>
            </a:r>
          </a:p>
        </p:txBody>
      </p:sp>
    </p:spTree>
    <p:extLst>
      <p:ext uri="{BB962C8B-B14F-4D97-AF65-F5344CB8AC3E}">
        <p14:creationId xmlns:p14="http://schemas.microsoft.com/office/powerpoint/2010/main" val="1962802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2C9343C-0AFA-DF74-FEBB-BA3D00E102B7}"/>
              </a:ext>
            </a:extLst>
          </p:cNvPr>
          <p:cNvSpPr>
            <a:spLocks noGrp="1"/>
          </p:cNvSpPr>
          <p:nvPr>
            <p:ph type="title"/>
          </p:nvPr>
        </p:nvSpPr>
        <p:spPr/>
        <p:txBody>
          <a:bodyPr/>
          <a:lstStyle/>
          <a:p>
            <a:r>
              <a:rPr lang="pl-PL" dirty="0"/>
              <a:t>Rodzina kolumn</a:t>
            </a:r>
          </a:p>
        </p:txBody>
      </p:sp>
      <p:sp>
        <p:nvSpPr>
          <p:cNvPr id="3" name="Symbol zastępczy zawartości 2">
            <a:extLst>
              <a:ext uri="{FF2B5EF4-FFF2-40B4-BE49-F238E27FC236}">
                <a16:creationId xmlns:a16="http://schemas.microsoft.com/office/drawing/2014/main" id="{A11C9056-77AC-F7F5-AD0D-4436D60A157A}"/>
              </a:ext>
            </a:extLst>
          </p:cNvPr>
          <p:cNvSpPr>
            <a:spLocks noGrp="1"/>
          </p:cNvSpPr>
          <p:nvPr>
            <p:ph idx="1"/>
          </p:nvPr>
        </p:nvSpPr>
        <p:spPr/>
        <p:txBody>
          <a:bodyPr/>
          <a:lstStyle/>
          <a:p>
            <a:pPr marL="0" indent="0">
              <a:buNone/>
            </a:pPr>
            <a:r>
              <a:rPr lang="pl-PL" dirty="0"/>
              <a:t>Analogicznie do relacyjnych baz danych, rodzina kolumn jest „tabelą”, a każda para klucz–wartość jest „rzędem”. Każda kolumna to </a:t>
            </a:r>
            <a:r>
              <a:rPr lang="pl-PL" dirty="0" err="1"/>
              <a:t>krotka</a:t>
            </a:r>
            <a:r>
              <a:rPr lang="pl-PL" dirty="0"/>
              <a:t> (triplet) składająca się z nazwy kolumny, wartości i stempla czasu. Stempel czasu jest odpowiedzą na problem aktualizacji. Istnieją dwa typy rodzin kolumn: standardowa rodzina kolumn i super rodzina kolumn. Rodzina kolumn jest używana do logowania zdarzeń, zarządzania treścią, jako liczniki, do wygasających danych.</a:t>
            </a:r>
          </a:p>
        </p:txBody>
      </p:sp>
    </p:spTree>
    <p:extLst>
      <p:ext uri="{BB962C8B-B14F-4D97-AF65-F5344CB8AC3E}">
        <p14:creationId xmlns:p14="http://schemas.microsoft.com/office/powerpoint/2010/main" val="23431264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12</TotalTime>
  <Words>951</Words>
  <Application>Microsoft Office PowerPoint</Application>
  <PresentationFormat>Panoramiczny</PresentationFormat>
  <Paragraphs>43</Paragraphs>
  <Slides>14</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14</vt:i4>
      </vt:variant>
    </vt:vector>
  </HeadingPairs>
  <TitlesOfParts>
    <vt:vector size="18" baseType="lpstr">
      <vt:lpstr>Tw Cen MT</vt:lpstr>
      <vt:lpstr>Tw Cen MT Condensed</vt:lpstr>
      <vt:lpstr>Wingdings 3</vt:lpstr>
      <vt:lpstr>Integralny</vt:lpstr>
      <vt:lpstr>Nierelacyjne bazy danych</vt:lpstr>
      <vt:lpstr>Definicja</vt:lpstr>
      <vt:lpstr>Podstawowa klasyfikacja</vt:lpstr>
      <vt:lpstr>Klucz-wartość</vt:lpstr>
      <vt:lpstr>Klucz-wartość</vt:lpstr>
      <vt:lpstr>Klucz-wartość</vt:lpstr>
      <vt:lpstr>Dokument</vt:lpstr>
      <vt:lpstr>Dokument</vt:lpstr>
      <vt:lpstr>Rodzina kolumn</vt:lpstr>
      <vt:lpstr>Graf</vt:lpstr>
      <vt:lpstr>Obsługa danych relacyjnych</vt:lpstr>
      <vt:lpstr>Wiele zapytań (Multiple queries)</vt:lpstr>
      <vt:lpstr>Buforowanie, replikacja i nienormalizowane dane (Caching, replication and non-normalized data)</vt:lpstr>
      <vt:lpstr>Zagnieżdżanie danych (Nesting data)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Nierelacyjne bazy danych</dc:title>
  <dc:creator>Damian Radzik</dc:creator>
  <cp:lastModifiedBy>Damian Radzik</cp:lastModifiedBy>
  <cp:revision>1</cp:revision>
  <dcterms:created xsi:type="dcterms:W3CDTF">2024-01-30T07:42:28Z</dcterms:created>
  <dcterms:modified xsi:type="dcterms:W3CDTF">2024-01-30T07:55:21Z</dcterms:modified>
</cp:coreProperties>
</file>