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FACA6C9A-AF5B-41FD-9979-7A813BB932B5}" type="datetimeFigureOut">
              <a:rPr lang="pl-PL" smtClean="0"/>
              <a:t>14.12.2023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5EA212-9759-4E2A-8358-FA1E4C20B24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00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ACA6C9A-AF5B-41FD-9979-7A813BB932B5}" type="datetimeFigureOut">
              <a:rPr lang="pl-PL" smtClean="0"/>
              <a:t>14.12.2023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666712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ACA6C9A-AF5B-41FD-9979-7A813BB932B5}" type="datetimeFigureOut">
              <a:rPr lang="pl-PL" smtClean="0"/>
              <a:t>14.12.2023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5EA212-9759-4E2A-8358-FA1E4C20B241}"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098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ACA6C9A-AF5B-41FD-9979-7A813BB932B5}" type="datetimeFigureOut">
              <a:rPr lang="pl-PL" smtClean="0"/>
              <a:t>14.12.2023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3364804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ACA6C9A-AF5B-41FD-9979-7A813BB932B5}" type="datetimeFigureOut">
              <a:rPr lang="pl-PL" smtClean="0"/>
              <a:t>14.12.2023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5EA212-9759-4E2A-8358-FA1E4C20B24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009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FACA6C9A-AF5B-41FD-9979-7A813BB932B5}" type="datetimeFigureOut">
              <a:rPr lang="pl-PL" smtClean="0"/>
              <a:t>14.12.2023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3057871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FACA6C9A-AF5B-41FD-9979-7A813BB932B5}" type="datetimeFigureOut">
              <a:rPr lang="pl-PL" smtClean="0"/>
              <a:t>14.12.2023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3438405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FACA6C9A-AF5B-41FD-9979-7A813BB932B5}" type="datetimeFigureOut">
              <a:rPr lang="pl-PL" smtClean="0"/>
              <a:t>14.12.2023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256687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A6C9A-AF5B-41FD-9979-7A813BB932B5}" type="datetimeFigureOut">
              <a:rPr lang="pl-PL" smtClean="0"/>
              <a:t>14.12.2023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4621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FACA6C9A-AF5B-41FD-9979-7A813BB932B5}" type="datetimeFigureOut">
              <a:rPr lang="pl-PL" smtClean="0"/>
              <a:t>14.12.2023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5EA212-9759-4E2A-8358-FA1E4C20B241}" type="slidenum">
              <a:rPr lang="pl-PL" smtClean="0"/>
              <a:t>‹#›</a:t>
            </a:fld>
            <a:endParaRPr lang="pl-PL"/>
          </a:p>
        </p:txBody>
      </p:sp>
    </p:spTree>
    <p:extLst>
      <p:ext uri="{BB962C8B-B14F-4D97-AF65-F5344CB8AC3E}">
        <p14:creationId xmlns:p14="http://schemas.microsoft.com/office/powerpoint/2010/main" val="14502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FACA6C9A-AF5B-41FD-9979-7A813BB932B5}" type="datetimeFigureOut">
              <a:rPr lang="pl-PL" smtClean="0"/>
              <a:t>14.12.2023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5EA212-9759-4E2A-8358-FA1E4C20B24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8944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ACA6C9A-AF5B-41FD-9979-7A813BB932B5}" type="datetimeFigureOut">
              <a:rPr lang="pl-PL" smtClean="0"/>
              <a:t>14.12.2023</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B5EA212-9759-4E2A-8358-FA1E4C20B241}"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1466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CF43E1-A4BD-047C-59D9-0434F82A0527}"/>
              </a:ext>
            </a:extLst>
          </p:cNvPr>
          <p:cNvSpPr>
            <a:spLocks noGrp="1"/>
          </p:cNvSpPr>
          <p:nvPr>
            <p:ph type="ctrTitle"/>
          </p:nvPr>
        </p:nvSpPr>
        <p:spPr/>
        <p:txBody>
          <a:bodyPr/>
          <a:lstStyle/>
          <a:p>
            <a:r>
              <a:rPr lang="pl-PL" dirty="0"/>
              <a:t>Obiektowa baza danych</a:t>
            </a:r>
          </a:p>
        </p:txBody>
      </p:sp>
      <p:sp>
        <p:nvSpPr>
          <p:cNvPr id="3" name="Podtytuł 2">
            <a:extLst>
              <a:ext uri="{FF2B5EF4-FFF2-40B4-BE49-F238E27FC236}">
                <a16:creationId xmlns:a16="http://schemas.microsoft.com/office/drawing/2014/main" id="{5402A30F-9FA2-D9CF-CCCE-B9C9717EBA23}"/>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4112110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1A3D8B5-A7FA-0C6E-A836-5A62FC25A9E8}"/>
              </a:ext>
            </a:extLst>
          </p:cNvPr>
          <p:cNvSpPr>
            <a:spLocks noGrp="1"/>
          </p:cNvSpPr>
          <p:nvPr>
            <p:ph type="title"/>
          </p:nvPr>
        </p:nvSpPr>
        <p:spPr/>
        <p:txBody>
          <a:bodyPr/>
          <a:lstStyle/>
          <a:p>
            <a:r>
              <a:rPr lang="pl-PL" dirty="0"/>
              <a:t>Model obiektowy</a:t>
            </a:r>
          </a:p>
        </p:txBody>
      </p:sp>
      <p:sp>
        <p:nvSpPr>
          <p:cNvPr id="3" name="Symbol zastępczy zawartości 2">
            <a:extLst>
              <a:ext uri="{FF2B5EF4-FFF2-40B4-BE49-F238E27FC236}">
                <a16:creationId xmlns:a16="http://schemas.microsoft.com/office/drawing/2014/main" id="{AAA6CD3D-3816-716E-ED9F-7E73D3C9CAB4}"/>
              </a:ext>
            </a:extLst>
          </p:cNvPr>
          <p:cNvSpPr>
            <a:spLocks noGrp="1"/>
          </p:cNvSpPr>
          <p:nvPr>
            <p:ph idx="1"/>
          </p:nvPr>
        </p:nvSpPr>
        <p:spPr/>
        <p:txBody>
          <a:bodyPr/>
          <a:lstStyle/>
          <a:p>
            <a:r>
              <a:rPr lang="pl-PL" dirty="0"/>
              <a:t>Jako podstawa użyty został model obiektu używany przez język Java. Obiekty, które mają stać się trwałe, implementują interfejs </a:t>
            </a:r>
            <a:r>
              <a:rPr lang="pl-PL" dirty="0" err="1"/>
              <a:t>PersistenceCapable</a:t>
            </a:r>
            <a:r>
              <a:rPr lang="pl-PL" dirty="0"/>
              <a:t>.</a:t>
            </a:r>
          </a:p>
        </p:txBody>
      </p:sp>
    </p:spTree>
    <p:extLst>
      <p:ext uri="{BB962C8B-B14F-4D97-AF65-F5344CB8AC3E}">
        <p14:creationId xmlns:p14="http://schemas.microsoft.com/office/powerpoint/2010/main" val="183729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745D16-D5BB-D146-0AA2-4E20A0B1E348}"/>
              </a:ext>
            </a:extLst>
          </p:cNvPr>
          <p:cNvSpPr>
            <a:spLocks noGrp="1"/>
          </p:cNvSpPr>
          <p:nvPr>
            <p:ph type="title"/>
          </p:nvPr>
        </p:nvSpPr>
        <p:spPr/>
        <p:txBody>
          <a:bodyPr/>
          <a:lstStyle/>
          <a:p>
            <a:r>
              <a:rPr lang="pl-PL" dirty="0"/>
              <a:t>Język specyfikacji obiektu XML </a:t>
            </a:r>
            <a:r>
              <a:rPr lang="pl-PL" dirty="0" err="1"/>
              <a:t>Metadata</a:t>
            </a:r>
            <a:endParaRPr lang="pl-PL" dirty="0"/>
          </a:p>
        </p:txBody>
      </p:sp>
      <p:sp>
        <p:nvSpPr>
          <p:cNvPr id="3" name="Symbol zastępczy zawartości 2">
            <a:extLst>
              <a:ext uri="{FF2B5EF4-FFF2-40B4-BE49-F238E27FC236}">
                <a16:creationId xmlns:a16="http://schemas.microsoft.com/office/drawing/2014/main" id="{3DFF71B5-8B00-5751-D134-1292FB6B5651}"/>
              </a:ext>
            </a:extLst>
          </p:cNvPr>
          <p:cNvSpPr>
            <a:spLocks noGrp="1"/>
          </p:cNvSpPr>
          <p:nvPr>
            <p:ph idx="1"/>
          </p:nvPr>
        </p:nvSpPr>
        <p:spPr/>
        <p:txBody>
          <a:bodyPr/>
          <a:lstStyle/>
          <a:p>
            <a:pPr marL="0" indent="0">
              <a:buNone/>
            </a:pPr>
            <a:r>
              <a:rPr lang="pl-PL" dirty="0"/>
              <a:t>Metadane zapisywane są w plikach formatu XML. Każda klasa zdolna do trwałości, posiada swój własny plik o nazwie &lt;nazwa-klasy&gt;.</a:t>
            </a:r>
            <a:r>
              <a:rPr lang="pl-PL" dirty="0" err="1"/>
              <a:t>jdo</a:t>
            </a:r>
            <a:r>
              <a:rPr lang="pl-PL" dirty="0"/>
              <a:t>.</a:t>
            </a:r>
          </a:p>
        </p:txBody>
      </p:sp>
    </p:spTree>
    <p:extLst>
      <p:ext uri="{BB962C8B-B14F-4D97-AF65-F5344CB8AC3E}">
        <p14:creationId xmlns:p14="http://schemas.microsoft.com/office/powerpoint/2010/main" val="3624104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5D7E7E-775E-75EE-2937-F7FBDBB61C40}"/>
              </a:ext>
            </a:extLst>
          </p:cNvPr>
          <p:cNvSpPr>
            <a:spLocks noGrp="1"/>
          </p:cNvSpPr>
          <p:nvPr>
            <p:ph type="title"/>
          </p:nvPr>
        </p:nvSpPr>
        <p:spPr/>
        <p:txBody>
          <a:bodyPr/>
          <a:lstStyle/>
          <a:p>
            <a:r>
              <a:rPr lang="pl-PL" dirty="0"/>
              <a:t>Obiektowy język zapytań JDOQL</a:t>
            </a:r>
          </a:p>
        </p:txBody>
      </p:sp>
      <p:sp>
        <p:nvSpPr>
          <p:cNvPr id="3" name="Symbol zastępczy zawartości 2">
            <a:extLst>
              <a:ext uri="{FF2B5EF4-FFF2-40B4-BE49-F238E27FC236}">
                <a16:creationId xmlns:a16="http://schemas.microsoft.com/office/drawing/2014/main" id="{037673CA-827B-005F-1B2A-D2CE5B8DE4F3}"/>
              </a:ext>
            </a:extLst>
          </p:cNvPr>
          <p:cNvSpPr>
            <a:spLocks noGrp="1"/>
          </p:cNvSpPr>
          <p:nvPr>
            <p:ph type="body" idx="1"/>
          </p:nvPr>
        </p:nvSpPr>
        <p:spPr/>
        <p:txBody>
          <a:bodyPr>
            <a:normAutofit/>
          </a:bodyPr>
          <a:lstStyle/>
          <a:p>
            <a:pPr marL="0" indent="0">
              <a:buNone/>
            </a:pPr>
            <a:endParaRPr lang="pl-PL" dirty="0"/>
          </a:p>
        </p:txBody>
      </p:sp>
    </p:spTree>
    <p:extLst>
      <p:ext uri="{BB962C8B-B14F-4D97-AF65-F5344CB8AC3E}">
        <p14:creationId xmlns:p14="http://schemas.microsoft.com/office/powerpoint/2010/main" val="213824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6AF833-D469-91B0-5AE2-B50A407D0C8F}"/>
              </a:ext>
            </a:extLst>
          </p:cNvPr>
          <p:cNvSpPr>
            <a:spLocks noGrp="1"/>
          </p:cNvSpPr>
          <p:nvPr>
            <p:ph type="title"/>
          </p:nvPr>
        </p:nvSpPr>
        <p:spPr/>
        <p:txBody>
          <a:bodyPr/>
          <a:lstStyle/>
          <a:p>
            <a:r>
              <a:rPr lang="pl-PL" dirty="0"/>
              <a:t>Umieszczanie obiektów w bazie danych</a:t>
            </a:r>
          </a:p>
        </p:txBody>
      </p:sp>
      <p:sp>
        <p:nvSpPr>
          <p:cNvPr id="3" name="Symbol zastępczy zawartości 2">
            <a:extLst>
              <a:ext uri="{FF2B5EF4-FFF2-40B4-BE49-F238E27FC236}">
                <a16:creationId xmlns:a16="http://schemas.microsoft.com/office/drawing/2014/main" id="{D1381BF9-7E6C-7A31-BAA2-2C3CB50AA633}"/>
              </a:ext>
            </a:extLst>
          </p:cNvPr>
          <p:cNvSpPr>
            <a:spLocks noGrp="1"/>
          </p:cNvSpPr>
          <p:nvPr>
            <p:ph idx="1"/>
          </p:nvPr>
        </p:nvSpPr>
        <p:spPr/>
        <p:txBody>
          <a:bodyPr>
            <a:normAutofit/>
          </a:bodyPr>
          <a:lstStyle/>
          <a:p>
            <a:pPr marL="0" indent="0">
              <a:buNone/>
            </a:pPr>
            <a:r>
              <a:rPr lang="pl-PL" dirty="0"/>
              <a:t>Umieszczanie to nic innego niż spowodowanie, aby stał się on obiektem trwałym.</a:t>
            </a:r>
          </a:p>
          <a:p>
            <a:pPr marL="0" indent="0">
              <a:buNone/>
            </a:pPr>
            <a:endParaRPr lang="pl-PL" dirty="0"/>
          </a:p>
        </p:txBody>
      </p:sp>
    </p:spTree>
    <p:extLst>
      <p:ext uri="{BB962C8B-B14F-4D97-AF65-F5344CB8AC3E}">
        <p14:creationId xmlns:p14="http://schemas.microsoft.com/office/powerpoint/2010/main" val="236151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2AD556-49E7-4F4C-1CBF-D4B8FC6D6E6C}"/>
              </a:ext>
            </a:extLst>
          </p:cNvPr>
          <p:cNvSpPr>
            <a:spLocks noGrp="1"/>
          </p:cNvSpPr>
          <p:nvPr>
            <p:ph type="title"/>
          </p:nvPr>
        </p:nvSpPr>
        <p:spPr/>
        <p:txBody>
          <a:bodyPr/>
          <a:lstStyle/>
          <a:p>
            <a:r>
              <a:rPr lang="pl-PL" dirty="0"/>
              <a:t>Pobieranie obiektów z bazy</a:t>
            </a:r>
          </a:p>
        </p:txBody>
      </p:sp>
      <p:sp>
        <p:nvSpPr>
          <p:cNvPr id="3" name="Symbol zastępczy zawartości 2">
            <a:extLst>
              <a:ext uri="{FF2B5EF4-FFF2-40B4-BE49-F238E27FC236}">
                <a16:creationId xmlns:a16="http://schemas.microsoft.com/office/drawing/2014/main" id="{CA8278D1-5E07-1D09-3DAD-87B202697912}"/>
              </a:ext>
            </a:extLst>
          </p:cNvPr>
          <p:cNvSpPr>
            <a:spLocks noGrp="1"/>
          </p:cNvSpPr>
          <p:nvPr>
            <p:ph idx="1"/>
          </p:nvPr>
        </p:nvSpPr>
        <p:spPr/>
        <p:txBody>
          <a:bodyPr/>
          <a:lstStyle/>
          <a:p>
            <a:pPr marL="0" indent="0">
              <a:buNone/>
            </a:pPr>
            <a:r>
              <a:rPr lang="pl-PL" dirty="0"/>
              <a:t>Język zapytań JDOQL oparty jest na selekcji według wartości atrybutów obiektów. Warunki zawarte w zapytaniach opierają się na wyrażeniach logicznych, które muszą być spełnione, aby dany obiekt został pobrany z bazy. Nowością jest ustalanie parametrów pobranego zestawu obiektów po zadaniu zapytania.</a:t>
            </a:r>
          </a:p>
          <a:p>
            <a:pPr marL="0" indent="0">
              <a:buNone/>
            </a:pPr>
            <a:endParaRPr lang="pl-PL" dirty="0"/>
          </a:p>
        </p:txBody>
      </p:sp>
    </p:spTree>
    <p:extLst>
      <p:ext uri="{BB962C8B-B14F-4D97-AF65-F5344CB8AC3E}">
        <p14:creationId xmlns:p14="http://schemas.microsoft.com/office/powerpoint/2010/main" val="2022196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D5BF24-61FA-4DCB-FCF6-5C9F0AF77750}"/>
              </a:ext>
            </a:extLst>
          </p:cNvPr>
          <p:cNvSpPr>
            <a:spLocks noGrp="1"/>
          </p:cNvSpPr>
          <p:nvPr>
            <p:ph type="title"/>
          </p:nvPr>
        </p:nvSpPr>
        <p:spPr/>
        <p:txBody>
          <a:bodyPr/>
          <a:lstStyle/>
          <a:p>
            <a:r>
              <a:rPr lang="pl-PL" dirty="0"/>
              <a:t>Modyfikacja obiektów w bazie</a:t>
            </a:r>
          </a:p>
        </p:txBody>
      </p:sp>
      <p:sp>
        <p:nvSpPr>
          <p:cNvPr id="3" name="Symbol zastępczy zawartości 2">
            <a:extLst>
              <a:ext uri="{FF2B5EF4-FFF2-40B4-BE49-F238E27FC236}">
                <a16:creationId xmlns:a16="http://schemas.microsoft.com/office/drawing/2014/main" id="{77862957-834E-A3A3-46C6-B23282AB623E}"/>
              </a:ext>
            </a:extLst>
          </p:cNvPr>
          <p:cNvSpPr>
            <a:spLocks noGrp="1"/>
          </p:cNvSpPr>
          <p:nvPr>
            <p:ph idx="1"/>
          </p:nvPr>
        </p:nvSpPr>
        <p:spPr/>
        <p:txBody>
          <a:bodyPr/>
          <a:lstStyle/>
          <a:p>
            <a:pPr marL="0" indent="0">
              <a:buNone/>
            </a:pPr>
            <a:r>
              <a:rPr lang="pl-PL" dirty="0"/>
              <a:t>Modyfikacja obiektów w bazie danych odbywa się zawsze w dwóch etapach. Pierwszym jest zadanie zapytania do bazy, aby pobrać interesujący nas zestaw instancji klas. Drugim krokiem jest modyfikacja owego zestawu.</a:t>
            </a:r>
          </a:p>
          <a:p>
            <a:pPr marL="0" indent="0">
              <a:buNone/>
            </a:pPr>
            <a:endParaRPr lang="pl-PL" dirty="0"/>
          </a:p>
        </p:txBody>
      </p:sp>
    </p:spTree>
    <p:extLst>
      <p:ext uri="{BB962C8B-B14F-4D97-AF65-F5344CB8AC3E}">
        <p14:creationId xmlns:p14="http://schemas.microsoft.com/office/powerpoint/2010/main" val="3949406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8CAA52-892E-3EF6-E795-ADE826E3A7DE}"/>
              </a:ext>
            </a:extLst>
          </p:cNvPr>
          <p:cNvSpPr>
            <a:spLocks noGrp="1"/>
          </p:cNvSpPr>
          <p:nvPr>
            <p:ph type="title"/>
          </p:nvPr>
        </p:nvSpPr>
        <p:spPr/>
        <p:txBody>
          <a:bodyPr/>
          <a:lstStyle/>
          <a:p>
            <a:r>
              <a:rPr lang="pl-PL" dirty="0"/>
              <a:t>Kasowanie obiektów z bazy</a:t>
            </a:r>
          </a:p>
        </p:txBody>
      </p:sp>
      <p:sp>
        <p:nvSpPr>
          <p:cNvPr id="3" name="Symbol zastępczy zawartości 2">
            <a:extLst>
              <a:ext uri="{FF2B5EF4-FFF2-40B4-BE49-F238E27FC236}">
                <a16:creationId xmlns:a16="http://schemas.microsoft.com/office/drawing/2014/main" id="{8CD3EE14-BCCD-FB1A-EE78-AB8288C348FE}"/>
              </a:ext>
            </a:extLst>
          </p:cNvPr>
          <p:cNvSpPr>
            <a:spLocks noGrp="1"/>
          </p:cNvSpPr>
          <p:nvPr>
            <p:ph idx="1"/>
          </p:nvPr>
        </p:nvSpPr>
        <p:spPr/>
        <p:txBody>
          <a:bodyPr/>
          <a:lstStyle/>
          <a:p>
            <a:pPr marL="0" indent="0">
              <a:buNone/>
            </a:pPr>
            <a:r>
              <a:rPr lang="pl-PL" dirty="0"/>
              <a:t>Kasowanie danych również przebiega dwuetapowo. Kasowanie obiektów wykonuje się w sposób nietypowy dla Javy, a mianowicie poprzez wywołanie funkcji kasującej. Skasowany obiekt zostaje usunięty z bazy. Usuwanie z pamięci operacyjnej następuje w sposób analogiczny do zwykłych klas w Javie.</a:t>
            </a:r>
          </a:p>
          <a:p>
            <a:pPr marL="0" indent="0">
              <a:buNone/>
            </a:pPr>
            <a:endParaRPr lang="pl-PL" dirty="0"/>
          </a:p>
        </p:txBody>
      </p:sp>
    </p:spTree>
    <p:extLst>
      <p:ext uri="{BB962C8B-B14F-4D97-AF65-F5344CB8AC3E}">
        <p14:creationId xmlns:p14="http://schemas.microsoft.com/office/powerpoint/2010/main" val="3511480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0E4B3F-CA10-FC78-E0B4-91E50464E79C}"/>
              </a:ext>
            </a:extLst>
          </p:cNvPr>
          <p:cNvSpPr>
            <a:spLocks noGrp="1"/>
          </p:cNvSpPr>
          <p:nvPr>
            <p:ph type="title"/>
          </p:nvPr>
        </p:nvSpPr>
        <p:spPr/>
        <p:txBody>
          <a:bodyPr/>
          <a:lstStyle/>
          <a:p>
            <a:r>
              <a:rPr lang="pl-PL" dirty="0"/>
              <a:t>XML (ang. </a:t>
            </a:r>
            <a:r>
              <a:rPr lang="pl-PL" dirty="0" err="1"/>
              <a:t>Extensible</a:t>
            </a:r>
            <a:r>
              <a:rPr lang="pl-PL" dirty="0"/>
              <a:t> </a:t>
            </a:r>
            <a:r>
              <a:rPr lang="pl-PL" dirty="0" err="1"/>
              <a:t>Markup</a:t>
            </a:r>
            <a:r>
              <a:rPr lang="pl-PL" dirty="0"/>
              <a:t> Language, rozszerzalny język znaczników)</a:t>
            </a:r>
          </a:p>
        </p:txBody>
      </p:sp>
      <p:sp>
        <p:nvSpPr>
          <p:cNvPr id="3" name="Symbol zastępczy zawartości 2">
            <a:extLst>
              <a:ext uri="{FF2B5EF4-FFF2-40B4-BE49-F238E27FC236}">
                <a16:creationId xmlns:a16="http://schemas.microsoft.com/office/drawing/2014/main" id="{74A977C4-C5BB-508A-E529-34B398259A85}"/>
              </a:ext>
            </a:extLst>
          </p:cNvPr>
          <p:cNvSpPr>
            <a:spLocks noGrp="1"/>
          </p:cNvSpPr>
          <p:nvPr>
            <p:ph idx="1"/>
          </p:nvPr>
        </p:nvSpPr>
        <p:spPr/>
        <p:txBody>
          <a:bodyPr/>
          <a:lstStyle/>
          <a:p>
            <a:pPr marL="0" indent="0">
              <a:buNone/>
            </a:pPr>
            <a:r>
              <a:rPr lang="pl-PL" dirty="0"/>
              <a:t>Uniwersalny język znaczników przeznaczony do reprezentowania różnych danych w strukturalizowany sposób. </a:t>
            </a:r>
          </a:p>
          <a:p>
            <a:pPr marL="0" indent="0">
              <a:buNone/>
            </a:pPr>
            <a:r>
              <a:rPr lang="pl-PL" dirty="0"/>
              <a:t>To język znaczników i format pliku do przechowywania, przesyłania i rekonstrukcji dowolnych danych. Jest niezależny od platformy, co umożliwia łatwą wymianę dokumentów pomiędzy heterogenicznymi (różnymi) systemami i znacząco przyczyniło się do popularności tego języka w dobie Internetu. </a:t>
            </a:r>
          </a:p>
          <a:p>
            <a:pPr marL="0" indent="0">
              <a:buNone/>
            </a:pPr>
            <a:r>
              <a:rPr lang="pl-PL" dirty="0"/>
              <a:t>XML jest standardem rekomendowanym oraz specyfikowanym przez organizację W3C. Jest najpopularniejszym obecnie uniwersalnym językiem przeznaczonym do reprezentowania danych.</a:t>
            </a:r>
          </a:p>
        </p:txBody>
      </p:sp>
    </p:spTree>
    <p:extLst>
      <p:ext uri="{BB962C8B-B14F-4D97-AF65-F5344CB8AC3E}">
        <p14:creationId xmlns:p14="http://schemas.microsoft.com/office/powerpoint/2010/main" val="3223986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4B972A-A758-7D80-208B-41F17D7D3526}"/>
              </a:ext>
            </a:extLst>
          </p:cNvPr>
          <p:cNvSpPr>
            <a:spLocks noGrp="1"/>
          </p:cNvSpPr>
          <p:nvPr>
            <p:ph type="title"/>
          </p:nvPr>
        </p:nvSpPr>
        <p:spPr/>
        <p:txBody>
          <a:bodyPr/>
          <a:lstStyle/>
          <a:p>
            <a:r>
              <a:rPr lang="pl-PL" dirty="0"/>
              <a:t>Walidacja</a:t>
            </a:r>
          </a:p>
        </p:txBody>
      </p:sp>
      <p:sp>
        <p:nvSpPr>
          <p:cNvPr id="3" name="Symbol zastępczy zawartości 2">
            <a:extLst>
              <a:ext uri="{FF2B5EF4-FFF2-40B4-BE49-F238E27FC236}">
                <a16:creationId xmlns:a16="http://schemas.microsoft.com/office/drawing/2014/main" id="{F792215D-C65C-F262-7DC4-11EAEF780298}"/>
              </a:ext>
            </a:extLst>
          </p:cNvPr>
          <p:cNvSpPr>
            <a:spLocks noGrp="1"/>
          </p:cNvSpPr>
          <p:nvPr>
            <p:ph idx="1"/>
          </p:nvPr>
        </p:nvSpPr>
        <p:spPr/>
        <p:txBody>
          <a:bodyPr/>
          <a:lstStyle/>
          <a:p>
            <a:pPr marL="0" indent="0">
              <a:buNone/>
            </a:pPr>
            <a:r>
              <a:rPr lang="pl-PL" dirty="0"/>
              <a:t>Dokument jest poprawny składniowo (ang. </a:t>
            </a:r>
            <a:r>
              <a:rPr lang="pl-PL" dirty="0" err="1"/>
              <a:t>well-formed</a:t>
            </a:r>
            <a:r>
              <a:rPr lang="pl-PL" dirty="0"/>
              <a:t>), jeśli jest zgodny z ogólnymi zasadami XML. Dokument jest dodatkowo poprawny strukturalnie (ang. </a:t>
            </a:r>
            <a:r>
              <a:rPr lang="pl-PL" dirty="0" err="1"/>
              <a:t>valid</a:t>
            </a:r>
            <a:r>
              <a:rPr lang="pl-PL" dirty="0"/>
              <a:t>) jeśli jest zgodny z dodatkowymi schematami. Najpopularniejszymi językami do tworzenia schematów są DTD, XML </a:t>
            </a:r>
            <a:r>
              <a:rPr lang="pl-PL" dirty="0" err="1"/>
              <a:t>Schema</a:t>
            </a:r>
            <a:r>
              <a:rPr lang="pl-PL" dirty="0"/>
              <a:t> oraz RELAX NG[6].</a:t>
            </a:r>
          </a:p>
        </p:txBody>
      </p:sp>
    </p:spTree>
    <p:extLst>
      <p:ext uri="{BB962C8B-B14F-4D97-AF65-F5344CB8AC3E}">
        <p14:creationId xmlns:p14="http://schemas.microsoft.com/office/powerpoint/2010/main" val="1945260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A921C764-276E-D90D-49C4-4C78BEF45C02}"/>
              </a:ext>
            </a:extLst>
          </p:cNvPr>
          <p:cNvSpPr>
            <a:spLocks noGrp="1"/>
          </p:cNvSpPr>
          <p:nvPr>
            <p:ph type="title"/>
          </p:nvPr>
        </p:nvSpPr>
        <p:spPr/>
        <p:txBody>
          <a:bodyPr/>
          <a:lstStyle/>
          <a:p>
            <a:r>
              <a:rPr lang="pl-PL" dirty="0"/>
              <a:t>Zasady XML</a:t>
            </a:r>
          </a:p>
        </p:txBody>
      </p:sp>
      <p:sp>
        <p:nvSpPr>
          <p:cNvPr id="5" name="Symbol zastępczy tekstu 4">
            <a:extLst>
              <a:ext uri="{FF2B5EF4-FFF2-40B4-BE49-F238E27FC236}">
                <a16:creationId xmlns:a16="http://schemas.microsoft.com/office/drawing/2014/main" id="{3CC9C295-2301-5D10-BA1B-50031D9D1820}"/>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3470440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16F46C-1294-D99B-1D16-7DF388608DAB}"/>
              </a:ext>
            </a:extLst>
          </p:cNvPr>
          <p:cNvSpPr>
            <a:spLocks noGrp="1"/>
          </p:cNvSpPr>
          <p:nvPr>
            <p:ph type="title"/>
          </p:nvPr>
        </p:nvSpPr>
        <p:spPr/>
        <p:txBody>
          <a:bodyPr/>
          <a:lstStyle/>
          <a:p>
            <a:r>
              <a:rPr lang="pl-PL" dirty="0"/>
              <a:t>Wstęp</a:t>
            </a:r>
          </a:p>
        </p:txBody>
      </p:sp>
      <p:sp>
        <p:nvSpPr>
          <p:cNvPr id="3" name="Symbol zastępczy zawartości 2">
            <a:extLst>
              <a:ext uri="{FF2B5EF4-FFF2-40B4-BE49-F238E27FC236}">
                <a16:creationId xmlns:a16="http://schemas.microsoft.com/office/drawing/2014/main" id="{34880330-C067-FF53-EDA8-1F4E02896189}"/>
              </a:ext>
            </a:extLst>
          </p:cNvPr>
          <p:cNvSpPr>
            <a:spLocks noGrp="1"/>
          </p:cNvSpPr>
          <p:nvPr>
            <p:ph idx="1"/>
          </p:nvPr>
        </p:nvSpPr>
        <p:spPr/>
        <p:txBody>
          <a:bodyPr/>
          <a:lstStyle/>
          <a:p>
            <a:r>
              <a:rPr lang="pl-PL" dirty="0"/>
              <a:t>Obiektowa baza danych – zbiór obiektów, których zachowanie się, stan oraz związki są określone zgodnie z obiektowym modelem danych. </a:t>
            </a:r>
          </a:p>
          <a:p>
            <a:r>
              <a:rPr lang="pl-PL" dirty="0"/>
              <a:t>Obiektowy system zarządzania bazą danych jest systemem wspomagającym definiowanie, zarządzanie, utrzymywanie, zabezpieczanie i udostępnianie obiektowej bazy danych.</a:t>
            </a:r>
          </a:p>
        </p:txBody>
      </p:sp>
    </p:spTree>
    <p:extLst>
      <p:ext uri="{BB962C8B-B14F-4D97-AF65-F5344CB8AC3E}">
        <p14:creationId xmlns:p14="http://schemas.microsoft.com/office/powerpoint/2010/main" val="1144792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85427F69-1499-D9E6-6991-159C1837C80B}"/>
              </a:ext>
            </a:extLst>
          </p:cNvPr>
          <p:cNvSpPr>
            <a:spLocks noGrp="1"/>
          </p:cNvSpPr>
          <p:nvPr>
            <p:ph type="title"/>
          </p:nvPr>
        </p:nvSpPr>
        <p:spPr/>
        <p:txBody>
          <a:bodyPr/>
          <a:lstStyle/>
          <a:p>
            <a:r>
              <a:rPr lang="pl-PL" dirty="0"/>
              <a:t>1</a:t>
            </a:r>
          </a:p>
        </p:txBody>
      </p:sp>
      <p:sp>
        <p:nvSpPr>
          <p:cNvPr id="5" name="Symbol zastępczy zawartości 4">
            <a:extLst>
              <a:ext uri="{FF2B5EF4-FFF2-40B4-BE49-F238E27FC236}">
                <a16:creationId xmlns:a16="http://schemas.microsoft.com/office/drawing/2014/main" id="{8D34B5BC-F547-50EC-21DA-A22602BB313C}"/>
              </a:ext>
            </a:extLst>
          </p:cNvPr>
          <p:cNvSpPr>
            <a:spLocks noGrp="1"/>
          </p:cNvSpPr>
          <p:nvPr>
            <p:ph idx="1"/>
          </p:nvPr>
        </p:nvSpPr>
        <p:spPr/>
        <p:txBody>
          <a:bodyPr/>
          <a:lstStyle/>
          <a:p>
            <a:pPr marL="0" indent="0">
              <a:buNone/>
            </a:pPr>
            <a:r>
              <a:rPr lang="pl-PL" dirty="0"/>
              <a:t>Powinien zawierać deklarację XML, która musi być umieszczona na samym początku pliku oraz musi posiadać atrybut version (dopuszczalne wartości to 1.0 albo 1.1) oraz opcjonalnie atrybuty:</a:t>
            </a:r>
          </a:p>
          <a:p>
            <a:pPr marL="0" indent="0">
              <a:buNone/>
            </a:pPr>
            <a:r>
              <a:rPr lang="pl-PL" dirty="0" err="1"/>
              <a:t>encoding</a:t>
            </a:r>
            <a:r>
              <a:rPr lang="pl-PL" dirty="0"/>
              <a:t> – deklaruje zestaw znaków używanych w dokumencie XML, wartością domyślną jest kodowanie UTF-8 w systemie </a:t>
            </a:r>
            <a:r>
              <a:rPr lang="pl-PL" dirty="0" err="1"/>
              <a:t>Unicode</a:t>
            </a:r>
            <a:r>
              <a:rPr lang="pl-PL" dirty="0"/>
              <a:t>.</a:t>
            </a:r>
          </a:p>
          <a:p>
            <a:pPr marL="0" indent="0">
              <a:buNone/>
            </a:pPr>
            <a:r>
              <a:rPr lang="pl-PL" dirty="0" err="1"/>
              <a:t>standalone</a:t>
            </a:r>
            <a:r>
              <a:rPr lang="pl-PL" dirty="0"/>
              <a:t> – określa tryb dokumentu XML, może przyjmować wartość </a:t>
            </a:r>
            <a:r>
              <a:rPr lang="pl-PL" dirty="0" err="1"/>
              <a:t>yes</a:t>
            </a:r>
            <a:r>
              <a:rPr lang="pl-PL" dirty="0"/>
              <a:t> lub no. Jeśli ustawimy wartość na </a:t>
            </a:r>
            <a:r>
              <a:rPr lang="pl-PL" dirty="0" err="1"/>
              <a:t>yes</a:t>
            </a:r>
            <a:r>
              <a:rPr lang="pl-PL" dirty="0"/>
              <a:t> to będzie oznaczało, że dokument nie zawiera innych plików, które muszą zostać przetworzone wraz z dokumentem. Może to być np. zewnętrzny arkusz stylów lub definicja DTD;</a:t>
            </a:r>
          </a:p>
        </p:txBody>
      </p:sp>
    </p:spTree>
    <p:extLst>
      <p:ext uri="{BB962C8B-B14F-4D97-AF65-F5344CB8AC3E}">
        <p14:creationId xmlns:p14="http://schemas.microsoft.com/office/powerpoint/2010/main" val="2246687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640E471-31B6-25C4-7D60-555808CFFD79}"/>
              </a:ext>
            </a:extLst>
          </p:cNvPr>
          <p:cNvSpPr>
            <a:spLocks noGrp="1"/>
          </p:cNvSpPr>
          <p:nvPr>
            <p:ph type="title"/>
          </p:nvPr>
        </p:nvSpPr>
        <p:spPr/>
        <p:txBody>
          <a:bodyPr/>
          <a:lstStyle/>
          <a:p>
            <a:r>
              <a:rPr lang="pl-PL" dirty="0"/>
              <a:t>2</a:t>
            </a:r>
          </a:p>
        </p:txBody>
      </p:sp>
      <p:sp>
        <p:nvSpPr>
          <p:cNvPr id="3" name="Symbol zastępczy zawartości 2">
            <a:extLst>
              <a:ext uri="{FF2B5EF4-FFF2-40B4-BE49-F238E27FC236}">
                <a16:creationId xmlns:a16="http://schemas.microsoft.com/office/drawing/2014/main" id="{7E11A634-2D8F-09AD-6F1F-36FD89CEACE9}"/>
              </a:ext>
            </a:extLst>
          </p:cNvPr>
          <p:cNvSpPr>
            <a:spLocks noGrp="1"/>
          </p:cNvSpPr>
          <p:nvPr>
            <p:ph idx="1"/>
          </p:nvPr>
        </p:nvSpPr>
        <p:spPr/>
        <p:txBody>
          <a:bodyPr/>
          <a:lstStyle/>
          <a:p>
            <a:r>
              <a:rPr lang="pl-PL" b="0" i="0" dirty="0">
                <a:solidFill>
                  <a:srgbClr val="202122"/>
                </a:solidFill>
                <a:effectLst/>
                <a:latin typeface="Arial" panose="020B0604020202020204" pitchFamily="34" charset="0"/>
              </a:rPr>
              <a:t>Każdy element musi zaczynać się znacznikiem początku elementu, oraz kończyć identycznym znacznikiem końca elementu, wyjątek stanowią elementy puste, czyli takie, które nie zawierają żadnych danych, ani innych elementów, mogą zawierać atrybuty;</a:t>
            </a:r>
          </a:p>
          <a:p>
            <a:endParaRPr lang="pl-PL" dirty="0"/>
          </a:p>
        </p:txBody>
      </p:sp>
    </p:spTree>
    <p:extLst>
      <p:ext uri="{BB962C8B-B14F-4D97-AF65-F5344CB8AC3E}">
        <p14:creationId xmlns:p14="http://schemas.microsoft.com/office/powerpoint/2010/main" val="1066150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D0059A-693C-BEA7-11F5-DD20A277EB60}"/>
              </a:ext>
            </a:extLst>
          </p:cNvPr>
          <p:cNvSpPr>
            <a:spLocks noGrp="1"/>
          </p:cNvSpPr>
          <p:nvPr>
            <p:ph type="title"/>
          </p:nvPr>
        </p:nvSpPr>
        <p:spPr/>
        <p:txBody>
          <a:bodyPr/>
          <a:lstStyle/>
          <a:p>
            <a:r>
              <a:rPr lang="pl-PL" dirty="0"/>
              <a:t>3</a:t>
            </a:r>
          </a:p>
        </p:txBody>
      </p:sp>
      <p:sp>
        <p:nvSpPr>
          <p:cNvPr id="3" name="Symbol zastępczy zawartości 2">
            <a:extLst>
              <a:ext uri="{FF2B5EF4-FFF2-40B4-BE49-F238E27FC236}">
                <a16:creationId xmlns:a16="http://schemas.microsoft.com/office/drawing/2014/main" id="{A88EED37-FCC0-1B9E-3B7E-A5AD97D8E88A}"/>
              </a:ext>
            </a:extLst>
          </p:cNvPr>
          <p:cNvSpPr>
            <a:spLocks noGrp="1"/>
          </p:cNvSpPr>
          <p:nvPr>
            <p:ph idx="1"/>
          </p:nvPr>
        </p:nvSpPr>
        <p:spPr/>
        <p:txBody>
          <a:bodyPr/>
          <a:lstStyle/>
          <a:p>
            <a:r>
              <a:rPr lang="pl-PL" dirty="0"/>
              <a:t>Nazwy elementów mogą zawierać znaki alfanumeryczne (litery a–z, A–Z oraz cyfry 0–9) oraz dowolny znak z przedziałów: c0-d6, d8-f6, f8-2ff, 370-37d, 37f-1fff, 200c-200d, 2070, 218f, 2c00-2fef, 3001-d7ff, f900-fdcf, </a:t>
            </a:r>
            <a:r>
              <a:rPr lang="pl-PL" dirty="0" err="1"/>
              <a:t>fdfo-fffd</a:t>
            </a:r>
            <a:r>
              <a:rPr lang="pl-PL" dirty="0"/>
              <a:t>, 10000-efffffi. Znak dwukropka zarezerwowany</a:t>
            </a:r>
          </a:p>
        </p:txBody>
      </p:sp>
    </p:spTree>
    <p:extLst>
      <p:ext uri="{BB962C8B-B14F-4D97-AF65-F5344CB8AC3E}">
        <p14:creationId xmlns:p14="http://schemas.microsoft.com/office/powerpoint/2010/main" val="3637814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4F9F6C-6447-8D81-6180-1E710CD0E851}"/>
              </a:ext>
            </a:extLst>
          </p:cNvPr>
          <p:cNvSpPr>
            <a:spLocks noGrp="1"/>
          </p:cNvSpPr>
          <p:nvPr>
            <p:ph type="title"/>
          </p:nvPr>
        </p:nvSpPr>
        <p:spPr/>
        <p:txBody>
          <a:bodyPr/>
          <a:lstStyle/>
          <a:p>
            <a:r>
              <a:rPr lang="pl-PL" dirty="0"/>
              <a:t>4</a:t>
            </a:r>
          </a:p>
        </p:txBody>
      </p:sp>
      <p:sp>
        <p:nvSpPr>
          <p:cNvPr id="3" name="Symbol zastępczy zawartości 2">
            <a:extLst>
              <a:ext uri="{FF2B5EF4-FFF2-40B4-BE49-F238E27FC236}">
                <a16:creationId xmlns:a16="http://schemas.microsoft.com/office/drawing/2014/main" id="{608C1C40-2A1B-5EA4-2FFC-667BF5656442}"/>
              </a:ext>
            </a:extLst>
          </p:cNvPr>
          <p:cNvSpPr>
            <a:spLocks noGrp="1"/>
          </p:cNvSpPr>
          <p:nvPr>
            <p:ph idx="1"/>
          </p:nvPr>
        </p:nvSpPr>
        <p:spPr/>
        <p:txBody>
          <a:bodyPr/>
          <a:lstStyle/>
          <a:p>
            <a:r>
              <a:rPr lang="pl-PL" dirty="0"/>
              <a:t>Nazwy elementów nie mogą zaczynać się od znaku łącznika (-), kropki, czy cyfry.</a:t>
            </a:r>
          </a:p>
        </p:txBody>
      </p:sp>
    </p:spTree>
    <p:extLst>
      <p:ext uri="{BB962C8B-B14F-4D97-AF65-F5344CB8AC3E}">
        <p14:creationId xmlns:p14="http://schemas.microsoft.com/office/powerpoint/2010/main" val="2555725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109358-2955-FE0C-DF42-E91A7129C8E2}"/>
              </a:ext>
            </a:extLst>
          </p:cNvPr>
          <p:cNvSpPr>
            <a:spLocks noGrp="1"/>
          </p:cNvSpPr>
          <p:nvPr>
            <p:ph type="title"/>
          </p:nvPr>
        </p:nvSpPr>
        <p:spPr/>
        <p:txBody>
          <a:bodyPr/>
          <a:lstStyle/>
          <a:p>
            <a:r>
              <a:rPr lang="pl-PL" dirty="0"/>
              <a:t>5</a:t>
            </a:r>
          </a:p>
        </p:txBody>
      </p:sp>
      <p:sp>
        <p:nvSpPr>
          <p:cNvPr id="3" name="Symbol zastępczy zawartości 2">
            <a:extLst>
              <a:ext uri="{FF2B5EF4-FFF2-40B4-BE49-F238E27FC236}">
                <a16:creationId xmlns:a16="http://schemas.microsoft.com/office/drawing/2014/main" id="{C017E5E1-DEE9-B617-DE7E-C6D50BA75780}"/>
              </a:ext>
            </a:extLst>
          </p:cNvPr>
          <p:cNvSpPr>
            <a:spLocks noGrp="1"/>
          </p:cNvSpPr>
          <p:nvPr>
            <p:ph idx="1"/>
          </p:nvPr>
        </p:nvSpPr>
        <p:spPr/>
        <p:txBody>
          <a:bodyPr/>
          <a:lstStyle/>
          <a:p>
            <a:r>
              <a:rPr lang="pl-PL" dirty="0"/>
              <a:t>Elementy można zagnieżdżać w sobie i wtedy każdy element znajdujący się wewnątrz innego elementu jest nazywany „dzieckiem” tego elementu, a element, wewnątrz którego znajdują się inne elementy, zwany jest „rodzicem” tych elementów.</a:t>
            </a:r>
          </a:p>
          <a:p>
            <a:endParaRPr lang="pl-PL" dirty="0"/>
          </a:p>
        </p:txBody>
      </p:sp>
    </p:spTree>
    <p:extLst>
      <p:ext uri="{BB962C8B-B14F-4D97-AF65-F5344CB8AC3E}">
        <p14:creationId xmlns:p14="http://schemas.microsoft.com/office/powerpoint/2010/main" val="518925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BF82E7-E09D-858A-7087-C6D484234783}"/>
              </a:ext>
            </a:extLst>
          </p:cNvPr>
          <p:cNvSpPr>
            <a:spLocks noGrp="1"/>
          </p:cNvSpPr>
          <p:nvPr>
            <p:ph type="title"/>
          </p:nvPr>
        </p:nvSpPr>
        <p:spPr/>
        <p:txBody>
          <a:bodyPr/>
          <a:lstStyle/>
          <a:p>
            <a:r>
              <a:rPr lang="pl-PL" dirty="0"/>
              <a:t>6</a:t>
            </a:r>
          </a:p>
        </p:txBody>
      </p:sp>
      <p:sp>
        <p:nvSpPr>
          <p:cNvPr id="3" name="Symbol zastępczy zawartości 2">
            <a:extLst>
              <a:ext uri="{FF2B5EF4-FFF2-40B4-BE49-F238E27FC236}">
                <a16:creationId xmlns:a16="http://schemas.microsoft.com/office/drawing/2014/main" id="{B289D9A4-D672-AD85-0CEF-7AC91ADECBAE}"/>
              </a:ext>
            </a:extLst>
          </p:cNvPr>
          <p:cNvSpPr>
            <a:spLocks noGrp="1"/>
          </p:cNvSpPr>
          <p:nvPr>
            <p:ph idx="1"/>
          </p:nvPr>
        </p:nvSpPr>
        <p:spPr/>
        <p:txBody>
          <a:bodyPr/>
          <a:lstStyle/>
          <a:p>
            <a:r>
              <a:rPr lang="pl-PL" dirty="0"/>
              <a:t>Każdy element może zawierać atrybuty, które definiuje się w znaczniku początku elementu.</a:t>
            </a:r>
          </a:p>
        </p:txBody>
      </p:sp>
    </p:spTree>
    <p:extLst>
      <p:ext uri="{BB962C8B-B14F-4D97-AF65-F5344CB8AC3E}">
        <p14:creationId xmlns:p14="http://schemas.microsoft.com/office/powerpoint/2010/main" val="3585496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67D631-B41F-570F-5A86-3F7C4C588095}"/>
              </a:ext>
            </a:extLst>
          </p:cNvPr>
          <p:cNvSpPr>
            <a:spLocks noGrp="1"/>
          </p:cNvSpPr>
          <p:nvPr>
            <p:ph type="title"/>
          </p:nvPr>
        </p:nvSpPr>
        <p:spPr/>
        <p:txBody>
          <a:bodyPr/>
          <a:lstStyle/>
          <a:p>
            <a:r>
              <a:rPr lang="pl-PL" dirty="0"/>
              <a:t>7</a:t>
            </a:r>
          </a:p>
        </p:txBody>
      </p:sp>
      <p:sp>
        <p:nvSpPr>
          <p:cNvPr id="3" name="Symbol zastępczy zawartości 2">
            <a:extLst>
              <a:ext uri="{FF2B5EF4-FFF2-40B4-BE49-F238E27FC236}">
                <a16:creationId xmlns:a16="http://schemas.microsoft.com/office/drawing/2014/main" id="{924B1683-1D8C-963D-CBB5-EE717C96F0D2}"/>
              </a:ext>
            </a:extLst>
          </p:cNvPr>
          <p:cNvSpPr>
            <a:spLocks noGrp="1"/>
          </p:cNvSpPr>
          <p:nvPr>
            <p:ph idx="1"/>
          </p:nvPr>
        </p:nvSpPr>
        <p:spPr/>
        <p:txBody>
          <a:bodyPr/>
          <a:lstStyle/>
          <a:p>
            <a:r>
              <a:rPr lang="pl-PL" dirty="0"/>
              <a:t>Informacje, które zawiera element, muszą być zapisane pomiędzy znacznikiem początku i końca elementu;</a:t>
            </a:r>
          </a:p>
          <a:p>
            <a:endParaRPr lang="pl-PL" dirty="0"/>
          </a:p>
        </p:txBody>
      </p:sp>
    </p:spTree>
    <p:extLst>
      <p:ext uri="{BB962C8B-B14F-4D97-AF65-F5344CB8AC3E}">
        <p14:creationId xmlns:p14="http://schemas.microsoft.com/office/powerpoint/2010/main" val="4185531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CC514C-F712-CF2A-C46E-645A3519E591}"/>
              </a:ext>
            </a:extLst>
          </p:cNvPr>
          <p:cNvSpPr>
            <a:spLocks noGrp="1"/>
          </p:cNvSpPr>
          <p:nvPr>
            <p:ph type="title"/>
          </p:nvPr>
        </p:nvSpPr>
        <p:spPr/>
        <p:txBody>
          <a:bodyPr/>
          <a:lstStyle/>
          <a:p>
            <a:r>
              <a:rPr lang="pl-PL" dirty="0"/>
              <a:t>8</a:t>
            </a:r>
          </a:p>
        </p:txBody>
      </p:sp>
      <p:sp>
        <p:nvSpPr>
          <p:cNvPr id="3" name="Symbol zastępczy zawartości 2">
            <a:extLst>
              <a:ext uri="{FF2B5EF4-FFF2-40B4-BE49-F238E27FC236}">
                <a16:creationId xmlns:a16="http://schemas.microsoft.com/office/drawing/2014/main" id="{6CEDFA2B-F99F-E1BB-FFB9-D5711919CAF1}"/>
              </a:ext>
            </a:extLst>
          </p:cNvPr>
          <p:cNvSpPr>
            <a:spLocks noGrp="1"/>
          </p:cNvSpPr>
          <p:nvPr>
            <p:ph idx="1"/>
          </p:nvPr>
        </p:nvSpPr>
        <p:spPr/>
        <p:txBody>
          <a:bodyPr>
            <a:normAutofit/>
          </a:bodyPr>
          <a:lstStyle/>
          <a:p>
            <a:r>
              <a:rPr lang="pl-PL" dirty="0"/>
              <a:t>W danych, atrybutach oraz nazwach elementów nie mogą pojawiać się niektóre znaki. Przykładem może być znak mniejszości (&lt;), lub </a:t>
            </a:r>
            <a:r>
              <a:rPr lang="pl-PL" dirty="0" err="1"/>
              <a:t>ampersand</a:t>
            </a:r>
            <a:r>
              <a:rPr lang="pl-PL" dirty="0"/>
              <a:t> (&amp;). Znaków tych nie można używać, ponieważ </a:t>
            </a:r>
            <a:r>
              <a:rPr lang="pl-PL" dirty="0" err="1"/>
              <a:t>parsery</a:t>
            </a:r>
            <a:r>
              <a:rPr lang="pl-PL" dirty="0"/>
              <a:t> XML „widząc” np. znak mniejszości wewnątrz elementu stwierdzą, że jest to początek znacznika i dokument zostanie błędnie zinterpretowany. </a:t>
            </a:r>
          </a:p>
          <a:p>
            <a:r>
              <a:rPr lang="pl-PL" dirty="0"/>
              <a:t>Specyfikacja XML daje możliwość używania takich znaków z wykorzystaniem predefiniowanych odniesień jednostki. Jeśli więc chcemy wstawić znak mniejszości (&lt;), wpisujemy zamiast niego sekwencję &amp;</a:t>
            </a:r>
            <a:r>
              <a:rPr lang="pl-PL" dirty="0" err="1"/>
              <a:t>lt</a:t>
            </a:r>
            <a:r>
              <a:rPr lang="pl-PL" dirty="0"/>
              <a:t>; (ang. less </a:t>
            </a:r>
            <a:r>
              <a:rPr lang="pl-PL" dirty="0" err="1"/>
              <a:t>than</a:t>
            </a:r>
            <a:r>
              <a:rPr lang="pl-PL" dirty="0"/>
              <a:t>), natomiast gdy chcemy wprowadzić znak </a:t>
            </a:r>
            <a:r>
              <a:rPr lang="pl-PL" dirty="0" err="1"/>
              <a:t>ampersand</a:t>
            </a:r>
            <a:r>
              <a:rPr lang="pl-PL" dirty="0"/>
              <a:t> (&amp;), wpisujemy – &amp;</a:t>
            </a:r>
            <a:r>
              <a:rPr lang="pl-PL" dirty="0" err="1"/>
              <a:t>amp</a:t>
            </a:r>
            <a:r>
              <a:rPr lang="pl-PL" dirty="0"/>
              <a:t>;;</a:t>
            </a:r>
          </a:p>
        </p:txBody>
      </p:sp>
    </p:spTree>
    <p:extLst>
      <p:ext uri="{BB962C8B-B14F-4D97-AF65-F5344CB8AC3E}">
        <p14:creationId xmlns:p14="http://schemas.microsoft.com/office/powerpoint/2010/main" val="1921208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0937F8-211F-3629-C407-89C4A962E019}"/>
              </a:ext>
            </a:extLst>
          </p:cNvPr>
          <p:cNvSpPr>
            <a:spLocks noGrp="1"/>
          </p:cNvSpPr>
          <p:nvPr>
            <p:ph type="title"/>
          </p:nvPr>
        </p:nvSpPr>
        <p:spPr/>
        <p:txBody>
          <a:bodyPr/>
          <a:lstStyle/>
          <a:p>
            <a:r>
              <a:rPr lang="pl-PL" dirty="0"/>
              <a:t>9</a:t>
            </a:r>
          </a:p>
        </p:txBody>
      </p:sp>
      <p:sp>
        <p:nvSpPr>
          <p:cNvPr id="3" name="Symbol zastępczy zawartości 2">
            <a:extLst>
              <a:ext uri="{FF2B5EF4-FFF2-40B4-BE49-F238E27FC236}">
                <a16:creationId xmlns:a16="http://schemas.microsoft.com/office/drawing/2014/main" id="{DEC32083-46C3-D17F-4FE2-F34D789BA262}"/>
              </a:ext>
            </a:extLst>
          </p:cNvPr>
          <p:cNvSpPr>
            <a:spLocks noGrp="1"/>
          </p:cNvSpPr>
          <p:nvPr>
            <p:ph idx="1"/>
          </p:nvPr>
        </p:nvSpPr>
        <p:spPr/>
        <p:txBody>
          <a:bodyPr/>
          <a:lstStyle/>
          <a:p>
            <a:r>
              <a:rPr lang="pl-PL" dirty="0"/>
              <a:t>Jeżeli nie chcemy używać predefiniowanych odniesień jednostek, możemy część danych, które zawierają np. kod </a:t>
            </a:r>
            <a:r>
              <a:rPr lang="pl-PL" dirty="0" err="1"/>
              <a:t>html</a:t>
            </a:r>
            <a:r>
              <a:rPr lang="pl-PL" dirty="0"/>
              <a:t> lub </a:t>
            </a:r>
            <a:r>
              <a:rPr lang="pl-PL" dirty="0" err="1"/>
              <a:t>xml</a:t>
            </a:r>
            <a:r>
              <a:rPr lang="pl-PL" dirty="0"/>
              <a:t>, zapisać w sekcji danych znakowych, która nie będzie przetwarzana przez analizator składni XML. Znacznik początku sekcji danych znakowych to: &lt;![CDATA[, a znacznik końca: ]]&gt;.</a:t>
            </a:r>
          </a:p>
        </p:txBody>
      </p:sp>
    </p:spTree>
    <p:extLst>
      <p:ext uri="{BB962C8B-B14F-4D97-AF65-F5344CB8AC3E}">
        <p14:creationId xmlns:p14="http://schemas.microsoft.com/office/powerpoint/2010/main" val="1685682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289B31-117A-C16E-FB8D-6A1EFA503C86}"/>
              </a:ext>
            </a:extLst>
          </p:cNvPr>
          <p:cNvSpPr>
            <a:spLocks noGrp="1"/>
          </p:cNvSpPr>
          <p:nvPr>
            <p:ph type="title"/>
          </p:nvPr>
        </p:nvSpPr>
        <p:spPr/>
        <p:txBody>
          <a:bodyPr/>
          <a:lstStyle/>
          <a:p>
            <a:r>
              <a:rPr lang="pl-PL" dirty="0"/>
              <a:t>10</a:t>
            </a:r>
          </a:p>
        </p:txBody>
      </p:sp>
      <p:sp>
        <p:nvSpPr>
          <p:cNvPr id="3" name="Symbol zastępczy zawartości 2">
            <a:extLst>
              <a:ext uri="{FF2B5EF4-FFF2-40B4-BE49-F238E27FC236}">
                <a16:creationId xmlns:a16="http://schemas.microsoft.com/office/drawing/2014/main" id="{8DDCEF66-1023-0B45-F862-F9FDAADC0CF8}"/>
              </a:ext>
            </a:extLst>
          </p:cNvPr>
          <p:cNvSpPr>
            <a:spLocks noGrp="1"/>
          </p:cNvSpPr>
          <p:nvPr>
            <p:ph idx="1"/>
          </p:nvPr>
        </p:nvSpPr>
        <p:spPr/>
        <p:txBody>
          <a:bodyPr/>
          <a:lstStyle/>
          <a:p>
            <a:r>
              <a:rPr lang="pl-PL" dirty="0"/>
              <a:t>W dokumencie XML możemy wykorzystywać komentarze, które zaczynają się znakami: &lt;!--, a kończą: --&gt;. Specyfikacja XML zezwala na wstawianie instrukcji przetwarzania, które są wykorzystywane do przeniesienia informacji do aplikacji. Instrukcje przetwarzania rozpoczynają się znakami: &lt;?, a kończą: ?&gt;.</a:t>
            </a:r>
          </a:p>
        </p:txBody>
      </p:sp>
    </p:spTree>
    <p:extLst>
      <p:ext uri="{BB962C8B-B14F-4D97-AF65-F5344CB8AC3E}">
        <p14:creationId xmlns:p14="http://schemas.microsoft.com/office/powerpoint/2010/main" val="204325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0B2A22-87A1-D4D4-7BEE-144A9BF1CA8C}"/>
              </a:ext>
            </a:extLst>
          </p:cNvPr>
          <p:cNvSpPr>
            <a:spLocks noGrp="1"/>
          </p:cNvSpPr>
          <p:nvPr>
            <p:ph type="title"/>
          </p:nvPr>
        </p:nvSpPr>
        <p:spPr/>
        <p:txBody>
          <a:bodyPr/>
          <a:lstStyle/>
          <a:p>
            <a:r>
              <a:rPr lang="pl-PL" dirty="0"/>
              <a:t>CD</a:t>
            </a:r>
          </a:p>
        </p:txBody>
      </p:sp>
      <p:sp>
        <p:nvSpPr>
          <p:cNvPr id="3" name="Symbol zastępczy zawartości 2">
            <a:extLst>
              <a:ext uri="{FF2B5EF4-FFF2-40B4-BE49-F238E27FC236}">
                <a16:creationId xmlns:a16="http://schemas.microsoft.com/office/drawing/2014/main" id="{95454EC9-AC5B-4B2F-F19D-D0CE56B54089}"/>
              </a:ext>
            </a:extLst>
          </p:cNvPr>
          <p:cNvSpPr>
            <a:spLocks noGrp="1"/>
          </p:cNvSpPr>
          <p:nvPr>
            <p:ph idx="1"/>
          </p:nvPr>
        </p:nvSpPr>
        <p:spPr/>
        <p:txBody>
          <a:bodyPr/>
          <a:lstStyle/>
          <a:p>
            <a:pPr marL="0" indent="0">
              <a:buNone/>
            </a:pPr>
            <a:r>
              <a:rPr lang="pl-PL" dirty="0"/>
              <a:t>Obiektowe systemy zarządzania bazą danych zapewniają tradycyjną funkcjonalność baz danych, lecz bazują na modelu obiektowym. Ich atutem jest udostępnianie danych w postaci obiektowej, czyli takiej samej w jakiej dane są przechowywane w programach napisanych w obiektowych językach programowania. </a:t>
            </a:r>
          </a:p>
          <a:p>
            <a:pPr marL="0" indent="0">
              <a:buNone/>
            </a:pPr>
            <a:r>
              <a:rPr lang="pl-PL" dirty="0"/>
              <a:t>Znika konieczność odwzorowania między modelem obiektowym a modelem relacyjnym jak to ma miejsce w przypadku użycia relacyjnej bazy danych.</a:t>
            </a:r>
          </a:p>
        </p:txBody>
      </p:sp>
    </p:spTree>
    <p:extLst>
      <p:ext uri="{BB962C8B-B14F-4D97-AF65-F5344CB8AC3E}">
        <p14:creationId xmlns:p14="http://schemas.microsoft.com/office/powerpoint/2010/main" val="724789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1C34096D-8F0A-0457-2F64-20A1B3A48B04}"/>
              </a:ext>
            </a:extLst>
          </p:cNvPr>
          <p:cNvSpPr>
            <a:spLocks noGrp="1"/>
          </p:cNvSpPr>
          <p:nvPr>
            <p:ph type="title"/>
          </p:nvPr>
        </p:nvSpPr>
        <p:spPr/>
        <p:txBody>
          <a:bodyPr/>
          <a:lstStyle/>
          <a:p>
            <a:r>
              <a:rPr lang="pl-PL" dirty="0"/>
              <a:t>Wyświetlanie</a:t>
            </a:r>
          </a:p>
        </p:txBody>
      </p:sp>
      <p:sp>
        <p:nvSpPr>
          <p:cNvPr id="5" name="Symbol zastępczy tekstu 4">
            <a:extLst>
              <a:ext uri="{FF2B5EF4-FFF2-40B4-BE49-F238E27FC236}">
                <a16:creationId xmlns:a16="http://schemas.microsoft.com/office/drawing/2014/main" id="{9E32A49A-E420-86DB-96FE-B2C03BFFC858}"/>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116058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B7D5B3B3-D06A-C508-7AD4-EBF2B48BD3EE}"/>
              </a:ext>
            </a:extLst>
          </p:cNvPr>
          <p:cNvSpPr>
            <a:spLocks noGrp="1"/>
          </p:cNvSpPr>
          <p:nvPr>
            <p:ph type="title"/>
          </p:nvPr>
        </p:nvSpPr>
        <p:spPr/>
        <p:txBody>
          <a:bodyPr/>
          <a:lstStyle/>
          <a:p>
            <a:endParaRPr lang="pl-PL"/>
          </a:p>
        </p:txBody>
      </p:sp>
      <p:sp>
        <p:nvSpPr>
          <p:cNvPr id="5" name="Symbol zastępczy zawartości 4">
            <a:extLst>
              <a:ext uri="{FF2B5EF4-FFF2-40B4-BE49-F238E27FC236}">
                <a16:creationId xmlns:a16="http://schemas.microsoft.com/office/drawing/2014/main" id="{82947A7F-B289-7DB5-7721-F26A53DB449D}"/>
              </a:ext>
            </a:extLst>
          </p:cNvPr>
          <p:cNvSpPr>
            <a:spLocks noGrp="1"/>
          </p:cNvSpPr>
          <p:nvPr>
            <p:ph idx="1"/>
          </p:nvPr>
        </p:nvSpPr>
        <p:spPr/>
        <p:txBody>
          <a:bodyPr/>
          <a:lstStyle/>
          <a:p>
            <a:r>
              <a:rPr lang="pl-PL" dirty="0"/>
              <a:t>Dokument XML nie precyzuje, jak należy wyświetlać przechowywane w nim dane i większość przeglądarek internetowych przy próbie wyświetlenia go w swym oknie potraktuje go jak zwykły tekst. Istnieją jednak łatwe sposoby na prezentowanie dokumentów XML na stronach internetowych w przyjazny dla użytkownika sposób.</a:t>
            </a:r>
          </a:p>
        </p:txBody>
      </p:sp>
    </p:spTree>
    <p:extLst>
      <p:ext uri="{BB962C8B-B14F-4D97-AF65-F5344CB8AC3E}">
        <p14:creationId xmlns:p14="http://schemas.microsoft.com/office/powerpoint/2010/main" val="164499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7535E6-60D8-8873-DC18-E82534E42B2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FE349CF-B7BB-557B-9A58-1C2F6E1D16E9}"/>
              </a:ext>
            </a:extLst>
          </p:cNvPr>
          <p:cNvSpPr>
            <a:spLocks noGrp="1"/>
          </p:cNvSpPr>
          <p:nvPr>
            <p:ph idx="1"/>
          </p:nvPr>
        </p:nvSpPr>
        <p:spPr/>
        <p:txBody>
          <a:bodyPr/>
          <a:lstStyle/>
          <a:p>
            <a:pPr marL="0" indent="0">
              <a:buNone/>
            </a:pPr>
            <a:r>
              <a:rPr lang="pl-PL" dirty="0"/>
              <a:t>Możliwe jest </a:t>
            </a:r>
            <a:r>
              <a:rPr lang="pl-PL" dirty="0" err="1"/>
              <a:t>wyrenderowanie</a:t>
            </a:r>
            <a:r>
              <a:rPr lang="pl-PL" dirty="0"/>
              <a:t> dokumentu przy użyciu stylów CSS. W tym celu należy umieścić na początku dokumentu odpowiednią instrukcję sterującą, na przykład:</a:t>
            </a:r>
          </a:p>
          <a:p>
            <a:pPr marL="0" indent="0">
              <a:buNone/>
            </a:pPr>
            <a:endParaRPr lang="pl-PL" dirty="0"/>
          </a:p>
          <a:p>
            <a:pPr marL="0" indent="0">
              <a:buNone/>
            </a:pPr>
            <a:r>
              <a:rPr lang="pl-PL" dirty="0"/>
              <a:t>&lt;?</a:t>
            </a:r>
            <a:r>
              <a:rPr lang="pl-PL" dirty="0" err="1"/>
              <a:t>xml-stylesheet</a:t>
            </a:r>
            <a:r>
              <a:rPr lang="pl-PL" dirty="0"/>
              <a:t> </a:t>
            </a:r>
            <a:r>
              <a:rPr lang="pl-PL" dirty="0" err="1"/>
              <a:t>href</a:t>
            </a:r>
            <a:r>
              <a:rPr lang="pl-PL" dirty="0"/>
              <a:t>="single-col.css" media="</a:t>
            </a:r>
            <a:r>
              <a:rPr lang="pl-PL" dirty="0" err="1"/>
              <a:t>all</a:t>
            </a:r>
            <a:r>
              <a:rPr lang="pl-PL" dirty="0"/>
              <a:t> and (max-</a:t>
            </a:r>
            <a:r>
              <a:rPr lang="pl-PL" dirty="0" err="1"/>
              <a:t>width</a:t>
            </a:r>
            <a:r>
              <a:rPr lang="pl-PL" dirty="0"/>
              <a:t>: 30em)"?&gt;</a:t>
            </a:r>
          </a:p>
        </p:txBody>
      </p:sp>
    </p:spTree>
    <p:extLst>
      <p:ext uri="{BB962C8B-B14F-4D97-AF65-F5344CB8AC3E}">
        <p14:creationId xmlns:p14="http://schemas.microsoft.com/office/powerpoint/2010/main" val="3115847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D51C57-D6F0-BF5B-760E-C922DFF55BA8}"/>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9A120150-577A-3121-CE71-FEF1308DD5C7}"/>
              </a:ext>
            </a:extLst>
          </p:cNvPr>
          <p:cNvSpPr>
            <a:spLocks noGrp="1"/>
          </p:cNvSpPr>
          <p:nvPr>
            <p:ph idx="1"/>
          </p:nvPr>
        </p:nvSpPr>
        <p:spPr/>
        <p:txBody>
          <a:bodyPr/>
          <a:lstStyle/>
          <a:p>
            <a:r>
              <a:rPr lang="en-US" dirty="0"/>
              <a:t>&lt;note&gt;</a:t>
            </a:r>
          </a:p>
          <a:p>
            <a:r>
              <a:rPr lang="en-US" dirty="0"/>
              <a:t>&lt;to&gt;</a:t>
            </a:r>
            <a:r>
              <a:rPr lang="pl-PL" dirty="0"/>
              <a:t>Jan</a:t>
            </a:r>
            <a:r>
              <a:rPr lang="en-US" dirty="0"/>
              <a:t>&lt;/to&gt;</a:t>
            </a:r>
          </a:p>
          <a:p>
            <a:r>
              <a:rPr lang="en-US" dirty="0"/>
              <a:t>&lt;from&gt;</a:t>
            </a:r>
            <a:r>
              <a:rPr lang="pl-PL" dirty="0"/>
              <a:t>Piotr</a:t>
            </a:r>
            <a:r>
              <a:rPr lang="en-US" dirty="0"/>
              <a:t>&lt;/from&gt;</a:t>
            </a:r>
          </a:p>
          <a:p>
            <a:r>
              <a:rPr lang="en-US" dirty="0"/>
              <a:t>&lt;heading&gt;</a:t>
            </a:r>
            <a:r>
              <a:rPr lang="pl-PL" dirty="0"/>
              <a:t>Przypomnienie</a:t>
            </a:r>
            <a:r>
              <a:rPr lang="en-US" dirty="0"/>
              <a:t>&lt;/heading&gt;</a:t>
            </a:r>
          </a:p>
          <a:p>
            <a:r>
              <a:rPr lang="en-US" dirty="0"/>
              <a:t>&lt;body&gt;</a:t>
            </a:r>
            <a:r>
              <a:rPr lang="pl-PL" dirty="0"/>
              <a:t>Nie zapomnij</a:t>
            </a:r>
            <a:r>
              <a:rPr lang="en-US" dirty="0"/>
              <a:t>!&lt;/body&gt;</a:t>
            </a:r>
          </a:p>
          <a:p>
            <a:r>
              <a:rPr lang="en-US" dirty="0"/>
              <a:t>&lt;/note&gt;</a:t>
            </a:r>
            <a:endParaRPr lang="pl-PL" dirty="0"/>
          </a:p>
        </p:txBody>
      </p:sp>
    </p:spTree>
    <p:extLst>
      <p:ext uri="{BB962C8B-B14F-4D97-AF65-F5344CB8AC3E}">
        <p14:creationId xmlns:p14="http://schemas.microsoft.com/office/powerpoint/2010/main" val="556983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9E2551-53C8-CDFE-C2F6-202FBD2AA233}"/>
              </a:ext>
            </a:extLst>
          </p:cNvPr>
          <p:cNvSpPr>
            <a:spLocks noGrp="1"/>
          </p:cNvSpPr>
          <p:nvPr>
            <p:ph type="title"/>
          </p:nvPr>
        </p:nvSpPr>
        <p:spPr/>
        <p:txBody>
          <a:bodyPr/>
          <a:lstStyle/>
          <a:p>
            <a:endParaRPr lang="pl-PL" dirty="0"/>
          </a:p>
        </p:txBody>
      </p:sp>
      <p:pic>
        <p:nvPicPr>
          <p:cNvPr id="5" name="Symbol zastępczy zawartości 4">
            <a:extLst>
              <a:ext uri="{FF2B5EF4-FFF2-40B4-BE49-F238E27FC236}">
                <a16:creationId xmlns:a16="http://schemas.microsoft.com/office/drawing/2014/main" id="{FA77B579-9A80-964F-0F13-676CDB757FFE}"/>
              </a:ext>
            </a:extLst>
          </p:cNvPr>
          <p:cNvPicPr>
            <a:picLocks noGrp="1" noChangeAspect="1"/>
          </p:cNvPicPr>
          <p:nvPr>
            <p:ph idx="1"/>
          </p:nvPr>
        </p:nvPicPr>
        <p:blipFill>
          <a:blip r:embed="rId2"/>
          <a:stretch>
            <a:fillRect/>
          </a:stretch>
        </p:blipFill>
        <p:spPr>
          <a:xfrm>
            <a:off x="0" y="426720"/>
            <a:ext cx="12254880" cy="4785360"/>
          </a:xfrm>
        </p:spPr>
      </p:pic>
    </p:spTree>
    <p:extLst>
      <p:ext uri="{BB962C8B-B14F-4D97-AF65-F5344CB8AC3E}">
        <p14:creationId xmlns:p14="http://schemas.microsoft.com/office/powerpoint/2010/main" val="271073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814B5B-C1A0-FFB8-8805-B0F98962F1E6}"/>
              </a:ext>
            </a:extLst>
          </p:cNvPr>
          <p:cNvSpPr>
            <a:spLocks noGrp="1"/>
          </p:cNvSpPr>
          <p:nvPr>
            <p:ph type="title"/>
          </p:nvPr>
        </p:nvSpPr>
        <p:spPr/>
        <p:txBody>
          <a:bodyPr/>
          <a:lstStyle/>
          <a:p>
            <a:r>
              <a:rPr lang="pl-PL" dirty="0"/>
              <a:t>Historia</a:t>
            </a:r>
          </a:p>
        </p:txBody>
      </p:sp>
      <p:sp>
        <p:nvSpPr>
          <p:cNvPr id="3" name="Symbol zastępczy zawartości 2">
            <a:extLst>
              <a:ext uri="{FF2B5EF4-FFF2-40B4-BE49-F238E27FC236}">
                <a16:creationId xmlns:a16="http://schemas.microsoft.com/office/drawing/2014/main" id="{0C0C0D39-7B42-94A9-697B-B6652DE60B83}"/>
              </a:ext>
            </a:extLst>
          </p:cNvPr>
          <p:cNvSpPr>
            <a:spLocks noGrp="1"/>
          </p:cNvSpPr>
          <p:nvPr>
            <p:ph idx="1"/>
          </p:nvPr>
        </p:nvSpPr>
        <p:spPr/>
        <p:txBody>
          <a:bodyPr/>
          <a:lstStyle/>
          <a:p>
            <a:pPr marL="0" indent="0">
              <a:buNone/>
            </a:pPr>
            <a:r>
              <a:rPr lang="pl-PL" dirty="0"/>
              <a:t>Pierwsze prace nad standaryzacją Obiektowych baz danych zaczęły się w roku 1991. Stworzona została grupa do prac nad standardem, została ona nazwana Object Database Management </a:t>
            </a:r>
            <a:r>
              <a:rPr lang="pl-PL" dirty="0" err="1"/>
              <a:t>Group</a:t>
            </a:r>
            <a:r>
              <a:rPr lang="pl-PL" dirty="0"/>
              <a:t> ODMG. Grupa zaczęła działać formalnie jako organizacja. Pierwszy rys standardu został opublikowany w roku 1991.</a:t>
            </a:r>
          </a:p>
          <a:p>
            <a:pPr marL="0" indent="0">
              <a:buNone/>
            </a:pPr>
            <a:endParaRPr lang="pl-PL" dirty="0"/>
          </a:p>
          <a:p>
            <a:pPr marL="0" indent="0">
              <a:buNone/>
            </a:pPr>
            <a:r>
              <a:rPr lang="pl-PL" dirty="0"/>
              <a:t>W roku 1999 rozpoczął swoją prace JSR243, który w roku 2002 opublikował standard Java Data Objects 1.0</a:t>
            </a:r>
          </a:p>
        </p:txBody>
      </p:sp>
    </p:spTree>
    <p:extLst>
      <p:ext uri="{BB962C8B-B14F-4D97-AF65-F5344CB8AC3E}">
        <p14:creationId xmlns:p14="http://schemas.microsoft.com/office/powerpoint/2010/main" val="2915483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A53D14-6A78-9FAA-EB99-842F31CADF6C}"/>
              </a:ext>
            </a:extLst>
          </p:cNvPr>
          <p:cNvSpPr>
            <a:spLocks noGrp="1"/>
          </p:cNvSpPr>
          <p:nvPr>
            <p:ph type="title"/>
          </p:nvPr>
        </p:nvSpPr>
        <p:spPr/>
        <p:txBody>
          <a:bodyPr/>
          <a:lstStyle/>
          <a:p>
            <a:r>
              <a:rPr lang="pl-PL" dirty="0"/>
              <a:t>standard ODMG</a:t>
            </a:r>
          </a:p>
        </p:txBody>
      </p:sp>
      <p:sp>
        <p:nvSpPr>
          <p:cNvPr id="3" name="Symbol zastępczy tekstu 2">
            <a:extLst>
              <a:ext uri="{FF2B5EF4-FFF2-40B4-BE49-F238E27FC236}">
                <a16:creationId xmlns:a16="http://schemas.microsoft.com/office/drawing/2014/main" id="{C6AC43A1-56D8-A2C5-C40E-65CC6B5E9700}"/>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1829022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613DA7-86C4-C8F3-5895-28FF27027DC3}"/>
              </a:ext>
            </a:extLst>
          </p:cNvPr>
          <p:cNvSpPr>
            <a:spLocks noGrp="1"/>
          </p:cNvSpPr>
          <p:nvPr>
            <p:ph type="title"/>
          </p:nvPr>
        </p:nvSpPr>
        <p:spPr/>
        <p:txBody>
          <a:bodyPr/>
          <a:lstStyle/>
          <a:p>
            <a:r>
              <a:rPr lang="pl-PL" dirty="0"/>
              <a:t>Model obiektowy</a:t>
            </a:r>
          </a:p>
        </p:txBody>
      </p:sp>
      <p:sp>
        <p:nvSpPr>
          <p:cNvPr id="3" name="Symbol zastępczy zawartości 2">
            <a:extLst>
              <a:ext uri="{FF2B5EF4-FFF2-40B4-BE49-F238E27FC236}">
                <a16:creationId xmlns:a16="http://schemas.microsoft.com/office/drawing/2014/main" id="{268025EB-6090-BA44-FFF4-FFF431E17B53}"/>
              </a:ext>
            </a:extLst>
          </p:cNvPr>
          <p:cNvSpPr>
            <a:spLocks noGrp="1"/>
          </p:cNvSpPr>
          <p:nvPr>
            <p:ph idx="1"/>
          </p:nvPr>
        </p:nvSpPr>
        <p:spPr/>
        <p:txBody>
          <a:bodyPr/>
          <a:lstStyle/>
          <a:p>
            <a:pPr marL="0" indent="0">
              <a:buNone/>
            </a:pPr>
            <a:r>
              <a:rPr lang="pl-PL" dirty="0"/>
              <a:t>Jako podstawa użyty został model obiektu zaproponowany przez OMG. Rdzeń modelu OMG został zaprojektowany jako wspólny mianownik dla ORB (Object </a:t>
            </a:r>
            <a:r>
              <a:rPr lang="pl-PL" dirty="0" err="1"/>
              <a:t>Request</a:t>
            </a:r>
            <a:r>
              <a:rPr lang="pl-PL" dirty="0"/>
              <a:t> Broker), systemów bazodanowych, obiektowych języków programowania oraz innych aplikacji. Trzymając się architektury OMG, ODMG zaprojektowało własny profil tego modelu, zawierający dodatkowe cechy (na przykład relacje), aby zagwarantować możliwość realizacji swoich zamierzeń.</a:t>
            </a:r>
          </a:p>
        </p:txBody>
      </p:sp>
    </p:spTree>
    <p:extLst>
      <p:ext uri="{BB962C8B-B14F-4D97-AF65-F5344CB8AC3E}">
        <p14:creationId xmlns:p14="http://schemas.microsoft.com/office/powerpoint/2010/main" val="2951244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B3E07A-FE2D-8515-ACD8-0054108B90B6}"/>
              </a:ext>
            </a:extLst>
          </p:cNvPr>
          <p:cNvSpPr>
            <a:spLocks noGrp="1"/>
          </p:cNvSpPr>
          <p:nvPr>
            <p:ph type="title"/>
          </p:nvPr>
        </p:nvSpPr>
        <p:spPr/>
        <p:txBody>
          <a:bodyPr/>
          <a:lstStyle/>
          <a:p>
            <a:r>
              <a:rPr lang="pl-PL" dirty="0"/>
              <a:t>Język specyfikacji</a:t>
            </a:r>
          </a:p>
        </p:txBody>
      </p:sp>
      <p:sp>
        <p:nvSpPr>
          <p:cNvPr id="3" name="Symbol zastępczy zawartości 2">
            <a:extLst>
              <a:ext uri="{FF2B5EF4-FFF2-40B4-BE49-F238E27FC236}">
                <a16:creationId xmlns:a16="http://schemas.microsoft.com/office/drawing/2014/main" id="{45602972-B99C-9ECC-5372-0FB1FC6C5F9B}"/>
              </a:ext>
            </a:extLst>
          </p:cNvPr>
          <p:cNvSpPr>
            <a:spLocks noGrp="1"/>
          </p:cNvSpPr>
          <p:nvPr>
            <p:ph idx="1"/>
          </p:nvPr>
        </p:nvSpPr>
        <p:spPr/>
        <p:txBody>
          <a:bodyPr/>
          <a:lstStyle/>
          <a:p>
            <a:pPr marL="0" indent="0">
              <a:buNone/>
            </a:pPr>
            <a:r>
              <a:rPr lang="pl-PL" dirty="0"/>
              <a:t>Język specyfikacji jako podstawę przyjął IDL (Interface Definition Language) z OMG. Wersja 2.0 dodała obsługę innych języków, które umożliwiają na przykład wymianę obiektów pomiędzy rozproszonymi bazami danych</a:t>
            </a:r>
          </a:p>
        </p:txBody>
      </p:sp>
    </p:spTree>
    <p:extLst>
      <p:ext uri="{BB962C8B-B14F-4D97-AF65-F5344CB8AC3E}">
        <p14:creationId xmlns:p14="http://schemas.microsoft.com/office/powerpoint/2010/main" val="72574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DDD3E78-BE63-BC92-8AF6-790FA94CEE81}"/>
              </a:ext>
            </a:extLst>
          </p:cNvPr>
          <p:cNvSpPr>
            <a:spLocks noGrp="1"/>
          </p:cNvSpPr>
          <p:nvPr>
            <p:ph type="title"/>
          </p:nvPr>
        </p:nvSpPr>
        <p:spPr/>
        <p:txBody>
          <a:bodyPr/>
          <a:lstStyle/>
          <a:p>
            <a:r>
              <a:rPr lang="pl-PL" dirty="0"/>
              <a:t>Obiektowy język zapytań OQL</a:t>
            </a:r>
          </a:p>
        </p:txBody>
      </p:sp>
      <p:sp>
        <p:nvSpPr>
          <p:cNvPr id="3" name="Symbol zastępczy zawartości 2">
            <a:extLst>
              <a:ext uri="{FF2B5EF4-FFF2-40B4-BE49-F238E27FC236}">
                <a16:creationId xmlns:a16="http://schemas.microsoft.com/office/drawing/2014/main" id="{FBAC74AE-E214-846F-B8C7-8447EE14AC68}"/>
              </a:ext>
            </a:extLst>
          </p:cNvPr>
          <p:cNvSpPr>
            <a:spLocks noGrp="1"/>
          </p:cNvSpPr>
          <p:nvPr>
            <p:ph idx="1"/>
          </p:nvPr>
        </p:nvSpPr>
        <p:spPr/>
        <p:txBody>
          <a:bodyPr/>
          <a:lstStyle/>
          <a:p>
            <a:pPr marL="0" indent="0">
              <a:buNone/>
            </a:pPr>
            <a:r>
              <a:rPr lang="pl-PL" dirty="0"/>
              <a:t>Język zapytań został pomyślany jako język deklaratywny. Służy on do pobierania oraz uaktualniania obiektów w bazie. Jako podstawa został użyty język SQL, wzbogacony o nowe możliwości.</a:t>
            </a:r>
          </a:p>
        </p:txBody>
      </p:sp>
    </p:spTree>
    <p:extLst>
      <p:ext uri="{BB962C8B-B14F-4D97-AF65-F5344CB8AC3E}">
        <p14:creationId xmlns:p14="http://schemas.microsoft.com/office/powerpoint/2010/main" val="907835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79F681B4-96EE-BE6E-F48D-B38FC898D9B3}"/>
              </a:ext>
            </a:extLst>
          </p:cNvPr>
          <p:cNvSpPr>
            <a:spLocks noGrp="1"/>
          </p:cNvSpPr>
          <p:nvPr>
            <p:ph type="title"/>
          </p:nvPr>
        </p:nvSpPr>
        <p:spPr/>
        <p:txBody>
          <a:bodyPr/>
          <a:lstStyle/>
          <a:p>
            <a:r>
              <a:rPr lang="pl-PL" dirty="0"/>
              <a:t>Standard JDO</a:t>
            </a:r>
          </a:p>
        </p:txBody>
      </p:sp>
      <p:sp>
        <p:nvSpPr>
          <p:cNvPr id="5" name="Symbol zastępczy tekstu 4">
            <a:extLst>
              <a:ext uri="{FF2B5EF4-FFF2-40B4-BE49-F238E27FC236}">
                <a16:creationId xmlns:a16="http://schemas.microsoft.com/office/drawing/2014/main" id="{1ED3B788-34C1-99CA-A2F2-F34CE5838669}"/>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24655613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36</TotalTime>
  <Words>1269</Words>
  <Application>Microsoft Office PowerPoint</Application>
  <PresentationFormat>Panoramiczny</PresentationFormat>
  <Paragraphs>74</Paragraphs>
  <Slides>34</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34</vt:i4>
      </vt:variant>
    </vt:vector>
  </HeadingPairs>
  <TitlesOfParts>
    <vt:vector size="39" baseType="lpstr">
      <vt:lpstr>Arial</vt:lpstr>
      <vt:lpstr>Tw Cen MT</vt:lpstr>
      <vt:lpstr>Tw Cen MT Condensed</vt:lpstr>
      <vt:lpstr>Wingdings 3</vt:lpstr>
      <vt:lpstr>Integralny</vt:lpstr>
      <vt:lpstr>Obiektowa baza danych</vt:lpstr>
      <vt:lpstr>Wstęp</vt:lpstr>
      <vt:lpstr>CD</vt:lpstr>
      <vt:lpstr>Historia</vt:lpstr>
      <vt:lpstr>standard ODMG</vt:lpstr>
      <vt:lpstr>Model obiektowy</vt:lpstr>
      <vt:lpstr>Język specyfikacji</vt:lpstr>
      <vt:lpstr>Obiektowy język zapytań OQL</vt:lpstr>
      <vt:lpstr>Standard JDO</vt:lpstr>
      <vt:lpstr>Model obiektowy</vt:lpstr>
      <vt:lpstr>Język specyfikacji obiektu XML Metadata</vt:lpstr>
      <vt:lpstr>Obiektowy język zapytań JDOQL</vt:lpstr>
      <vt:lpstr>Umieszczanie obiektów w bazie danych</vt:lpstr>
      <vt:lpstr>Pobieranie obiektów z bazy</vt:lpstr>
      <vt:lpstr>Modyfikacja obiektów w bazie</vt:lpstr>
      <vt:lpstr>Kasowanie obiektów z bazy</vt:lpstr>
      <vt:lpstr>XML (ang. Extensible Markup Language, rozszerzalny język znaczników)</vt:lpstr>
      <vt:lpstr>Walidacja</vt:lpstr>
      <vt:lpstr>Zasady XML</vt:lpstr>
      <vt:lpstr>1</vt:lpstr>
      <vt:lpstr>2</vt:lpstr>
      <vt:lpstr>3</vt:lpstr>
      <vt:lpstr>4</vt:lpstr>
      <vt:lpstr>5</vt:lpstr>
      <vt:lpstr>6</vt:lpstr>
      <vt:lpstr>7</vt:lpstr>
      <vt:lpstr>8</vt:lpstr>
      <vt:lpstr>9</vt:lpstr>
      <vt:lpstr>10</vt:lpstr>
      <vt:lpstr>Wyświetlanie</vt:lpstr>
      <vt:lpstr>Prezentacja programu PowerPoint</vt:lpstr>
      <vt:lpstr>Prezentacja programu PowerPoint</vt:lpstr>
      <vt:lpstr>Przykład</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Obiektowa baza danych</dc:title>
  <dc:creator>Damian Radzik</dc:creator>
  <cp:lastModifiedBy>Damian Radzik</cp:lastModifiedBy>
  <cp:revision>2</cp:revision>
  <dcterms:created xsi:type="dcterms:W3CDTF">2023-12-14T09:03:37Z</dcterms:created>
  <dcterms:modified xsi:type="dcterms:W3CDTF">2023-12-14T10:09:13Z</dcterms:modified>
</cp:coreProperties>
</file>