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81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microsoft.com/office/2016/11/relationships/changesInfo" Target="changesInfos/changesInfo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mian Radzik" userId="9b6437a5cc3fe03b" providerId="LiveId" clId="{80CBCC71-2642-422D-A6BD-C948DFEF04E1}"/>
    <pc:docChg chg="undo custSel addSld delSld modSld">
      <pc:chgData name="Damian Radzik" userId="9b6437a5cc3fe03b" providerId="LiveId" clId="{80CBCC71-2642-422D-A6BD-C948DFEF04E1}" dt="2023-02-23T08:24:04.101" v="231" actId="2696"/>
      <pc:docMkLst>
        <pc:docMk/>
      </pc:docMkLst>
      <pc:sldChg chg="addSp delSp modSp mod">
        <pc:chgData name="Damian Radzik" userId="9b6437a5cc3fe03b" providerId="LiveId" clId="{80CBCC71-2642-422D-A6BD-C948DFEF04E1}" dt="2023-02-22T10:24:01.708" v="4"/>
        <pc:sldMkLst>
          <pc:docMk/>
          <pc:sldMk cId="3374492916" sldId="272"/>
        </pc:sldMkLst>
        <pc:spChg chg="add mod">
          <ac:chgData name="Damian Radzik" userId="9b6437a5cc3fe03b" providerId="LiveId" clId="{80CBCC71-2642-422D-A6BD-C948DFEF04E1}" dt="2023-02-22T10:24:01.708" v="4"/>
          <ac:spMkLst>
            <pc:docMk/>
            <pc:sldMk cId="3374492916" sldId="272"/>
            <ac:spMk id="4" creationId="{4AC8CBD9-57F0-C906-C653-0AF7CEF02E98}"/>
          </ac:spMkLst>
        </pc:spChg>
        <pc:picChg chg="del">
          <ac:chgData name="Damian Radzik" userId="9b6437a5cc3fe03b" providerId="LiveId" clId="{80CBCC71-2642-422D-A6BD-C948DFEF04E1}" dt="2023-02-22T10:14:44.504" v="0" actId="478"/>
          <ac:picMkLst>
            <pc:docMk/>
            <pc:sldMk cId="3374492916" sldId="272"/>
            <ac:picMk id="5" creationId="{53A82F5E-632C-CCD2-0BA8-7C7421931F3E}"/>
          </ac:picMkLst>
        </pc:picChg>
      </pc:sldChg>
      <pc:sldChg chg="addSp delSp modSp new mod modClrScheme chgLayout">
        <pc:chgData name="Damian Radzik" userId="9b6437a5cc3fe03b" providerId="LiveId" clId="{80CBCC71-2642-422D-A6BD-C948DFEF04E1}" dt="2023-02-23T07:40:26.372" v="21" actId="20577"/>
        <pc:sldMkLst>
          <pc:docMk/>
          <pc:sldMk cId="2135902109" sldId="283"/>
        </pc:sldMkLst>
        <pc:spChg chg="del mod ord">
          <ac:chgData name="Damian Radzik" userId="9b6437a5cc3fe03b" providerId="LiveId" clId="{80CBCC71-2642-422D-A6BD-C948DFEF04E1}" dt="2023-02-23T07:39:26.568" v="6" actId="700"/>
          <ac:spMkLst>
            <pc:docMk/>
            <pc:sldMk cId="2135902109" sldId="283"/>
            <ac:spMk id="2" creationId="{6998A326-45A2-6D05-1604-E307E0F77B0E}"/>
          </ac:spMkLst>
        </pc:spChg>
        <pc:spChg chg="del mod ord">
          <ac:chgData name="Damian Radzik" userId="9b6437a5cc3fe03b" providerId="LiveId" clId="{80CBCC71-2642-422D-A6BD-C948DFEF04E1}" dt="2023-02-23T07:39:26.568" v="6" actId="700"/>
          <ac:spMkLst>
            <pc:docMk/>
            <pc:sldMk cId="2135902109" sldId="283"/>
            <ac:spMk id="3" creationId="{9F160608-AE44-382E-0CB6-EF824A587299}"/>
          </ac:spMkLst>
        </pc:spChg>
        <pc:spChg chg="add mod ord">
          <ac:chgData name="Damian Radzik" userId="9b6437a5cc3fe03b" providerId="LiveId" clId="{80CBCC71-2642-422D-A6BD-C948DFEF04E1}" dt="2023-02-23T07:39:57.375" v="18" actId="20577"/>
          <ac:spMkLst>
            <pc:docMk/>
            <pc:sldMk cId="2135902109" sldId="283"/>
            <ac:spMk id="4" creationId="{0951EC7F-02E6-942A-F527-3B2B4FEAA565}"/>
          </ac:spMkLst>
        </pc:spChg>
        <pc:spChg chg="add mod ord">
          <ac:chgData name="Damian Radzik" userId="9b6437a5cc3fe03b" providerId="LiveId" clId="{80CBCC71-2642-422D-A6BD-C948DFEF04E1}" dt="2023-02-23T07:40:26.372" v="21" actId="20577"/>
          <ac:spMkLst>
            <pc:docMk/>
            <pc:sldMk cId="2135902109" sldId="283"/>
            <ac:spMk id="5" creationId="{F2159C23-B7B7-2348-9BC8-B48DF44BF89F}"/>
          </ac:spMkLst>
        </pc:spChg>
      </pc:sldChg>
      <pc:sldChg chg="modSp new mod">
        <pc:chgData name="Damian Radzik" userId="9b6437a5cc3fe03b" providerId="LiveId" clId="{80CBCC71-2642-422D-A6BD-C948DFEF04E1}" dt="2023-02-23T07:41:03.417" v="24"/>
        <pc:sldMkLst>
          <pc:docMk/>
          <pc:sldMk cId="4217259256" sldId="284"/>
        </pc:sldMkLst>
        <pc:spChg chg="mod">
          <ac:chgData name="Damian Radzik" userId="9b6437a5cc3fe03b" providerId="LiveId" clId="{80CBCC71-2642-422D-A6BD-C948DFEF04E1}" dt="2023-02-23T07:41:03.417" v="24"/>
          <ac:spMkLst>
            <pc:docMk/>
            <pc:sldMk cId="4217259256" sldId="284"/>
            <ac:spMk id="2" creationId="{388B89AC-A3A8-8B97-BD89-40DE47620CB4}"/>
          </ac:spMkLst>
        </pc:spChg>
        <pc:spChg chg="mod">
          <ac:chgData name="Damian Radzik" userId="9b6437a5cc3fe03b" providerId="LiveId" clId="{80CBCC71-2642-422D-A6BD-C948DFEF04E1}" dt="2023-02-23T07:40:52.538" v="23"/>
          <ac:spMkLst>
            <pc:docMk/>
            <pc:sldMk cId="4217259256" sldId="284"/>
            <ac:spMk id="3" creationId="{B203C916-ED82-0E33-7ADC-B4A944355F3E}"/>
          </ac:spMkLst>
        </pc:spChg>
      </pc:sldChg>
      <pc:sldChg chg="modSp new mod">
        <pc:chgData name="Damian Radzik" userId="9b6437a5cc3fe03b" providerId="LiveId" clId="{80CBCC71-2642-422D-A6BD-C948DFEF04E1}" dt="2023-02-23T07:41:26.093" v="34" actId="20577"/>
        <pc:sldMkLst>
          <pc:docMk/>
          <pc:sldMk cId="3736965887" sldId="285"/>
        </pc:sldMkLst>
        <pc:spChg chg="mod">
          <ac:chgData name="Damian Radzik" userId="9b6437a5cc3fe03b" providerId="LiveId" clId="{80CBCC71-2642-422D-A6BD-C948DFEF04E1}" dt="2023-02-23T07:41:26.093" v="34" actId="20577"/>
          <ac:spMkLst>
            <pc:docMk/>
            <pc:sldMk cId="3736965887" sldId="285"/>
            <ac:spMk id="2" creationId="{02E3FE6C-A1BA-3BB2-C4F3-7EAFBF82E973}"/>
          </ac:spMkLst>
        </pc:spChg>
        <pc:spChg chg="mod">
          <ac:chgData name="Damian Radzik" userId="9b6437a5cc3fe03b" providerId="LiveId" clId="{80CBCC71-2642-422D-A6BD-C948DFEF04E1}" dt="2023-02-23T07:41:18.032" v="26"/>
          <ac:spMkLst>
            <pc:docMk/>
            <pc:sldMk cId="3736965887" sldId="285"/>
            <ac:spMk id="3" creationId="{5B19E1AA-AC15-EB7C-A93F-75358138E11F}"/>
          </ac:spMkLst>
        </pc:spChg>
      </pc:sldChg>
      <pc:sldChg chg="modSp new mod">
        <pc:chgData name="Damian Radzik" userId="9b6437a5cc3fe03b" providerId="LiveId" clId="{80CBCC71-2642-422D-A6BD-C948DFEF04E1}" dt="2023-02-23T07:41:43.270" v="37"/>
        <pc:sldMkLst>
          <pc:docMk/>
          <pc:sldMk cId="3203152783" sldId="286"/>
        </pc:sldMkLst>
        <pc:spChg chg="mod">
          <ac:chgData name="Damian Radzik" userId="9b6437a5cc3fe03b" providerId="LiveId" clId="{80CBCC71-2642-422D-A6BD-C948DFEF04E1}" dt="2023-02-23T07:41:43.270" v="37"/>
          <ac:spMkLst>
            <pc:docMk/>
            <pc:sldMk cId="3203152783" sldId="286"/>
            <ac:spMk id="2" creationId="{64BA0F97-2C97-3E4C-F1DD-38F2F15C0BD3}"/>
          </ac:spMkLst>
        </pc:spChg>
        <pc:spChg chg="mod">
          <ac:chgData name="Damian Radzik" userId="9b6437a5cc3fe03b" providerId="LiveId" clId="{80CBCC71-2642-422D-A6BD-C948DFEF04E1}" dt="2023-02-23T07:41:40.556" v="36"/>
          <ac:spMkLst>
            <pc:docMk/>
            <pc:sldMk cId="3203152783" sldId="286"/>
            <ac:spMk id="3" creationId="{294DA381-5526-E40E-7E84-3DB1247B0D80}"/>
          </ac:spMkLst>
        </pc:spChg>
      </pc:sldChg>
      <pc:sldChg chg="modSp new mod">
        <pc:chgData name="Damian Radzik" userId="9b6437a5cc3fe03b" providerId="LiveId" clId="{80CBCC71-2642-422D-A6BD-C948DFEF04E1}" dt="2023-02-23T07:42:12.294" v="50" actId="20577"/>
        <pc:sldMkLst>
          <pc:docMk/>
          <pc:sldMk cId="1551067949" sldId="287"/>
        </pc:sldMkLst>
        <pc:spChg chg="mod">
          <ac:chgData name="Damian Radzik" userId="9b6437a5cc3fe03b" providerId="LiveId" clId="{80CBCC71-2642-422D-A6BD-C948DFEF04E1}" dt="2023-02-23T07:42:12.294" v="50" actId="20577"/>
          <ac:spMkLst>
            <pc:docMk/>
            <pc:sldMk cId="1551067949" sldId="287"/>
            <ac:spMk id="2" creationId="{1280B2AC-0F38-44A5-2A61-E4E44DCD73AD}"/>
          </ac:spMkLst>
        </pc:spChg>
        <pc:spChg chg="mod">
          <ac:chgData name="Damian Radzik" userId="9b6437a5cc3fe03b" providerId="LiveId" clId="{80CBCC71-2642-422D-A6BD-C948DFEF04E1}" dt="2023-02-23T07:41:59.906" v="39"/>
          <ac:spMkLst>
            <pc:docMk/>
            <pc:sldMk cId="1551067949" sldId="287"/>
            <ac:spMk id="3" creationId="{F66198E0-4E71-30A5-0626-0B165B677213}"/>
          </ac:spMkLst>
        </pc:spChg>
      </pc:sldChg>
      <pc:sldChg chg="modSp new mod">
        <pc:chgData name="Damian Radzik" userId="9b6437a5cc3fe03b" providerId="LiveId" clId="{80CBCC71-2642-422D-A6BD-C948DFEF04E1}" dt="2023-02-23T07:42:39.049" v="53"/>
        <pc:sldMkLst>
          <pc:docMk/>
          <pc:sldMk cId="901083433" sldId="288"/>
        </pc:sldMkLst>
        <pc:spChg chg="mod">
          <ac:chgData name="Damian Radzik" userId="9b6437a5cc3fe03b" providerId="LiveId" clId="{80CBCC71-2642-422D-A6BD-C948DFEF04E1}" dt="2023-02-23T07:42:39.049" v="53"/>
          <ac:spMkLst>
            <pc:docMk/>
            <pc:sldMk cId="901083433" sldId="288"/>
            <ac:spMk id="2" creationId="{C59EC7BA-E66D-845C-F297-62D1A74CAA98}"/>
          </ac:spMkLst>
        </pc:spChg>
        <pc:spChg chg="mod">
          <ac:chgData name="Damian Radzik" userId="9b6437a5cc3fe03b" providerId="LiveId" clId="{80CBCC71-2642-422D-A6BD-C948DFEF04E1}" dt="2023-02-23T07:42:27.274" v="52"/>
          <ac:spMkLst>
            <pc:docMk/>
            <pc:sldMk cId="901083433" sldId="288"/>
            <ac:spMk id="3" creationId="{2C8EA556-B3D5-B882-80FF-E9D66936C97D}"/>
          </ac:spMkLst>
        </pc:spChg>
      </pc:sldChg>
      <pc:sldChg chg="modSp new mod">
        <pc:chgData name="Damian Radzik" userId="9b6437a5cc3fe03b" providerId="LiveId" clId="{80CBCC71-2642-422D-A6BD-C948DFEF04E1}" dt="2023-02-23T07:42:54.737" v="61" actId="20577"/>
        <pc:sldMkLst>
          <pc:docMk/>
          <pc:sldMk cId="3741962634" sldId="289"/>
        </pc:sldMkLst>
        <pc:spChg chg="mod">
          <ac:chgData name="Damian Radzik" userId="9b6437a5cc3fe03b" providerId="LiveId" clId="{80CBCC71-2642-422D-A6BD-C948DFEF04E1}" dt="2023-02-23T07:42:54.737" v="61" actId="20577"/>
          <ac:spMkLst>
            <pc:docMk/>
            <pc:sldMk cId="3741962634" sldId="289"/>
            <ac:spMk id="2" creationId="{1859F409-E6E2-FFFB-26AF-B43E1A897915}"/>
          </ac:spMkLst>
        </pc:spChg>
        <pc:spChg chg="mod">
          <ac:chgData name="Damian Radzik" userId="9b6437a5cc3fe03b" providerId="LiveId" clId="{80CBCC71-2642-422D-A6BD-C948DFEF04E1}" dt="2023-02-23T07:42:51.046" v="55"/>
          <ac:spMkLst>
            <pc:docMk/>
            <pc:sldMk cId="3741962634" sldId="289"/>
            <ac:spMk id="3" creationId="{158D2957-1E77-42F0-E99F-E2A515F38FAB}"/>
          </ac:spMkLst>
        </pc:spChg>
      </pc:sldChg>
      <pc:sldChg chg="modSp new mod">
        <pc:chgData name="Damian Radzik" userId="9b6437a5cc3fe03b" providerId="LiveId" clId="{80CBCC71-2642-422D-A6BD-C948DFEF04E1}" dt="2023-02-23T07:43:12.271" v="74" actId="20577"/>
        <pc:sldMkLst>
          <pc:docMk/>
          <pc:sldMk cId="3778838963" sldId="290"/>
        </pc:sldMkLst>
        <pc:spChg chg="mod">
          <ac:chgData name="Damian Radzik" userId="9b6437a5cc3fe03b" providerId="LiveId" clId="{80CBCC71-2642-422D-A6BD-C948DFEF04E1}" dt="2023-02-23T07:43:12.271" v="74" actId="20577"/>
          <ac:spMkLst>
            <pc:docMk/>
            <pc:sldMk cId="3778838963" sldId="290"/>
            <ac:spMk id="2" creationId="{4D04DAA3-DB47-9B37-D99E-38570B0090C8}"/>
          </ac:spMkLst>
        </pc:spChg>
        <pc:spChg chg="mod">
          <ac:chgData name="Damian Radzik" userId="9b6437a5cc3fe03b" providerId="LiveId" clId="{80CBCC71-2642-422D-A6BD-C948DFEF04E1}" dt="2023-02-23T07:43:08.772" v="63"/>
          <ac:spMkLst>
            <pc:docMk/>
            <pc:sldMk cId="3778838963" sldId="290"/>
            <ac:spMk id="3" creationId="{E2C033F4-09B8-0DC3-325C-366F7CD9CF31}"/>
          </ac:spMkLst>
        </pc:spChg>
      </pc:sldChg>
      <pc:sldChg chg="modSp new mod">
        <pc:chgData name="Damian Radzik" userId="9b6437a5cc3fe03b" providerId="LiveId" clId="{80CBCC71-2642-422D-A6BD-C948DFEF04E1}" dt="2023-02-23T07:44:29.703" v="91" actId="20577"/>
        <pc:sldMkLst>
          <pc:docMk/>
          <pc:sldMk cId="1221219277" sldId="291"/>
        </pc:sldMkLst>
        <pc:spChg chg="mod">
          <ac:chgData name="Damian Radzik" userId="9b6437a5cc3fe03b" providerId="LiveId" clId="{80CBCC71-2642-422D-A6BD-C948DFEF04E1}" dt="2023-02-23T07:44:29.703" v="91" actId="20577"/>
          <ac:spMkLst>
            <pc:docMk/>
            <pc:sldMk cId="1221219277" sldId="291"/>
            <ac:spMk id="2" creationId="{F82AE30B-A512-1218-A742-988ACE937F83}"/>
          </ac:spMkLst>
        </pc:spChg>
        <pc:spChg chg="mod">
          <ac:chgData name="Damian Radzik" userId="9b6437a5cc3fe03b" providerId="LiveId" clId="{80CBCC71-2642-422D-A6BD-C948DFEF04E1}" dt="2023-02-23T07:44:20.499" v="77"/>
          <ac:spMkLst>
            <pc:docMk/>
            <pc:sldMk cId="1221219277" sldId="291"/>
            <ac:spMk id="3" creationId="{AB7A7A06-184F-6EDE-F6CF-797AC4B771FA}"/>
          </ac:spMkLst>
        </pc:spChg>
      </pc:sldChg>
      <pc:sldChg chg="addSp delSp modSp new mod modClrScheme chgLayout">
        <pc:chgData name="Damian Radzik" userId="9b6437a5cc3fe03b" providerId="LiveId" clId="{80CBCC71-2642-422D-A6BD-C948DFEF04E1}" dt="2023-02-23T07:44:49.488" v="102" actId="20577"/>
        <pc:sldMkLst>
          <pc:docMk/>
          <pc:sldMk cId="441757469" sldId="292"/>
        </pc:sldMkLst>
        <pc:spChg chg="del mod ord">
          <ac:chgData name="Damian Radzik" userId="9b6437a5cc3fe03b" providerId="LiveId" clId="{80CBCC71-2642-422D-A6BD-C948DFEF04E1}" dt="2023-02-23T07:44:45.716" v="93" actId="700"/>
          <ac:spMkLst>
            <pc:docMk/>
            <pc:sldMk cId="441757469" sldId="292"/>
            <ac:spMk id="2" creationId="{BCE2864A-F80E-0C87-0803-639CE34D889F}"/>
          </ac:spMkLst>
        </pc:spChg>
        <pc:spChg chg="del mod ord">
          <ac:chgData name="Damian Radzik" userId="9b6437a5cc3fe03b" providerId="LiveId" clId="{80CBCC71-2642-422D-A6BD-C948DFEF04E1}" dt="2023-02-23T07:44:45.716" v="93" actId="700"/>
          <ac:spMkLst>
            <pc:docMk/>
            <pc:sldMk cId="441757469" sldId="292"/>
            <ac:spMk id="3" creationId="{2EC5D0BC-7605-81CA-7B44-92F18CC4D736}"/>
          </ac:spMkLst>
        </pc:spChg>
        <pc:spChg chg="add mod ord">
          <ac:chgData name="Damian Radzik" userId="9b6437a5cc3fe03b" providerId="LiveId" clId="{80CBCC71-2642-422D-A6BD-C948DFEF04E1}" dt="2023-02-23T07:44:49.488" v="102" actId="20577"/>
          <ac:spMkLst>
            <pc:docMk/>
            <pc:sldMk cId="441757469" sldId="292"/>
            <ac:spMk id="4" creationId="{937763B3-F520-47E3-39CC-C1D8F7313832}"/>
          </ac:spMkLst>
        </pc:spChg>
        <pc:spChg chg="add mod ord">
          <ac:chgData name="Damian Radzik" userId="9b6437a5cc3fe03b" providerId="LiveId" clId="{80CBCC71-2642-422D-A6BD-C948DFEF04E1}" dt="2023-02-23T07:44:45.716" v="93" actId="700"/>
          <ac:spMkLst>
            <pc:docMk/>
            <pc:sldMk cId="441757469" sldId="292"/>
            <ac:spMk id="5" creationId="{DD0099D0-028B-DB9D-0188-95E79B82067D}"/>
          </ac:spMkLst>
        </pc:spChg>
      </pc:sldChg>
      <pc:sldChg chg="modSp new mod">
        <pc:chgData name="Damian Radzik" userId="9b6437a5cc3fe03b" providerId="LiveId" clId="{80CBCC71-2642-422D-A6BD-C948DFEF04E1}" dt="2023-02-23T08:19:40.449" v="153" actId="20577"/>
        <pc:sldMkLst>
          <pc:docMk/>
          <pc:sldMk cId="2230760227" sldId="293"/>
        </pc:sldMkLst>
        <pc:spChg chg="mod">
          <ac:chgData name="Damian Radzik" userId="9b6437a5cc3fe03b" providerId="LiveId" clId="{80CBCC71-2642-422D-A6BD-C948DFEF04E1}" dt="2023-02-23T08:19:40.449" v="153" actId="20577"/>
          <ac:spMkLst>
            <pc:docMk/>
            <pc:sldMk cId="2230760227" sldId="293"/>
            <ac:spMk id="2" creationId="{1D582E7F-08A6-54BC-A20D-4B9B3AE057D5}"/>
          </ac:spMkLst>
        </pc:spChg>
        <pc:spChg chg="mod">
          <ac:chgData name="Damian Radzik" userId="9b6437a5cc3fe03b" providerId="LiveId" clId="{80CBCC71-2642-422D-A6BD-C948DFEF04E1}" dt="2023-02-23T07:49:04.590" v="142" actId="27636"/>
          <ac:spMkLst>
            <pc:docMk/>
            <pc:sldMk cId="2230760227" sldId="293"/>
            <ac:spMk id="3" creationId="{A64E99A3-D2F8-5BCC-9061-5F3FFCAFF39A}"/>
          </ac:spMkLst>
        </pc:spChg>
      </pc:sldChg>
      <pc:sldChg chg="modSp new mod">
        <pc:chgData name="Damian Radzik" userId="9b6437a5cc3fe03b" providerId="LiveId" clId="{80CBCC71-2642-422D-A6BD-C948DFEF04E1}" dt="2023-02-23T08:20:25.626" v="203" actId="20577"/>
        <pc:sldMkLst>
          <pc:docMk/>
          <pc:sldMk cId="1143160977" sldId="294"/>
        </pc:sldMkLst>
        <pc:spChg chg="mod">
          <ac:chgData name="Damian Radzik" userId="9b6437a5cc3fe03b" providerId="LiveId" clId="{80CBCC71-2642-422D-A6BD-C948DFEF04E1}" dt="2023-02-23T08:20:05.368" v="173" actId="20577"/>
          <ac:spMkLst>
            <pc:docMk/>
            <pc:sldMk cId="1143160977" sldId="294"/>
            <ac:spMk id="2" creationId="{5978B564-BB24-AB64-4624-1B4A412B55EA}"/>
          </ac:spMkLst>
        </pc:spChg>
        <pc:spChg chg="mod">
          <ac:chgData name="Damian Radzik" userId="9b6437a5cc3fe03b" providerId="LiveId" clId="{80CBCC71-2642-422D-A6BD-C948DFEF04E1}" dt="2023-02-23T08:20:25.626" v="203" actId="20577"/>
          <ac:spMkLst>
            <pc:docMk/>
            <pc:sldMk cId="1143160977" sldId="294"/>
            <ac:spMk id="3" creationId="{B41B4580-ECCE-B648-F64C-63D067B0BA82}"/>
          </ac:spMkLst>
        </pc:spChg>
      </pc:sldChg>
      <pc:sldChg chg="modSp new mod">
        <pc:chgData name="Damian Radzik" userId="9b6437a5cc3fe03b" providerId="LiveId" clId="{80CBCC71-2642-422D-A6BD-C948DFEF04E1}" dt="2023-02-23T08:20:49.917" v="229" actId="20577"/>
        <pc:sldMkLst>
          <pc:docMk/>
          <pc:sldMk cId="594915249" sldId="295"/>
        </pc:sldMkLst>
        <pc:spChg chg="mod">
          <ac:chgData name="Damian Radzik" userId="9b6437a5cc3fe03b" providerId="LiveId" clId="{80CBCC71-2642-422D-A6BD-C948DFEF04E1}" dt="2023-02-23T08:20:42.990" v="225" actId="20577"/>
          <ac:spMkLst>
            <pc:docMk/>
            <pc:sldMk cId="594915249" sldId="295"/>
            <ac:spMk id="2" creationId="{B802EC4F-1141-443D-9783-0EFFE2E65714}"/>
          </ac:spMkLst>
        </pc:spChg>
        <pc:spChg chg="mod">
          <ac:chgData name="Damian Radzik" userId="9b6437a5cc3fe03b" providerId="LiveId" clId="{80CBCC71-2642-422D-A6BD-C948DFEF04E1}" dt="2023-02-23T08:20:49.917" v="229" actId="20577"/>
          <ac:spMkLst>
            <pc:docMk/>
            <pc:sldMk cId="594915249" sldId="295"/>
            <ac:spMk id="3" creationId="{9436678B-32F9-B110-B223-D86859FB03C2}"/>
          </ac:spMkLst>
        </pc:spChg>
      </pc:sldChg>
      <pc:sldChg chg="new del">
        <pc:chgData name="Damian Radzik" userId="9b6437a5cc3fe03b" providerId="LiveId" clId="{80CBCC71-2642-422D-A6BD-C948DFEF04E1}" dt="2023-02-23T08:24:04.101" v="231" actId="2696"/>
        <pc:sldMkLst>
          <pc:docMk/>
          <pc:sldMk cId="2376057317" sldId="29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8DD922A3-8049-4FA0-851C-9214D740325C}" type="datetimeFigureOut">
              <a:rPr lang="pl-PL" smtClean="0"/>
              <a:t>23.02.2023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0EF78-945F-42FF-AAC1-DC586C956322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6779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922A3-8049-4FA0-851C-9214D740325C}" type="datetimeFigureOut">
              <a:rPr lang="pl-PL" smtClean="0"/>
              <a:t>23.02.2023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0EF78-945F-42FF-AAC1-DC586C95632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06188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922A3-8049-4FA0-851C-9214D740325C}" type="datetimeFigureOut">
              <a:rPr lang="pl-PL" smtClean="0"/>
              <a:t>23.02.2023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0EF78-945F-42FF-AAC1-DC586C956322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79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922A3-8049-4FA0-851C-9214D740325C}" type="datetimeFigureOut">
              <a:rPr lang="pl-PL" smtClean="0"/>
              <a:t>23.02.2023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0EF78-945F-42FF-AAC1-DC586C95632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17975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922A3-8049-4FA0-851C-9214D740325C}" type="datetimeFigureOut">
              <a:rPr lang="pl-PL" smtClean="0"/>
              <a:t>23.02.2023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0EF78-945F-42FF-AAC1-DC586C956322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5460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922A3-8049-4FA0-851C-9214D740325C}" type="datetimeFigureOut">
              <a:rPr lang="pl-PL" smtClean="0"/>
              <a:t>23.02.2023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0EF78-945F-42FF-AAC1-DC586C95632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18392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922A3-8049-4FA0-851C-9214D740325C}" type="datetimeFigureOut">
              <a:rPr lang="pl-PL" smtClean="0"/>
              <a:t>23.02.2023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0EF78-945F-42FF-AAC1-DC586C95632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83942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922A3-8049-4FA0-851C-9214D740325C}" type="datetimeFigureOut">
              <a:rPr lang="pl-PL" smtClean="0"/>
              <a:t>23.02.2023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0EF78-945F-42FF-AAC1-DC586C95632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6022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922A3-8049-4FA0-851C-9214D740325C}" type="datetimeFigureOut">
              <a:rPr lang="pl-PL" smtClean="0"/>
              <a:t>23.02.2023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0EF78-945F-42FF-AAC1-DC586C95632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4076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922A3-8049-4FA0-851C-9214D740325C}" type="datetimeFigureOut">
              <a:rPr lang="pl-PL" smtClean="0"/>
              <a:t>23.02.2023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0EF78-945F-42FF-AAC1-DC586C95632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75120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922A3-8049-4FA0-851C-9214D740325C}" type="datetimeFigureOut">
              <a:rPr lang="pl-PL" smtClean="0"/>
              <a:t>23.02.2023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0EF78-945F-42FF-AAC1-DC586C956322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5243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DD922A3-8049-4FA0-851C-9214D740325C}" type="datetimeFigureOut">
              <a:rPr lang="pl-PL" smtClean="0"/>
              <a:t>23.02.2023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A00EF78-945F-42FF-AAC1-DC586C956322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2013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8741DED-26CB-CBFC-A467-A7AF3252D4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Rozszerzenia danych przestrzennych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51EFA58E-394E-3A48-7148-798EDB6CC29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MySQL</a:t>
            </a:r>
          </a:p>
        </p:txBody>
      </p:sp>
    </p:spTree>
    <p:extLst>
      <p:ext uri="{BB962C8B-B14F-4D97-AF65-F5344CB8AC3E}">
        <p14:creationId xmlns:p14="http://schemas.microsoft.com/office/powerpoint/2010/main" val="12276829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1598135-9E70-76ED-04D6-1B50365C7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MBR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1530170-97F7-452B-DE5B-A69A4AAA83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MBR to (minimalny prostokąt ograniczający) lub koperta. To jest geometria ograniczająca, utworzona przez minimalne i maksymalne współrzędne (X, Y):</a:t>
            </a:r>
          </a:p>
        </p:txBody>
      </p:sp>
    </p:spTree>
    <p:extLst>
      <p:ext uri="{BB962C8B-B14F-4D97-AF65-F5344CB8AC3E}">
        <p14:creationId xmlns:p14="http://schemas.microsoft.com/office/powerpoint/2010/main" val="20217332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669D842-F4ED-1F44-0F3C-DFBD3E971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simple</a:t>
            </a:r>
            <a:r>
              <a:rPr lang="pl-PL" dirty="0"/>
              <a:t> </a:t>
            </a:r>
            <a:r>
              <a:rPr lang="pl-PL" dirty="0" err="1"/>
              <a:t>or</a:t>
            </a:r>
            <a:r>
              <a:rPr lang="pl-PL" dirty="0"/>
              <a:t> </a:t>
            </a:r>
            <a:r>
              <a:rPr lang="pl-PL" dirty="0" err="1"/>
              <a:t>nonsimple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4BEF015-BB79-3865-F7F4-D75D2D6D37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Czy wartość jest prosta, czy nieprosta. Wartości geometrii typów (</a:t>
            </a:r>
            <a:r>
              <a:rPr lang="pl-PL" dirty="0" err="1"/>
              <a:t>LineString</a:t>
            </a:r>
            <a:r>
              <a:rPr lang="pl-PL" dirty="0"/>
              <a:t>, MultiPoint, </a:t>
            </a:r>
            <a:r>
              <a:rPr lang="pl-PL" dirty="0" err="1"/>
              <a:t>MultiLineString</a:t>
            </a:r>
            <a:r>
              <a:rPr lang="pl-PL" dirty="0"/>
              <a:t>) są proste lub nieproste. Każdy typ określa własne twierdzenia o tym, że jest prosty lub nieprosty.</a:t>
            </a:r>
          </a:p>
        </p:txBody>
      </p:sp>
    </p:spTree>
    <p:extLst>
      <p:ext uri="{BB962C8B-B14F-4D97-AF65-F5344CB8AC3E}">
        <p14:creationId xmlns:p14="http://schemas.microsoft.com/office/powerpoint/2010/main" val="11140662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C36DB83-647F-E50B-3723-1A54464342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closed</a:t>
            </a:r>
            <a:r>
              <a:rPr lang="pl-PL" dirty="0"/>
              <a:t> </a:t>
            </a:r>
            <a:r>
              <a:rPr lang="pl-PL" dirty="0" err="1"/>
              <a:t>or</a:t>
            </a:r>
            <a:r>
              <a:rPr lang="pl-PL" dirty="0"/>
              <a:t> not </a:t>
            </a:r>
            <a:r>
              <a:rPr lang="pl-PL" dirty="0" err="1"/>
              <a:t>closed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3F2D22A-8763-3AB5-C369-D4DB1C5611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Czy wartość jest zamknięta, czy nie. Wartości geometrii typów (</a:t>
            </a:r>
            <a:r>
              <a:rPr lang="pl-PL" dirty="0" err="1"/>
              <a:t>LineString</a:t>
            </a:r>
            <a:r>
              <a:rPr lang="pl-PL" dirty="0"/>
              <a:t>, </a:t>
            </a:r>
            <a:r>
              <a:rPr lang="pl-PL" dirty="0" err="1"/>
              <a:t>MultiString</a:t>
            </a:r>
            <a:r>
              <a:rPr lang="pl-PL" dirty="0"/>
              <a:t>) są albo zamknięte, albo niezamknięte. Każdy typ określa własne asercje dotyczące zamknięcia lub niezamknięcia.</a:t>
            </a:r>
          </a:p>
        </p:txBody>
      </p:sp>
    </p:spTree>
    <p:extLst>
      <p:ext uri="{BB962C8B-B14F-4D97-AF65-F5344CB8AC3E}">
        <p14:creationId xmlns:p14="http://schemas.microsoft.com/office/powerpoint/2010/main" val="42714276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2AA0945-FBF2-E407-7663-50C66985F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empty</a:t>
            </a:r>
            <a:r>
              <a:rPr lang="pl-PL" dirty="0"/>
              <a:t> </a:t>
            </a:r>
            <a:r>
              <a:rPr lang="pl-PL" dirty="0" err="1"/>
              <a:t>or</a:t>
            </a:r>
            <a:r>
              <a:rPr lang="pl-PL" dirty="0"/>
              <a:t> </a:t>
            </a:r>
            <a:r>
              <a:rPr lang="pl-PL" dirty="0" err="1"/>
              <a:t>nonempty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0F77A8A-6119-A425-6BFB-3F69E1EB83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Czy wartość jest pusta czy niepusta. Geometria jest pusta, jeśli nie ma żadnych punktów. Zewnętrzne, wewnętrzne i granica pustej geometrii nie są zdefiniowane. Pusta geometria jest zawsze prosta i ma powierzchnię równą 0.</a:t>
            </a:r>
          </a:p>
        </p:txBody>
      </p:sp>
    </p:spTree>
    <p:extLst>
      <p:ext uri="{BB962C8B-B14F-4D97-AF65-F5344CB8AC3E}">
        <p14:creationId xmlns:p14="http://schemas.microsoft.com/office/powerpoint/2010/main" val="26451313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27FFCDA-8595-8DBB-2AC2-9FB4BAFF02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dimension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8A1B467-45FF-C74B-8EF0-7677011B1A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Jej wymiar. Geometria może mieć wymiar –1, 0, 1 lub 2:</a:t>
            </a:r>
          </a:p>
          <a:p>
            <a:pPr marL="0" indent="0">
              <a:buNone/>
            </a:pPr>
            <a:r>
              <a:rPr lang="pl-PL" dirty="0"/>
              <a:t>– 1 dla pustej geometrii.</a:t>
            </a:r>
          </a:p>
          <a:p>
            <a:pPr marL="0" indent="0">
              <a:buNone/>
            </a:pPr>
            <a:r>
              <a:rPr lang="pl-PL" dirty="0"/>
              <a:t>0 dla geometrii bez długości i bez powierzchni.</a:t>
            </a:r>
          </a:p>
          <a:p>
            <a:pPr marL="0" indent="0">
              <a:buNone/>
            </a:pPr>
            <a:r>
              <a:rPr lang="pl-PL" dirty="0"/>
              <a:t>1 dla geometrii o niezerowej długości i zerowej powierzchni.</a:t>
            </a:r>
          </a:p>
          <a:p>
            <a:pPr marL="0" indent="0">
              <a:buNone/>
            </a:pPr>
            <a:r>
              <a:rPr lang="pl-PL" dirty="0"/>
              <a:t>2 dla geometrii o niezerowym obszarze.</a:t>
            </a:r>
          </a:p>
        </p:txBody>
      </p:sp>
    </p:spTree>
    <p:extLst>
      <p:ext uri="{BB962C8B-B14F-4D97-AF65-F5344CB8AC3E}">
        <p14:creationId xmlns:p14="http://schemas.microsoft.com/office/powerpoint/2010/main" val="34688195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81F494D-84A3-4D6D-1F60-86B21BA631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Pojedyncze wartości </a:t>
            </a:r>
            <a:r>
              <a:rPr lang="pl-PL" dirty="0" err="1"/>
              <a:t>geometri</a:t>
            </a:r>
            <a:endParaRPr lang="pl-PL" dirty="0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C8CBB87-619A-60F1-364E-E94EC1C768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566013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A26DB12-A53A-8A67-D6F3-DFC72212E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Typ point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EA10BF3-717E-91D5-5156-A4C4AD2AD1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Punkt to geometria reprezentująca pojedynczą lokalizację w przestrzeni współrzędnych.</a:t>
            </a:r>
          </a:p>
        </p:txBody>
      </p:sp>
    </p:spTree>
    <p:extLst>
      <p:ext uri="{BB962C8B-B14F-4D97-AF65-F5344CB8AC3E}">
        <p14:creationId xmlns:p14="http://schemas.microsoft.com/office/powerpoint/2010/main" val="29042972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1F2168C-9590-64B4-3857-CFA64165A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Właściwości point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219DD48-7118-84AB-1FFB-13086F81F9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Wartość współrzędnej X.</a:t>
            </a:r>
          </a:p>
          <a:p>
            <a:pPr marL="0" indent="0">
              <a:buNone/>
            </a:pPr>
            <a:r>
              <a:rPr lang="pl-PL" dirty="0"/>
              <a:t>Wartość współrzędnej Y.</a:t>
            </a:r>
          </a:p>
          <a:p>
            <a:pPr marL="0" indent="0">
              <a:buNone/>
            </a:pPr>
            <a:r>
              <a:rPr lang="pl-PL" dirty="0"/>
              <a:t>Punkt jest definiowany jako geometria </a:t>
            </a:r>
            <a:r>
              <a:rPr lang="pl-PL" dirty="0" err="1"/>
              <a:t>zerowymiarowa</a:t>
            </a:r>
            <a:r>
              <a:rPr lang="pl-PL" dirty="0"/>
              <a:t>.</a:t>
            </a:r>
          </a:p>
          <a:p>
            <a:pPr marL="0" indent="0">
              <a:buNone/>
            </a:pPr>
            <a:r>
              <a:rPr lang="pl-PL" dirty="0"/>
              <a:t>Granica punktu jest zbiorem pustym.</a:t>
            </a:r>
          </a:p>
        </p:txBody>
      </p:sp>
    </p:spTree>
    <p:extLst>
      <p:ext uri="{BB962C8B-B14F-4D97-AF65-F5344CB8AC3E}">
        <p14:creationId xmlns:p14="http://schemas.microsoft.com/office/powerpoint/2010/main" val="33081427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E3A0855-C73A-2343-FE64-D4500D01F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4AC8CBD9-57F0-C906-C653-0AF7CEF02E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0077AA"/>
                </a:solidFill>
                <a:effectLst/>
                <a:latin typeface="Liberation Mono"/>
              </a:rPr>
              <a:t>CREATE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 Mono"/>
              </a:rPr>
              <a:t> </a:t>
            </a:r>
            <a:r>
              <a:rPr lang="en-US" b="0" i="0" dirty="0">
                <a:solidFill>
                  <a:srgbClr val="0077AA"/>
                </a:solidFill>
                <a:effectLst/>
                <a:latin typeface="Liberation Mono"/>
              </a:rPr>
              <a:t>TABLE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 Mono"/>
              </a:rPr>
              <a:t> geom2 </a:t>
            </a:r>
            <a:r>
              <a:rPr lang="en-US" b="0" i="0" dirty="0">
                <a:solidFill>
                  <a:srgbClr val="999999"/>
                </a:solidFill>
                <a:effectLst/>
                <a:latin typeface="Liberation Mono"/>
              </a:rPr>
              <a:t>(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 Mono"/>
              </a:rPr>
              <a:t>g </a:t>
            </a:r>
            <a:r>
              <a:rPr lang="en-US" b="0" i="0" dirty="0">
                <a:solidFill>
                  <a:srgbClr val="0077AA"/>
                </a:solidFill>
                <a:effectLst/>
                <a:latin typeface="Liberation Mono"/>
              </a:rPr>
              <a:t>GEOMETRY</a:t>
            </a:r>
            <a:r>
              <a:rPr lang="en-US" b="0" i="0" dirty="0">
                <a:solidFill>
                  <a:srgbClr val="999999"/>
                </a:solidFill>
                <a:effectLst/>
                <a:latin typeface="Liberation Mono"/>
              </a:rPr>
              <a:t>)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 Mono"/>
              </a:rPr>
              <a:t> </a:t>
            </a:r>
            <a:r>
              <a:rPr lang="en-US" b="0" i="0" dirty="0">
                <a:solidFill>
                  <a:srgbClr val="0077AA"/>
                </a:solidFill>
                <a:effectLst/>
                <a:latin typeface="Liberation Mono"/>
              </a:rPr>
              <a:t>SELECT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 Mono"/>
              </a:rPr>
              <a:t> g </a:t>
            </a:r>
            <a:r>
              <a:rPr lang="en-US" b="0" i="0" dirty="0">
                <a:solidFill>
                  <a:srgbClr val="0077AA"/>
                </a:solidFill>
                <a:effectLst/>
                <a:latin typeface="Liberation Mono"/>
              </a:rPr>
              <a:t>FROM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 Mono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 Mono"/>
              </a:rPr>
              <a:t>geom</a:t>
            </a:r>
            <a:r>
              <a:rPr lang="en-US" b="0" i="0">
                <a:solidFill>
                  <a:srgbClr val="999999"/>
                </a:solidFill>
                <a:effectLst/>
                <a:latin typeface="Liberation Mono"/>
              </a:rPr>
              <a:t>;</a:t>
            </a:r>
            <a:endParaRPr lang="pl-PL" b="0" i="0">
              <a:solidFill>
                <a:srgbClr val="0077AA"/>
              </a:solidFill>
              <a:effectLst/>
              <a:latin typeface="Liberation Mono"/>
            </a:endParaRPr>
          </a:p>
          <a:p>
            <a:r>
              <a:rPr lang="en-US" b="0" i="0" dirty="0">
                <a:solidFill>
                  <a:srgbClr val="0077AA"/>
                </a:solidFill>
                <a:effectLst/>
                <a:latin typeface="Liberation Mono"/>
              </a:rPr>
              <a:t>SELECT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 Mono"/>
              </a:rPr>
              <a:t> </a:t>
            </a:r>
            <a:r>
              <a:rPr lang="en-US" b="0" i="0" dirty="0" err="1">
                <a:solidFill>
                  <a:srgbClr val="DD4A68"/>
                </a:solidFill>
                <a:effectLst/>
                <a:latin typeface="Liberation Mono"/>
              </a:rPr>
              <a:t>ST_AsText</a:t>
            </a:r>
            <a:r>
              <a:rPr lang="en-US" b="0" i="0" dirty="0">
                <a:solidFill>
                  <a:srgbClr val="999999"/>
                </a:solidFill>
                <a:effectLst/>
                <a:latin typeface="Liberation Mono"/>
              </a:rPr>
              <a:t>(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 Mono"/>
              </a:rPr>
              <a:t>g</a:t>
            </a:r>
            <a:r>
              <a:rPr lang="en-US" b="0" i="0" dirty="0">
                <a:solidFill>
                  <a:srgbClr val="999999"/>
                </a:solidFill>
                <a:effectLst/>
                <a:latin typeface="Liberation Mono"/>
              </a:rPr>
              <a:t>)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 Mono"/>
              </a:rPr>
              <a:t> </a:t>
            </a:r>
            <a:r>
              <a:rPr lang="en-US" b="0" i="0" dirty="0">
                <a:solidFill>
                  <a:srgbClr val="0077AA"/>
                </a:solidFill>
                <a:effectLst/>
                <a:latin typeface="Liberation Mono"/>
              </a:rPr>
              <a:t>FROM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 Mono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Liberation Mono"/>
              </a:rPr>
              <a:t>geom</a:t>
            </a:r>
            <a:r>
              <a:rPr lang="en-US" b="0" i="0" dirty="0">
                <a:solidFill>
                  <a:srgbClr val="999999"/>
                </a:solidFill>
                <a:effectLst/>
                <a:latin typeface="Liberation Mono"/>
              </a:rPr>
              <a:t>;</a:t>
            </a:r>
            <a:endParaRPr lang="pl-PL" b="0" i="0" dirty="0">
              <a:solidFill>
                <a:srgbClr val="999999"/>
              </a:solidFill>
              <a:effectLst/>
              <a:latin typeface="Liberation Mono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744929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350F574-8A4E-8B47-4391-206212A6B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Typ </a:t>
            </a:r>
            <a:r>
              <a:rPr lang="pl-PL" dirty="0" err="1"/>
              <a:t>Curve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5B4C7B5-6AF2-8A34-A64C-99119FB618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Krzywa to jednowymiarowa geometria, ogólnie reprezentowana przez sekwencję punktów. Poszczególne podklasy </a:t>
            </a:r>
            <a:r>
              <a:rPr lang="pl-PL" dirty="0" err="1"/>
              <a:t>Curve</a:t>
            </a:r>
            <a:r>
              <a:rPr lang="pl-PL" dirty="0"/>
              <a:t> definiują rodzaj interpolacji pomiędzy punktami. Krzywa jest klasą, której nie można utworzyć.</a:t>
            </a:r>
          </a:p>
        </p:txBody>
      </p:sp>
    </p:spTree>
    <p:extLst>
      <p:ext uri="{BB962C8B-B14F-4D97-AF65-F5344CB8AC3E}">
        <p14:creationId xmlns:p14="http://schemas.microsoft.com/office/powerpoint/2010/main" val="947471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FF950E9-AF49-BBEC-8961-081F88F0BD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Open </a:t>
            </a:r>
            <a:r>
              <a:rPr lang="pl-PL" dirty="0" err="1"/>
              <a:t>Geospatial</a:t>
            </a:r>
            <a:r>
              <a:rPr lang="pl-PL" dirty="0"/>
              <a:t> </a:t>
            </a:r>
            <a:r>
              <a:rPr lang="pl-PL" dirty="0" err="1"/>
              <a:t>Consortium</a:t>
            </a:r>
            <a:r>
              <a:rPr lang="pl-PL" dirty="0"/>
              <a:t> (OGC)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CA57951-6D4F-FE0B-25A9-DC78D7076F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Międzynarodowe konsorcjum ponad 250 firm, agencji i uniwersytetów uczestniczących w opracowywaniu publicznie dostępnych rozwiązań koncepcyjnych, które mogą być przydatne we wszelkiego rodzaju aplikacjach zarządzających danymi przestrzennymi.</a:t>
            </a:r>
          </a:p>
        </p:txBody>
      </p:sp>
    </p:spTree>
    <p:extLst>
      <p:ext uri="{BB962C8B-B14F-4D97-AF65-F5344CB8AC3E}">
        <p14:creationId xmlns:p14="http://schemas.microsoft.com/office/powerpoint/2010/main" val="16840697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B517B6D-2E66-6BB0-1B8E-AAE989845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Właściwości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0F89581-0BD1-078E-B397-ABB99A61E1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Krzywa ma współrzędne swoich punktów.</a:t>
            </a:r>
          </a:p>
          <a:p>
            <a:pPr marL="0" indent="0">
              <a:buNone/>
            </a:pPr>
            <a:r>
              <a:rPr lang="pl-PL" dirty="0"/>
              <a:t>Krzywa jest zdefiniowana jako jednowymiarowa geometria.</a:t>
            </a:r>
          </a:p>
          <a:p>
            <a:pPr marL="0" indent="0">
              <a:buNone/>
            </a:pPr>
            <a:r>
              <a:rPr lang="pl-PL" dirty="0"/>
              <a:t>Krzywa jest prosta, jeśli nie przechodzi dwa razy przez ten sam punkt.</a:t>
            </a:r>
          </a:p>
          <a:p>
            <a:pPr marL="0" indent="0">
              <a:buNone/>
            </a:pPr>
            <a:r>
              <a:rPr lang="pl-PL" dirty="0"/>
              <a:t>Krzywa jest zamknięta, jeśli jej punkt początkowy jest równy punktowi końcowemu.</a:t>
            </a:r>
          </a:p>
          <a:p>
            <a:pPr marL="0" indent="0">
              <a:buNone/>
            </a:pPr>
            <a:r>
              <a:rPr lang="pl-PL" dirty="0"/>
              <a:t>Granica zamkniętej krzywej jest pusta.</a:t>
            </a:r>
          </a:p>
          <a:p>
            <a:pPr marL="0" indent="0">
              <a:buNone/>
            </a:pPr>
            <a:r>
              <a:rPr lang="pl-PL" dirty="0"/>
              <a:t>Granica niezamkniętej krzywej składa się z jej dwóch punktów końcowych.</a:t>
            </a:r>
          </a:p>
          <a:p>
            <a:pPr marL="0" indent="0">
              <a:buNone/>
            </a:pPr>
            <a:r>
              <a:rPr lang="pl-PL" dirty="0"/>
              <a:t>Krzywa, która jest prosta i zamknięta, to </a:t>
            </a:r>
            <a:r>
              <a:rPr lang="pl-PL" dirty="0" err="1"/>
              <a:t>LinearRing</a:t>
            </a:r>
            <a:r>
              <a:rPr lang="pl-P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59517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3CEB1DA-F974-2251-9512-2FD2ED6B0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Typ </a:t>
            </a:r>
            <a:r>
              <a:rPr lang="pl-PL" dirty="0" err="1"/>
              <a:t>LineString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5F96D3C-7593-1176-4065-04BACAA6B1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LineString</a:t>
            </a:r>
            <a:r>
              <a:rPr lang="pl-PL" dirty="0"/>
              <a:t> to krzywa z interpolacją liniową między punktami.</a:t>
            </a:r>
          </a:p>
          <a:p>
            <a:pPr marL="0" indent="0">
              <a:buNone/>
            </a:pPr>
            <a:r>
              <a:rPr lang="pl-PL" dirty="0"/>
              <a:t>Obiekty </a:t>
            </a:r>
            <a:r>
              <a:rPr lang="pl-PL" dirty="0" err="1"/>
              <a:t>LineString</a:t>
            </a:r>
            <a:r>
              <a:rPr lang="pl-PL" dirty="0"/>
              <a:t> mogą reprezentować rzekę na mapie kraju.</a:t>
            </a:r>
          </a:p>
        </p:txBody>
      </p:sp>
    </p:spTree>
    <p:extLst>
      <p:ext uri="{BB962C8B-B14F-4D97-AF65-F5344CB8AC3E}">
        <p14:creationId xmlns:p14="http://schemas.microsoft.com/office/powerpoint/2010/main" val="11671842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1468620-9D78-2451-414A-C3702175B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Właściwości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45013B9-C144-A7B1-9EE5-A5E9F817C0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LineString</a:t>
            </a:r>
            <a:r>
              <a:rPr lang="pl-PL" dirty="0"/>
              <a:t> ma współrzędne segmentów, zdefiniowane przez każdą kolejną parę punktów.</a:t>
            </a:r>
          </a:p>
          <a:p>
            <a:pPr marL="0" indent="0">
              <a:buNone/>
            </a:pPr>
            <a:r>
              <a:rPr lang="pl-PL" dirty="0" err="1"/>
              <a:t>LineString</a:t>
            </a:r>
            <a:r>
              <a:rPr lang="pl-PL" dirty="0"/>
              <a:t> jest linią, jeśli składa się z dokładnie dwóch punktów.</a:t>
            </a:r>
          </a:p>
          <a:p>
            <a:pPr marL="0" indent="0">
              <a:buNone/>
            </a:pPr>
            <a:r>
              <a:rPr lang="pl-PL" dirty="0" err="1"/>
              <a:t>LineString</a:t>
            </a:r>
            <a:r>
              <a:rPr lang="pl-PL" dirty="0"/>
              <a:t> jest </a:t>
            </a:r>
            <a:r>
              <a:rPr lang="pl-PL" dirty="0" err="1"/>
              <a:t>LinearRing</a:t>
            </a:r>
            <a:r>
              <a:rPr lang="pl-PL" dirty="0"/>
              <a:t>, jeśli jest zarówno zamknięty, jak i prosty.</a:t>
            </a:r>
          </a:p>
        </p:txBody>
      </p:sp>
    </p:spTree>
    <p:extLst>
      <p:ext uri="{BB962C8B-B14F-4D97-AF65-F5344CB8AC3E}">
        <p14:creationId xmlns:p14="http://schemas.microsoft.com/office/powerpoint/2010/main" val="29071062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B25B320-744F-D910-148C-8436C9201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Typ Surface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8A10CF6-D9C4-274C-6CCE-7BEB30FD16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Powierzchnia to dwuwymiarowa geometria. Jest to klasa, której nie można utworzyć. Jedyną podklasą, którą można utworzyć, jest </a:t>
            </a:r>
            <a:r>
              <a:rPr lang="pl-PL" dirty="0" err="1"/>
              <a:t>Polygon</a:t>
            </a:r>
            <a:r>
              <a:rPr lang="pl-P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589063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1521DA3-E120-AD23-2519-5D1BAC355E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Właściwości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33D20C1-2DE8-9B7F-46B1-F31E2764A5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Powierzchnia jest zdefiniowana jako dwuwymiarowa geometria.</a:t>
            </a:r>
          </a:p>
          <a:p>
            <a:r>
              <a:rPr lang="pl-PL" dirty="0"/>
              <a:t>Specyfikacja </a:t>
            </a:r>
            <a:r>
              <a:rPr lang="pl-PL" dirty="0" err="1"/>
              <a:t>OpenGIS</a:t>
            </a:r>
            <a:r>
              <a:rPr lang="pl-PL" dirty="0"/>
              <a:t> definiuje prostą powierzchnię jako geometrię składającą się z pojedynczej „łatki” powiązanej z pojedynczą granicą zewnętrzną i zerem lub większą liczbą granic wewnętrznych</a:t>
            </a:r>
          </a:p>
          <a:p>
            <a:r>
              <a:rPr lang="pl-PL" dirty="0"/>
              <a:t>Granica prostej powierzchni jest zbiorem zamkniętych krzywych odpowiadających jej zewnętrznym i wewnętrznym granicom.</a:t>
            </a:r>
          </a:p>
        </p:txBody>
      </p:sp>
    </p:spTree>
    <p:extLst>
      <p:ext uri="{BB962C8B-B14F-4D97-AF65-F5344CB8AC3E}">
        <p14:creationId xmlns:p14="http://schemas.microsoft.com/office/powerpoint/2010/main" val="23007513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6F556F2-D1F4-8CE6-CBBF-9906431FD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Typ </a:t>
            </a:r>
            <a:r>
              <a:rPr lang="pl-PL" dirty="0" err="1"/>
              <a:t>Polygon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9F4F5DC-D28A-8BB5-1A9A-3E3C2301BA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Wielokąt to płaska powierzchnia reprezentująca wieloboczną geometrię. Jest zdefiniowany przez pojedynczą granicę zewnętrzną i zero lub więcej granic wewnętrznych, gdzie każda wewnętrzna granica definiuje otwór w wielokącie.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Obiekty </a:t>
            </a:r>
            <a:r>
              <a:rPr lang="pl-PL" dirty="0" err="1"/>
              <a:t>Polygon</a:t>
            </a:r>
            <a:r>
              <a:rPr lang="pl-PL" dirty="0"/>
              <a:t> mogą reprezentować dzielnice, bloki itd.</a:t>
            </a:r>
          </a:p>
        </p:txBody>
      </p:sp>
    </p:spTree>
    <p:extLst>
      <p:ext uri="{BB962C8B-B14F-4D97-AF65-F5344CB8AC3E}">
        <p14:creationId xmlns:p14="http://schemas.microsoft.com/office/powerpoint/2010/main" val="37785119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27EE8CE-F236-74B5-F8B3-73D15E9E5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40047BB-2A04-25B5-9CBB-5D13F175D9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Granica wielokąta składa się z zestawu obiektów </a:t>
            </a:r>
            <a:r>
              <a:rPr lang="pl-PL" dirty="0" err="1"/>
              <a:t>LinearRing</a:t>
            </a:r>
            <a:r>
              <a:rPr lang="pl-PL" dirty="0"/>
              <a:t> (czyli obiektów </a:t>
            </a:r>
            <a:r>
              <a:rPr lang="pl-PL" dirty="0" err="1"/>
              <a:t>LineString</a:t>
            </a:r>
            <a:r>
              <a:rPr lang="pl-PL" dirty="0"/>
              <a:t>, które są zarówno proste, jak i zamknięte), które tworzą jego zewnętrzne i wewnętrzne granice.</a:t>
            </a:r>
          </a:p>
          <a:p>
            <a:r>
              <a:rPr lang="pl-PL" dirty="0"/>
              <a:t>Wielokąt nie ma przecinających się pierścieni. Pierścienie na granicy wielokąta mogą przecinać się w jednym punkcie, ale tylko jako styczna.</a:t>
            </a:r>
          </a:p>
          <a:p>
            <a:r>
              <a:rPr lang="pl-PL" dirty="0"/>
              <a:t>Wielokąt nie ma linii, kolców ani przebić.</a:t>
            </a:r>
          </a:p>
          <a:p>
            <a:r>
              <a:rPr lang="pl-PL" dirty="0"/>
              <a:t>Wielokąt ma wnętrze, które jest połączonym zbiorem punktów.</a:t>
            </a:r>
          </a:p>
          <a:p>
            <a:r>
              <a:rPr lang="pl-PL" dirty="0"/>
              <a:t>Wielokąt może mieć dziury. Zewnętrzna część wielokąta z otworami nie jest połączona. Każdy otwór definiuje połączony komponent na zewnątrz.</a:t>
            </a:r>
          </a:p>
        </p:txBody>
      </p:sp>
    </p:spTree>
    <p:extLst>
      <p:ext uri="{BB962C8B-B14F-4D97-AF65-F5344CB8AC3E}">
        <p14:creationId xmlns:p14="http://schemas.microsoft.com/office/powerpoint/2010/main" val="10463963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FC7E3784-BA26-BE5F-1E2B-FF03B2140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Kolekcje wartości geometrii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F7A6BDC8-4C81-B069-3B9A-7BE61EE7C6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77004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0951EC7F-02E6-942A-F527-3B2B4FEAA5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Wstęp</a:t>
            </a:r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F2159C23-B7B7-2348-9BC8-B48DF44BF8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err="1"/>
              <a:t>GeometryCollection</a:t>
            </a:r>
            <a:r>
              <a:rPr lang="pl-PL" dirty="0"/>
              <a:t> to geometria, która jest kolekcją co najmniej jednej geometrii dowolnej klasy.</a:t>
            </a:r>
          </a:p>
          <a:p>
            <a:r>
              <a:rPr lang="pl-PL" dirty="0"/>
              <a:t>Wszystkie elementy w </a:t>
            </a:r>
            <a:r>
              <a:rPr lang="pl-PL" dirty="0" err="1"/>
              <a:t>GeometryCollection</a:t>
            </a:r>
            <a:r>
              <a:rPr lang="pl-PL" dirty="0"/>
              <a:t> muszą znajdować się w tym samym przestrzennym systemie odniesienia. Nie ma żadnych innych ograniczeń dotyczących elementów </a:t>
            </a:r>
            <a:r>
              <a:rPr lang="pl-PL" dirty="0" err="1"/>
              <a:t>GeometryCollection</a:t>
            </a:r>
            <a:r>
              <a:rPr lang="pl-PL" dirty="0"/>
              <a:t>, chociaż podklasy </a:t>
            </a:r>
            <a:r>
              <a:rPr lang="pl-PL" dirty="0" err="1"/>
              <a:t>GeometryCollection</a:t>
            </a:r>
            <a:r>
              <a:rPr lang="pl-PL" dirty="0"/>
              <a:t> opisane w poniższych sekcjach mogą ograniczać członkostwo. </a:t>
            </a:r>
          </a:p>
          <a:p>
            <a:r>
              <a:rPr lang="pl-PL" dirty="0"/>
              <a:t>Ograniczenia mogą polegać na:</a:t>
            </a:r>
          </a:p>
          <a:p>
            <a:r>
              <a:rPr lang="pl-PL" dirty="0"/>
              <a:t>Typ elementu (na przykład MultiPoint może zawierać tylko elementy Point)</a:t>
            </a:r>
          </a:p>
          <a:p>
            <a:r>
              <a:rPr lang="pl-PL" dirty="0"/>
              <a:t>Wymiar</a:t>
            </a:r>
          </a:p>
          <a:p>
            <a:r>
              <a:rPr lang="pl-PL" dirty="0"/>
              <a:t>Ograniczenia dotyczące stopnia przestrzennego nakładania się elementów</a:t>
            </a:r>
          </a:p>
        </p:txBody>
      </p:sp>
    </p:spTree>
    <p:extLst>
      <p:ext uri="{BB962C8B-B14F-4D97-AF65-F5344CB8AC3E}">
        <p14:creationId xmlns:p14="http://schemas.microsoft.com/office/powerpoint/2010/main" val="213590210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88B89AC-A3A8-8B97-BD89-40DE47620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MultiLineString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203C916-ED82-0E33-7ADC-B4A944355F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/>
              <a:t>MultiLineString</a:t>
            </a:r>
            <a:r>
              <a:rPr lang="pl-PL" dirty="0"/>
              <a:t> to kolekcja geometrii </a:t>
            </a:r>
            <a:r>
              <a:rPr lang="pl-PL" dirty="0" err="1"/>
              <a:t>MultiCurve</a:t>
            </a:r>
            <a:r>
              <a:rPr lang="pl-PL" dirty="0"/>
              <a:t> złożona z elementów </a:t>
            </a:r>
            <a:r>
              <a:rPr lang="pl-PL" dirty="0" err="1"/>
              <a:t>LineString</a:t>
            </a:r>
            <a:r>
              <a:rPr lang="pl-P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17259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4CFF0E4-EB5E-7C8F-4326-630D966CF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9E11869-568B-DD00-ABDC-A18150DE99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Specyfikacja opublikowana przez Open </a:t>
            </a:r>
            <a:r>
              <a:rPr lang="pl-PL" dirty="0" err="1"/>
              <a:t>Geospatial</a:t>
            </a:r>
            <a:r>
              <a:rPr lang="pl-PL" dirty="0"/>
              <a:t> </a:t>
            </a:r>
            <a:r>
              <a:rPr lang="pl-PL" dirty="0" err="1"/>
              <a:t>Consortium</a:t>
            </a:r>
            <a:r>
              <a:rPr lang="pl-PL" dirty="0"/>
              <a:t> </a:t>
            </a:r>
            <a:r>
              <a:rPr lang="pl-PL" dirty="0" err="1"/>
              <a:t>Publishers</a:t>
            </a:r>
            <a:r>
              <a:rPr lang="pl-PL" dirty="0"/>
              <a:t> (OGC) określa, w jaki sposób MySQL implementuje rozszerzenia przestrzenne jako podzbiór środowiska SQL z danymi przestrzennymi. </a:t>
            </a:r>
          </a:p>
          <a:p>
            <a:pPr marL="0" indent="0">
              <a:buNone/>
            </a:pPr>
            <a:r>
              <a:rPr lang="pl-PL" dirty="0"/>
              <a:t>Termin ten odnosi się do środowiska SQL, które zostało rozszerzone o zestaw typów geometrii. </a:t>
            </a:r>
          </a:p>
          <a:p>
            <a:pPr marL="0" indent="0">
              <a:buNone/>
            </a:pPr>
            <a:r>
              <a:rPr lang="pl-PL" dirty="0"/>
              <a:t>Specyfikacja opisuje zestaw typów geometrii SQL, a także funkcje tych typów do tworzenia i analizowania wartości geometrii.</a:t>
            </a:r>
          </a:p>
        </p:txBody>
      </p:sp>
    </p:spTree>
    <p:extLst>
      <p:ext uri="{BB962C8B-B14F-4D97-AF65-F5344CB8AC3E}">
        <p14:creationId xmlns:p14="http://schemas.microsoft.com/office/powerpoint/2010/main" val="422055640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2E3FE6C-A1BA-3BB2-C4F3-7EAFBF82E9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Użycie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B19E1AA-AC15-EB7C-A93F-75358138E1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Na mapie regionu </a:t>
            </a:r>
            <a:r>
              <a:rPr lang="pl-PL" dirty="0" err="1"/>
              <a:t>MultiLineString</a:t>
            </a:r>
            <a:r>
              <a:rPr lang="pl-PL" dirty="0"/>
              <a:t> może reprezentować system rzeczny lub system autostrad.</a:t>
            </a:r>
          </a:p>
        </p:txBody>
      </p:sp>
    </p:spTree>
    <p:extLst>
      <p:ext uri="{BB962C8B-B14F-4D97-AF65-F5344CB8AC3E}">
        <p14:creationId xmlns:p14="http://schemas.microsoft.com/office/powerpoint/2010/main" val="373696588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4BA0F97-2C97-3E4C-F1DD-38F2F15C0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MultiSurface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94DA381-5526-E40E-7E84-3DB1247B0D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/>
              <a:t>MultiSurface</a:t>
            </a:r>
            <a:r>
              <a:rPr lang="pl-PL" dirty="0"/>
              <a:t> to kolekcja geometrii złożona z elementów powierzchniowych. </a:t>
            </a:r>
            <a:r>
              <a:rPr lang="pl-PL" dirty="0" err="1"/>
              <a:t>MultiSurface</a:t>
            </a:r>
            <a:r>
              <a:rPr lang="pl-PL" dirty="0"/>
              <a:t> jest klasą, której nie można utworzyć. Jedyną podklasą, którą można utworzyć, jest </a:t>
            </a:r>
            <a:r>
              <a:rPr lang="pl-PL" dirty="0" err="1"/>
              <a:t>MultiPolygon</a:t>
            </a:r>
            <a:r>
              <a:rPr lang="pl-P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0315278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280B2AC-0F38-44A5-2A61-E4E44DCD7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Właściwości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66198E0-4E71-30A5-0626-0B165B6772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Dwie powierzchnie </a:t>
            </a:r>
            <a:r>
              <a:rPr lang="pl-PL" dirty="0" err="1"/>
              <a:t>MultiSurface</a:t>
            </a:r>
            <a:r>
              <a:rPr lang="pl-PL" dirty="0"/>
              <a:t> nie mają przecinających się wnętrz.</a:t>
            </a:r>
          </a:p>
          <a:p>
            <a:r>
              <a:rPr lang="pl-PL" dirty="0"/>
              <a:t>Dwa elementy </a:t>
            </a:r>
            <a:r>
              <a:rPr lang="pl-PL" dirty="0" err="1"/>
              <a:t>MultiSurface</a:t>
            </a:r>
            <a:r>
              <a:rPr lang="pl-PL" dirty="0"/>
              <a:t> mają granice, które przecinają się co najwyżej w skończonej liczbie punktów.</a:t>
            </a:r>
          </a:p>
        </p:txBody>
      </p:sp>
    </p:spTree>
    <p:extLst>
      <p:ext uri="{BB962C8B-B14F-4D97-AF65-F5344CB8AC3E}">
        <p14:creationId xmlns:p14="http://schemas.microsoft.com/office/powerpoint/2010/main" val="155106794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59EC7BA-E66D-845C-F297-62D1A74CA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MultiPolygon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C8EA556-B3D5-B882-80FF-E9D66936C9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/>
              <a:t>MultiPolygon</a:t>
            </a:r>
            <a:r>
              <a:rPr lang="pl-PL" dirty="0"/>
              <a:t> to obiekt </a:t>
            </a:r>
            <a:r>
              <a:rPr lang="pl-PL" dirty="0" err="1"/>
              <a:t>MultiSurface</a:t>
            </a:r>
            <a:r>
              <a:rPr lang="pl-PL" dirty="0"/>
              <a:t> składający się z elementów </a:t>
            </a:r>
            <a:r>
              <a:rPr lang="pl-PL" dirty="0" err="1"/>
              <a:t>Polygon</a:t>
            </a:r>
            <a:r>
              <a:rPr lang="pl-P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0108343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859F409-E6E2-FFFB-26AF-B43E1A897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Użycie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58D2957-1E77-42F0-E99F-E2A515F38F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/>
              <a:t>MultiPolygon</a:t>
            </a:r>
            <a:r>
              <a:rPr lang="pl-PL" dirty="0"/>
              <a:t> może reprezentować system jezior na mapie regionu.</a:t>
            </a:r>
          </a:p>
        </p:txBody>
      </p:sp>
    </p:spTree>
    <p:extLst>
      <p:ext uri="{BB962C8B-B14F-4D97-AF65-F5344CB8AC3E}">
        <p14:creationId xmlns:p14="http://schemas.microsoft.com/office/powerpoint/2010/main" val="374196263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D04DAA3-DB47-9B37-D99E-38570B009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Właściwości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2C033F4-09B8-0DC3-325C-366F7CD9CF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/>
              <a:t>MultiPolygon</a:t>
            </a:r>
            <a:r>
              <a:rPr lang="pl-PL" dirty="0"/>
              <a:t> nie ma dwóch elementów </a:t>
            </a:r>
            <a:r>
              <a:rPr lang="pl-PL" dirty="0" err="1"/>
              <a:t>Polygon</a:t>
            </a:r>
            <a:r>
              <a:rPr lang="pl-PL" dirty="0"/>
              <a:t> z wnętrzami, które się przecinają.</a:t>
            </a:r>
          </a:p>
          <a:p>
            <a:r>
              <a:rPr lang="pl-PL" dirty="0" err="1"/>
              <a:t>MultiPolygon</a:t>
            </a:r>
            <a:r>
              <a:rPr lang="pl-PL" dirty="0"/>
              <a:t> nie ma dwóch elementów </a:t>
            </a:r>
            <a:r>
              <a:rPr lang="pl-PL" dirty="0" err="1"/>
              <a:t>Polygon</a:t>
            </a:r>
            <a:r>
              <a:rPr lang="pl-PL" dirty="0"/>
              <a:t>, które się krzyżują (przecinanie jest również zabronione przez poprzednie stwierdzenie) lub które stykają się w nieskończonej liczbie punktów.</a:t>
            </a:r>
          </a:p>
          <a:p>
            <a:r>
              <a:rPr lang="pl-PL" dirty="0" err="1"/>
              <a:t>MultiPolygon</a:t>
            </a:r>
            <a:r>
              <a:rPr lang="pl-PL" dirty="0"/>
              <a:t> nie może mieć linii cięcia, kolców ani przebić. </a:t>
            </a:r>
            <a:r>
              <a:rPr lang="pl-PL" dirty="0" err="1"/>
              <a:t>MultiPolygon</a:t>
            </a:r>
            <a:r>
              <a:rPr lang="pl-PL" dirty="0"/>
              <a:t> to regularny, zamknięty zbiór punktów.</a:t>
            </a:r>
          </a:p>
          <a:p>
            <a:r>
              <a:rPr lang="pl-PL" dirty="0" err="1"/>
              <a:t>MultiPolygon</a:t>
            </a:r>
            <a:r>
              <a:rPr lang="pl-PL" dirty="0"/>
              <a:t>, który ma więcej niż jeden </a:t>
            </a:r>
            <a:r>
              <a:rPr lang="pl-PL" dirty="0" err="1"/>
              <a:t>Polygon</a:t>
            </a:r>
            <a:r>
              <a:rPr lang="pl-PL" dirty="0"/>
              <a:t>, ma wnętrze, które nie jest połączone. Liczba połączonych elementów wnętrza </a:t>
            </a:r>
            <a:r>
              <a:rPr lang="pl-PL" dirty="0" err="1"/>
              <a:t>MultiPolygon</a:t>
            </a:r>
            <a:r>
              <a:rPr lang="pl-PL" dirty="0"/>
              <a:t> jest równa liczbie wartości </a:t>
            </a:r>
            <a:r>
              <a:rPr lang="pl-PL" dirty="0" err="1"/>
              <a:t>Polygon</a:t>
            </a:r>
            <a:r>
              <a:rPr lang="pl-PL" dirty="0"/>
              <a:t> w </a:t>
            </a:r>
            <a:r>
              <a:rPr lang="pl-PL" dirty="0" err="1"/>
              <a:t>MultiPolygon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7883896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82AE30B-A512-1218-A742-988ACE937F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Właściwości cd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B7A7A06-184F-6EDE-F6CF-797AC4B771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/>
              <a:t>MultiPolygon</a:t>
            </a:r>
            <a:r>
              <a:rPr lang="pl-PL" dirty="0"/>
              <a:t> to geometria dwuwymiarowa.</a:t>
            </a:r>
          </a:p>
          <a:p>
            <a:r>
              <a:rPr lang="pl-PL" dirty="0"/>
              <a:t>Granica </a:t>
            </a:r>
            <a:r>
              <a:rPr lang="pl-PL" dirty="0" err="1"/>
              <a:t>MultiPolygon</a:t>
            </a:r>
            <a:r>
              <a:rPr lang="pl-PL" dirty="0"/>
              <a:t> to zestaw zamkniętych krzywych (wartości </a:t>
            </a:r>
            <a:r>
              <a:rPr lang="pl-PL" dirty="0" err="1"/>
              <a:t>LineString</a:t>
            </a:r>
            <a:r>
              <a:rPr lang="pl-PL" dirty="0"/>
              <a:t>) odpowiadających granicom jej elementów </a:t>
            </a:r>
            <a:r>
              <a:rPr lang="pl-PL" dirty="0" err="1"/>
              <a:t>Polygon</a:t>
            </a:r>
            <a:r>
              <a:rPr lang="pl-PL" dirty="0"/>
              <a:t>.</a:t>
            </a:r>
          </a:p>
          <a:p>
            <a:r>
              <a:rPr lang="pl-PL" dirty="0"/>
              <a:t>Każda krzywa na granicy wielokąta znajduje się na granicy dokładnie jednego elementu wielokąta.</a:t>
            </a:r>
          </a:p>
          <a:p>
            <a:r>
              <a:rPr lang="pl-PL" dirty="0"/>
              <a:t>Każda krzywa na granicy elementu wielokąta znajduje się na granicy wielokąta.</a:t>
            </a:r>
          </a:p>
        </p:txBody>
      </p:sp>
    </p:spTree>
    <p:extLst>
      <p:ext uri="{BB962C8B-B14F-4D97-AF65-F5344CB8AC3E}">
        <p14:creationId xmlns:p14="http://schemas.microsoft.com/office/powerpoint/2010/main" val="122121927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937763B3-F520-47E3-39CC-C1D8F7313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Przykłady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DD0099D0-028B-DB9D-0188-95E79B8206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4175746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D582E7F-08A6-54BC-A20D-4B9B3AE05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Pojedyńcze</a:t>
            </a:r>
            <a:r>
              <a:rPr lang="pl-PL" dirty="0"/>
              <a:t>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64E99A3-D2F8-5BCC-9061-5F3FFCAFF3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0" i="0" dirty="0">
                <a:solidFill>
                  <a:srgbClr val="0077AA"/>
                </a:solidFill>
                <a:effectLst/>
                <a:latin typeface="Liberation Mono"/>
              </a:rPr>
              <a:t>SELECT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 Mono"/>
              </a:rPr>
              <a:t> </a:t>
            </a:r>
            <a:r>
              <a:rPr lang="en-US" b="0" i="0" dirty="0">
                <a:solidFill>
                  <a:srgbClr val="DD4A68"/>
                </a:solidFill>
                <a:effectLst/>
                <a:latin typeface="Liberation Mono"/>
              </a:rPr>
              <a:t>ST_X</a:t>
            </a:r>
            <a:r>
              <a:rPr lang="en-US" b="0" i="0" dirty="0">
                <a:solidFill>
                  <a:srgbClr val="999999"/>
                </a:solidFill>
                <a:effectLst/>
                <a:latin typeface="Liberation Mono"/>
              </a:rPr>
              <a:t>(</a:t>
            </a:r>
            <a:r>
              <a:rPr lang="en-US" b="0" i="0" dirty="0">
                <a:solidFill>
                  <a:srgbClr val="DD4A68"/>
                </a:solidFill>
                <a:effectLst/>
                <a:latin typeface="Liberation Mono"/>
              </a:rPr>
              <a:t>Point</a:t>
            </a:r>
            <a:r>
              <a:rPr lang="en-US" b="0" i="0" dirty="0">
                <a:solidFill>
                  <a:srgbClr val="999999"/>
                </a:solidFill>
                <a:effectLst/>
                <a:latin typeface="Liberation Mono"/>
              </a:rPr>
              <a:t>(</a:t>
            </a:r>
            <a:r>
              <a:rPr lang="en-US" b="0" i="0" dirty="0">
                <a:solidFill>
                  <a:srgbClr val="990055"/>
                </a:solidFill>
                <a:effectLst/>
                <a:latin typeface="Liberation Mono"/>
              </a:rPr>
              <a:t>15</a:t>
            </a:r>
            <a:r>
              <a:rPr lang="en-US" b="0" i="0" dirty="0">
                <a:solidFill>
                  <a:srgbClr val="999999"/>
                </a:solidFill>
                <a:effectLst/>
                <a:latin typeface="Liberation Mono"/>
              </a:rPr>
              <a:t>,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 Mono"/>
              </a:rPr>
              <a:t> </a:t>
            </a:r>
            <a:r>
              <a:rPr lang="en-US" b="0" i="0" dirty="0">
                <a:solidFill>
                  <a:srgbClr val="990055"/>
                </a:solidFill>
                <a:effectLst/>
                <a:latin typeface="Liberation Mono"/>
              </a:rPr>
              <a:t>20</a:t>
            </a:r>
            <a:r>
              <a:rPr lang="en-US" b="0" i="0" dirty="0">
                <a:solidFill>
                  <a:srgbClr val="999999"/>
                </a:solidFill>
                <a:effectLst/>
                <a:latin typeface="Liberation Mono"/>
              </a:rPr>
              <a:t>)); </a:t>
            </a:r>
            <a:endParaRPr lang="pl-PL" b="0" i="0" dirty="0">
              <a:solidFill>
                <a:srgbClr val="999999"/>
              </a:solidFill>
              <a:effectLst/>
              <a:latin typeface="Liberation Mono"/>
            </a:endParaRPr>
          </a:p>
          <a:p>
            <a:r>
              <a:rPr lang="en-US" b="0" i="0" dirty="0">
                <a:solidFill>
                  <a:srgbClr val="0077AA"/>
                </a:solidFill>
                <a:effectLst/>
                <a:latin typeface="Liberation Mono"/>
              </a:rPr>
              <a:t>SELECT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 Mono"/>
              </a:rPr>
              <a:t> </a:t>
            </a:r>
            <a:r>
              <a:rPr lang="en-US" b="0" i="0" dirty="0">
                <a:solidFill>
                  <a:srgbClr val="DD4A68"/>
                </a:solidFill>
                <a:effectLst/>
                <a:latin typeface="Liberation Mono"/>
              </a:rPr>
              <a:t>ST_X</a:t>
            </a:r>
            <a:r>
              <a:rPr lang="en-US" b="0" i="0" dirty="0">
                <a:solidFill>
                  <a:srgbClr val="999999"/>
                </a:solidFill>
                <a:effectLst/>
                <a:latin typeface="Liberation Mono"/>
              </a:rPr>
              <a:t>(</a:t>
            </a:r>
            <a:r>
              <a:rPr lang="en-US" b="0" i="0" dirty="0" err="1">
                <a:solidFill>
                  <a:srgbClr val="DD4A68"/>
                </a:solidFill>
                <a:effectLst/>
                <a:latin typeface="Liberation Mono"/>
              </a:rPr>
              <a:t>ST_GeomFromText</a:t>
            </a:r>
            <a:r>
              <a:rPr lang="en-US" b="0" i="0" dirty="0">
                <a:solidFill>
                  <a:srgbClr val="999999"/>
                </a:solidFill>
                <a:effectLst/>
                <a:latin typeface="Liberation Mono"/>
              </a:rPr>
              <a:t>(</a:t>
            </a:r>
            <a:r>
              <a:rPr lang="en-US" b="0" i="0" dirty="0">
                <a:solidFill>
                  <a:srgbClr val="669900"/>
                </a:solidFill>
                <a:effectLst/>
                <a:latin typeface="Liberation Mono"/>
              </a:rPr>
              <a:t>'POINT(15 20)’</a:t>
            </a:r>
            <a:r>
              <a:rPr lang="en-US" b="0" i="0" dirty="0">
                <a:solidFill>
                  <a:srgbClr val="999999"/>
                </a:solidFill>
                <a:effectLst/>
                <a:latin typeface="Liberation Mono"/>
              </a:rPr>
              <a:t>));</a:t>
            </a:r>
            <a:endParaRPr lang="pl-PL" b="0" i="0" dirty="0">
              <a:solidFill>
                <a:srgbClr val="999999"/>
              </a:solidFill>
              <a:effectLst/>
              <a:latin typeface="Liberation Mono"/>
            </a:endParaRPr>
          </a:p>
          <a:p>
            <a:r>
              <a:rPr lang="pl-PL" b="0" i="0" dirty="0">
                <a:solidFill>
                  <a:srgbClr val="000000"/>
                </a:solidFill>
                <a:effectLst/>
                <a:latin typeface="Liberation Mono"/>
              </a:rPr>
              <a:t>LINESTRING</a:t>
            </a:r>
            <a:r>
              <a:rPr lang="pl-PL" b="0" i="0" dirty="0">
                <a:solidFill>
                  <a:srgbClr val="999999"/>
                </a:solidFill>
                <a:effectLst/>
                <a:latin typeface="Liberation Mono"/>
              </a:rPr>
              <a:t>(</a:t>
            </a:r>
            <a:r>
              <a:rPr lang="pl-PL" b="0" i="0" dirty="0">
                <a:solidFill>
                  <a:srgbClr val="000000"/>
                </a:solidFill>
                <a:effectLst/>
                <a:latin typeface="Liberation Mono"/>
              </a:rPr>
              <a:t>0 0</a:t>
            </a:r>
            <a:r>
              <a:rPr lang="pl-PL" b="0" i="0" dirty="0">
                <a:solidFill>
                  <a:srgbClr val="999999"/>
                </a:solidFill>
                <a:effectLst/>
                <a:latin typeface="Liberation Mono"/>
              </a:rPr>
              <a:t>,</a:t>
            </a:r>
            <a:r>
              <a:rPr lang="pl-PL" b="0" i="0" dirty="0">
                <a:solidFill>
                  <a:srgbClr val="000000"/>
                </a:solidFill>
                <a:effectLst/>
                <a:latin typeface="Liberation Mono"/>
              </a:rPr>
              <a:t> 10 10</a:t>
            </a:r>
            <a:r>
              <a:rPr lang="pl-PL" b="0" i="0" dirty="0">
                <a:solidFill>
                  <a:srgbClr val="999999"/>
                </a:solidFill>
                <a:effectLst/>
                <a:latin typeface="Liberation Mono"/>
              </a:rPr>
              <a:t>,</a:t>
            </a:r>
            <a:r>
              <a:rPr lang="pl-PL" b="0" i="0" dirty="0">
                <a:solidFill>
                  <a:srgbClr val="000000"/>
                </a:solidFill>
                <a:effectLst/>
                <a:latin typeface="Liberation Mono"/>
              </a:rPr>
              <a:t> 20 25</a:t>
            </a:r>
            <a:r>
              <a:rPr lang="pl-PL" b="0" i="0" dirty="0">
                <a:solidFill>
                  <a:srgbClr val="999999"/>
                </a:solidFill>
                <a:effectLst/>
                <a:latin typeface="Liberation Mono"/>
              </a:rPr>
              <a:t>,</a:t>
            </a:r>
            <a:r>
              <a:rPr lang="pl-PL" b="0" i="0" dirty="0">
                <a:solidFill>
                  <a:srgbClr val="000000"/>
                </a:solidFill>
                <a:effectLst/>
                <a:latin typeface="Liberation Mono"/>
              </a:rPr>
              <a:t> 50 60</a:t>
            </a:r>
            <a:r>
              <a:rPr lang="pl-PL" b="0" i="0" dirty="0">
                <a:solidFill>
                  <a:srgbClr val="999999"/>
                </a:solidFill>
                <a:effectLst/>
                <a:latin typeface="Liberation Mono"/>
              </a:rPr>
              <a:t>)</a:t>
            </a:r>
            <a:endParaRPr lang="pl-PL" dirty="0">
              <a:solidFill>
                <a:srgbClr val="999999"/>
              </a:solidFill>
              <a:latin typeface="Liberation Mono"/>
            </a:endParaRPr>
          </a:p>
          <a:p>
            <a:r>
              <a:rPr lang="sv-SE" b="0" i="0" dirty="0">
                <a:solidFill>
                  <a:srgbClr val="000000"/>
                </a:solidFill>
                <a:effectLst/>
                <a:latin typeface="Liberation Mono"/>
              </a:rPr>
              <a:t>POLYGON</a:t>
            </a:r>
            <a:r>
              <a:rPr lang="sv-SE" b="0" i="0" dirty="0">
                <a:solidFill>
                  <a:srgbClr val="999999"/>
                </a:solidFill>
                <a:effectLst/>
                <a:latin typeface="Liberation Mono"/>
              </a:rPr>
              <a:t>((</a:t>
            </a:r>
            <a:r>
              <a:rPr lang="sv-SE" b="0" i="0" dirty="0">
                <a:solidFill>
                  <a:srgbClr val="000000"/>
                </a:solidFill>
                <a:effectLst/>
                <a:latin typeface="Liberation Mono"/>
              </a:rPr>
              <a:t>0 0</a:t>
            </a:r>
            <a:r>
              <a:rPr lang="sv-SE" b="0" i="0" dirty="0">
                <a:solidFill>
                  <a:srgbClr val="999999"/>
                </a:solidFill>
                <a:effectLst/>
                <a:latin typeface="Liberation Mono"/>
              </a:rPr>
              <a:t>,</a:t>
            </a:r>
            <a:r>
              <a:rPr lang="sv-SE" b="0" i="0" dirty="0">
                <a:solidFill>
                  <a:srgbClr val="000000"/>
                </a:solidFill>
                <a:effectLst/>
                <a:latin typeface="Liberation Mono"/>
              </a:rPr>
              <a:t>10 0</a:t>
            </a:r>
            <a:r>
              <a:rPr lang="sv-SE" b="0" i="0" dirty="0">
                <a:solidFill>
                  <a:srgbClr val="999999"/>
                </a:solidFill>
                <a:effectLst/>
                <a:latin typeface="Liberation Mono"/>
              </a:rPr>
              <a:t>,</a:t>
            </a:r>
            <a:r>
              <a:rPr lang="sv-SE" b="0" i="0" dirty="0">
                <a:solidFill>
                  <a:srgbClr val="000000"/>
                </a:solidFill>
                <a:effectLst/>
                <a:latin typeface="Liberation Mono"/>
              </a:rPr>
              <a:t>10 10</a:t>
            </a:r>
            <a:r>
              <a:rPr lang="sv-SE" b="0" i="0" dirty="0">
                <a:solidFill>
                  <a:srgbClr val="999999"/>
                </a:solidFill>
                <a:effectLst/>
                <a:latin typeface="Liberation Mono"/>
              </a:rPr>
              <a:t>,</a:t>
            </a:r>
            <a:r>
              <a:rPr lang="sv-SE" b="0" i="0" dirty="0">
                <a:solidFill>
                  <a:srgbClr val="000000"/>
                </a:solidFill>
                <a:effectLst/>
                <a:latin typeface="Liberation Mono"/>
              </a:rPr>
              <a:t>0 10</a:t>
            </a:r>
            <a:r>
              <a:rPr lang="sv-SE" b="0" i="0" dirty="0">
                <a:solidFill>
                  <a:srgbClr val="999999"/>
                </a:solidFill>
                <a:effectLst/>
                <a:latin typeface="Liberation Mono"/>
              </a:rPr>
              <a:t>,</a:t>
            </a:r>
            <a:r>
              <a:rPr lang="sv-SE" b="0" i="0" dirty="0">
                <a:solidFill>
                  <a:srgbClr val="000000"/>
                </a:solidFill>
                <a:effectLst/>
                <a:latin typeface="Liberation Mono"/>
              </a:rPr>
              <a:t>0 0</a:t>
            </a:r>
            <a:r>
              <a:rPr lang="sv-SE" b="0" i="0" dirty="0">
                <a:solidFill>
                  <a:srgbClr val="999999"/>
                </a:solidFill>
                <a:effectLst/>
                <a:latin typeface="Liberation Mono"/>
              </a:rPr>
              <a:t>),(</a:t>
            </a:r>
            <a:r>
              <a:rPr lang="sv-SE" b="0" i="0" dirty="0">
                <a:solidFill>
                  <a:srgbClr val="000000"/>
                </a:solidFill>
                <a:effectLst/>
                <a:latin typeface="Liberation Mono"/>
              </a:rPr>
              <a:t>5 5</a:t>
            </a:r>
            <a:r>
              <a:rPr lang="sv-SE" b="0" i="0" dirty="0">
                <a:solidFill>
                  <a:srgbClr val="999999"/>
                </a:solidFill>
                <a:effectLst/>
                <a:latin typeface="Liberation Mono"/>
              </a:rPr>
              <a:t>,</a:t>
            </a:r>
            <a:r>
              <a:rPr lang="sv-SE" b="0" i="0" dirty="0">
                <a:solidFill>
                  <a:srgbClr val="000000"/>
                </a:solidFill>
                <a:effectLst/>
                <a:latin typeface="Liberation Mono"/>
              </a:rPr>
              <a:t>7 5</a:t>
            </a:r>
            <a:r>
              <a:rPr lang="sv-SE" b="0" i="0" dirty="0">
                <a:solidFill>
                  <a:srgbClr val="999999"/>
                </a:solidFill>
                <a:effectLst/>
                <a:latin typeface="Liberation Mono"/>
              </a:rPr>
              <a:t>,</a:t>
            </a:r>
            <a:r>
              <a:rPr lang="sv-SE" b="0" i="0" dirty="0">
                <a:solidFill>
                  <a:srgbClr val="000000"/>
                </a:solidFill>
                <a:effectLst/>
                <a:latin typeface="Liberation Mono"/>
              </a:rPr>
              <a:t>7 7</a:t>
            </a:r>
            <a:r>
              <a:rPr lang="sv-SE" b="0" i="0" dirty="0">
                <a:solidFill>
                  <a:srgbClr val="999999"/>
                </a:solidFill>
                <a:effectLst/>
                <a:latin typeface="Liberation Mono"/>
              </a:rPr>
              <a:t>,</a:t>
            </a:r>
            <a:r>
              <a:rPr lang="sv-SE" b="0" i="0" dirty="0">
                <a:solidFill>
                  <a:srgbClr val="000000"/>
                </a:solidFill>
                <a:effectLst/>
                <a:latin typeface="Liberation Mono"/>
              </a:rPr>
              <a:t>5 7</a:t>
            </a:r>
            <a:r>
              <a:rPr lang="sv-SE" b="0" i="0" dirty="0">
                <a:solidFill>
                  <a:srgbClr val="999999"/>
                </a:solidFill>
                <a:effectLst/>
                <a:latin typeface="Liberation Mono"/>
              </a:rPr>
              <a:t>,</a:t>
            </a:r>
            <a:r>
              <a:rPr lang="sv-SE" b="0" i="0" dirty="0">
                <a:solidFill>
                  <a:srgbClr val="000000"/>
                </a:solidFill>
                <a:effectLst/>
                <a:latin typeface="Liberation Mono"/>
              </a:rPr>
              <a:t> 5 5</a:t>
            </a:r>
            <a:r>
              <a:rPr lang="sv-SE" b="0" i="0" dirty="0">
                <a:solidFill>
                  <a:srgbClr val="999999"/>
                </a:solidFill>
                <a:effectLst/>
                <a:latin typeface="Liberation Mono"/>
              </a:rPr>
              <a:t>))</a:t>
            </a:r>
            <a:endParaRPr lang="pl-PL" b="0" i="0" dirty="0">
              <a:solidFill>
                <a:srgbClr val="999999"/>
              </a:solidFill>
              <a:effectLst/>
              <a:latin typeface="Liberation Mono"/>
            </a:endParaRPr>
          </a:p>
          <a:p>
            <a:r>
              <a:rPr lang="fr-FR" b="0" i="0" dirty="0">
                <a:solidFill>
                  <a:srgbClr val="000000"/>
                </a:solidFill>
                <a:effectLst/>
                <a:latin typeface="Liberation Mono"/>
              </a:rPr>
              <a:t>MULTIPOINT</a:t>
            </a:r>
            <a:r>
              <a:rPr lang="fr-FR" b="0" i="0" dirty="0">
                <a:solidFill>
                  <a:srgbClr val="999999"/>
                </a:solidFill>
                <a:effectLst/>
                <a:latin typeface="Liberation Mono"/>
              </a:rPr>
              <a:t>(</a:t>
            </a:r>
            <a:r>
              <a:rPr lang="fr-FR" b="0" i="0" dirty="0">
                <a:solidFill>
                  <a:srgbClr val="000000"/>
                </a:solidFill>
                <a:effectLst/>
                <a:latin typeface="Liberation Mono"/>
              </a:rPr>
              <a:t>0 0</a:t>
            </a:r>
            <a:r>
              <a:rPr lang="fr-FR" b="0" i="0" dirty="0">
                <a:solidFill>
                  <a:srgbClr val="999999"/>
                </a:solidFill>
                <a:effectLst/>
                <a:latin typeface="Liberation Mono"/>
              </a:rPr>
              <a:t>,</a:t>
            </a:r>
            <a:r>
              <a:rPr lang="fr-FR" b="0" i="0" dirty="0">
                <a:solidFill>
                  <a:srgbClr val="000000"/>
                </a:solidFill>
                <a:effectLst/>
                <a:latin typeface="Liberation Mono"/>
              </a:rPr>
              <a:t> 20 20</a:t>
            </a:r>
            <a:r>
              <a:rPr lang="fr-FR" b="0" i="0" dirty="0">
                <a:solidFill>
                  <a:srgbClr val="999999"/>
                </a:solidFill>
                <a:effectLst/>
                <a:latin typeface="Liberation Mono"/>
              </a:rPr>
              <a:t>,</a:t>
            </a:r>
            <a:r>
              <a:rPr lang="fr-FR" b="0" i="0" dirty="0">
                <a:solidFill>
                  <a:srgbClr val="000000"/>
                </a:solidFill>
                <a:effectLst/>
                <a:latin typeface="Liberation Mono"/>
              </a:rPr>
              <a:t> 60 60</a:t>
            </a:r>
            <a:r>
              <a:rPr lang="fr-FR" b="0" i="0" dirty="0">
                <a:solidFill>
                  <a:srgbClr val="999999"/>
                </a:solidFill>
                <a:effectLst/>
                <a:latin typeface="Liberation Mono"/>
              </a:rPr>
              <a:t>)</a:t>
            </a:r>
            <a:endParaRPr lang="pl-PL" dirty="0">
              <a:solidFill>
                <a:srgbClr val="999999"/>
              </a:solidFill>
              <a:latin typeface="Liberation Mono"/>
            </a:endParaRPr>
          </a:p>
          <a:p>
            <a:r>
              <a:rPr lang="en-US" b="0" i="0" dirty="0">
                <a:solidFill>
                  <a:srgbClr val="0077AA"/>
                </a:solidFill>
                <a:effectLst/>
                <a:latin typeface="Liberation Mono"/>
              </a:rPr>
              <a:t>SET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 Mono"/>
              </a:rPr>
              <a:t> </a:t>
            </a:r>
            <a:r>
              <a:rPr lang="en-US" b="0" i="0" dirty="0">
                <a:solidFill>
                  <a:srgbClr val="EE9900"/>
                </a:solidFill>
                <a:effectLst/>
                <a:latin typeface="Liberation Mono"/>
              </a:rPr>
              <a:t>@mp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 Mono"/>
              </a:rPr>
              <a:t> </a:t>
            </a:r>
            <a:r>
              <a:rPr lang="en-US" b="0" i="0" dirty="0">
                <a:solidFill>
                  <a:srgbClr val="A67F59"/>
                </a:solidFill>
                <a:effectLst/>
                <a:latin typeface="Liberation Mono"/>
              </a:rPr>
              <a:t>=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 Mono"/>
              </a:rPr>
              <a:t> </a:t>
            </a:r>
            <a:r>
              <a:rPr lang="en-US" b="0" i="0" dirty="0">
                <a:solidFill>
                  <a:srgbClr val="669900"/>
                </a:solidFill>
                <a:effectLst/>
                <a:latin typeface="Liberation Mono"/>
              </a:rPr>
              <a:t>'MULTIPOINT(1 1, 2 2, 3 3)’</a:t>
            </a:r>
            <a:r>
              <a:rPr lang="en-US" b="0" i="0" dirty="0">
                <a:solidFill>
                  <a:srgbClr val="999999"/>
                </a:solidFill>
                <a:effectLst/>
                <a:latin typeface="Liberation Mono"/>
              </a:rPr>
              <a:t>;</a:t>
            </a:r>
            <a:endParaRPr lang="pl-PL" dirty="0">
              <a:solidFill>
                <a:srgbClr val="000000"/>
              </a:solidFill>
              <a:latin typeface="Liberation Mono"/>
            </a:endParaRPr>
          </a:p>
          <a:p>
            <a:r>
              <a:rPr lang="en-US" b="0" i="0" dirty="0">
                <a:solidFill>
                  <a:srgbClr val="0077AA"/>
                </a:solidFill>
                <a:effectLst/>
                <a:latin typeface="Liberation Mono"/>
              </a:rPr>
              <a:t>SELECT</a:t>
            </a:r>
            <a:r>
              <a:rPr lang="en-US" b="0" i="0" dirty="0">
                <a:solidFill>
                  <a:srgbClr val="000000"/>
                </a:solidFill>
                <a:effectLst/>
                <a:latin typeface="Liberation Mono"/>
              </a:rPr>
              <a:t> </a:t>
            </a:r>
            <a:r>
              <a:rPr lang="en-US" b="0" i="0" dirty="0" err="1">
                <a:solidFill>
                  <a:srgbClr val="DD4A68"/>
                </a:solidFill>
                <a:effectLst/>
                <a:latin typeface="Liberation Mono"/>
              </a:rPr>
              <a:t>ST_AsText</a:t>
            </a:r>
            <a:r>
              <a:rPr lang="en-US" b="0" i="0" dirty="0">
                <a:solidFill>
                  <a:srgbClr val="999999"/>
                </a:solidFill>
                <a:effectLst/>
                <a:latin typeface="Liberation Mono"/>
              </a:rPr>
              <a:t>(</a:t>
            </a:r>
            <a:r>
              <a:rPr lang="en-US" b="0" i="0" dirty="0" err="1">
                <a:solidFill>
                  <a:srgbClr val="DD4A68"/>
                </a:solidFill>
                <a:effectLst/>
                <a:latin typeface="Liberation Mono"/>
              </a:rPr>
              <a:t>ST_GeomFromText</a:t>
            </a:r>
            <a:r>
              <a:rPr lang="en-US" b="0" i="0" dirty="0">
                <a:solidFill>
                  <a:srgbClr val="999999"/>
                </a:solidFill>
                <a:effectLst/>
                <a:latin typeface="Liberation Mono"/>
              </a:rPr>
              <a:t>(</a:t>
            </a:r>
            <a:r>
              <a:rPr lang="en-US" b="0" i="0" dirty="0">
                <a:solidFill>
                  <a:srgbClr val="EE9900"/>
                </a:solidFill>
                <a:effectLst/>
                <a:latin typeface="Liberation Mono"/>
              </a:rPr>
              <a:t>@mp</a:t>
            </a:r>
            <a:r>
              <a:rPr lang="en-US" b="0" i="0" dirty="0">
                <a:solidFill>
                  <a:srgbClr val="999999"/>
                </a:solidFill>
                <a:effectLst/>
                <a:latin typeface="Liberation Mono"/>
              </a:rPr>
              <a:t>));</a:t>
            </a:r>
            <a:endParaRPr lang="pl-PL" b="0" i="0" dirty="0">
              <a:solidFill>
                <a:srgbClr val="999999"/>
              </a:solidFill>
              <a:effectLst/>
              <a:latin typeface="Liberation Mono"/>
            </a:endParaRPr>
          </a:p>
          <a:p>
            <a:r>
              <a:rPr lang="pl-PL" b="0" i="0" dirty="0">
                <a:solidFill>
                  <a:srgbClr val="000000"/>
                </a:solidFill>
                <a:effectLst/>
                <a:latin typeface="Liberation Mono"/>
              </a:rPr>
              <a:t>MULTILINESTRING</a:t>
            </a:r>
            <a:r>
              <a:rPr lang="pl-PL" b="0" i="0" dirty="0">
                <a:solidFill>
                  <a:srgbClr val="999999"/>
                </a:solidFill>
                <a:effectLst/>
                <a:latin typeface="Liberation Mono"/>
              </a:rPr>
              <a:t>((</a:t>
            </a:r>
            <a:r>
              <a:rPr lang="pl-PL" b="0" i="0" dirty="0">
                <a:solidFill>
                  <a:srgbClr val="000000"/>
                </a:solidFill>
                <a:effectLst/>
                <a:latin typeface="Liberation Mono"/>
              </a:rPr>
              <a:t>10 10</a:t>
            </a:r>
            <a:r>
              <a:rPr lang="pl-PL" b="0" i="0" dirty="0">
                <a:solidFill>
                  <a:srgbClr val="999999"/>
                </a:solidFill>
                <a:effectLst/>
                <a:latin typeface="Liberation Mono"/>
              </a:rPr>
              <a:t>,</a:t>
            </a:r>
            <a:r>
              <a:rPr lang="pl-PL" b="0" i="0" dirty="0">
                <a:solidFill>
                  <a:srgbClr val="000000"/>
                </a:solidFill>
                <a:effectLst/>
                <a:latin typeface="Liberation Mono"/>
              </a:rPr>
              <a:t> 20 20</a:t>
            </a:r>
            <a:r>
              <a:rPr lang="pl-PL" b="0" i="0" dirty="0">
                <a:solidFill>
                  <a:srgbClr val="999999"/>
                </a:solidFill>
                <a:effectLst/>
                <a:latin typeface="Liberation Mono"/>
              </a:rPr>
              <a:t>),</a:t>
            </a:r>
            <a:r>
              <a:rPr lang="pl-PL" b="0" i="0" dirty="0">
                <a:solidFill>
                  <a:srgbClr val="000000"/>
                </a:solidFill>
                <a:effectLst/>
                <a:latin typeface="Liberation Mono"/>
              </a:rPr>
              <a:t> </a:t>
            </a:r>
            <a:r>
              <a:rPr lang="pl-PL" b="0" i="0" dirty="0">
                <a:solidFill>
                  <a:srgbClr val="999999"/>
                </a:solidFill>
                <a:effectLst/>
                <a:latin typeface="Liberation Mono"/>
              </a:rPr>
              <a:t>(</a:t>
            </a:r>
            <a:r>
              <a:rPr lang="pl-PL" b="0" i="0" dirty="0">
                <a:solidFill>
                  <a:srgbClr val="000000"/>
                </a:solidFill>
                <a:effectLst/>
                <a:latin typeface="Liberation Mono"/>
              </a:rPr>
              <a:t>15 15</a:t>
            </a:r>
            <a:r>
              <a:rPr lang="pl-PL" b="0" i="0" dirty="0">
                <a:solidFill>
                  <a:srgbClr val="999999"/>
                </a:solidFill>
                <a:effectLst/>
                <a:latin typeface="Liberation Mono"/>
              </a:rPr>
              <a:t>,</a:t>
            </a:r>
            <a:r>
              <a:rPr lang="pl-PL" b="0" i="0" dirty="0">
                <a:solidFill>
                  <a:srgbClr val="000000"/>
                </a:solidFill>
                <a:effectLst/>
                <a:latin typeface="Liberation Mono"/>
              </a:rPr>
              <a:t> 30 15</a:t>
            </a:r>
            <a:r>
              <a:rPr lang="pl-PL" b="0" i="0" dirty="0">
                <a:solidFill>
                  <a:srgbClr val="999999"/>
                </a:solidFill>
                <a:effectLst/>
                <a:latin typeface="Liberation Mono"/>
              </a:rPr>
              <a:t>))</a:t>
            </a:r>
            <a:endParaRPr lang="pl-PL" dirty="0">
              <a:solidFill>
                <a:srgbClr val="999999"/>
              </a:solidFill>
              <a:latin typeface="Liberation Mono"/>
            </a:endParaRPr>
          </a:p>
          <a:p>
            <a:r>
              <a:rPr lang="pl-PL" b="0" i="0" dirty="0">
                <a:solidFill>
                  <a:srgbClr val="000000"/>
                </a:solidFill>
                <a:effectLst/>
                <a:latin typeface="Liberation Mono"/>
              </a:rPr>
              <a:t>MULTIPOLYGON</a:t>
            </a:r>
            <a:r>
              <a:rPr lang="pl-PL" b="0" i="0" dirty="0">
                <a:solidFill>
                  <a:srgbClr val="999999"/>
                </a:solidFill>
                <a:effectLst/>
                <a:latin typeface="Liberation Mono"/>
              </a:rPr>
              <a:t>(((</a:t>
            </a:r>
            <a:r>
              <a:rPr lang="pl-PL" b="0" i="0" dirty="0">
                <a:solidFill>
                  <a:srgbClr val="000000"/>
                </a:solidFill>
                <a:effectLst/>
                <a:latin typeface="Liberation Mono"/>
              </a:rPr>
              <a:t>0 0</a:t>
            </a:r>
            <a:r>
              <a:rPr lang="pl-PL" b="0" i="0" dirty="0">
                <a:solidFill>
                  <a:srgbClr val="999999"/>
                </a:solidFill>
                <a:effectLst/>
                <a:latin typeface="Liberation Mono"/>
              </a:rPr>
              <a:t>,</a:t>
            </a:r>
            <a:r>
              <a:rPr lang="pl-PL" b="0" i="0" dirty="0">
                <a:solidFill>
                  <a:srgbClr val="000000"/>
                </a:solidFill>
                <a:effectLst/>
                <a:latin typeface="Liberation Mono"/>
              </a:rPr>
              <a:t>10 0</a:t>
            </a:r>
            <a:r>
              <a:rPr lang="pl-PL" b="0" i="0" dirty="0">
                <a:solidFill>
                  <a:srgbClr val="999999"/>
                </a:solidFill>
                <a:effectLst/>
                <a:latin typeface="Liberation Mono"/>
              </a:rPr>
              <a:t>,</a:t>
            </a:r>
            <a:r>
              <a:rPr lang="pl-PL" b="0" i="0" dirty="0">
                <a:solidFill>
                  <a:srgbClr val="000000"/>
                </a:solidFill>
                <a:effectLst/>
                <a:latin typeface="Liberation Mono"/>
              </a:rPr>
              <a:t>10 10</a:t>
            </a:r>
            <a:r>
              <a:rPr lang="pl-PL" b="0" i="0" dirty="0">
                <a:solidFill>
                  <a:srgbClr val="999999"/>
                </a:solidFill>
                <a:effectLst/>
                <a:latin typeface="Liberation Mono"/>
              </a:rPr>
              <a:t>,</a:t>
            </a:r>
            <a:r>
              <a:rPr lang="pl-PL" b="0" i="0" dirty="0">
                <a:solidFill>
                  <a:srgbClr val="000000"/>
                </a:solidFill>
                <a:effectLst/>
                <a:latin typeface="Liberation Mono"/>
              </a:rPr>
              <a:t>0 10</a:t>
            </a:r>
            <a:r>
              <a:rPr lang="pl-PL" b="0" i="0" dirty="0">
                <a:solidFill>
                  <a:srgbClr val="999999"/>
                </a:solidFill>
                <a:effectLst/>
                <a:latin typeface="Liberation Mono"/>
              </a:rPr>
              <a:t>,</a:t>
            </a:r>
            <a:r>
              <a:rPr lang="pl-PL" b="0" i="0" dirty="0">
                <a:solidFill>
                  <a:srgbClr val="000000"/>
                </a:solidFill>
                <a:effectLst/>
                <a:latin typeface="Liberation Mono"/>
              </a:rPr>
              <a:t>0 0</a:t>
            </a:r>
            <a:r>
              <a:rPr lang="pl-PL" b="0" i="0" dirty="0">
                <a:solidFill>
                  <a:srgbClr val="999999"/>
                </a:solidFill>
                <a:effectLst/>
                <a:latin typeface="Liberation Mono"/>
              </a:rPr>
              <a:t>)),((</a:t>
            </a:r>
            <a:r>
              <a:rPr lang="pl-PL" b="0" i="0" dirty="0">
                <a:solidFill>
                  <a:srgbClr val="000000"/>
                </a:solidFill>
                <a:effectLst/>
                <a:latin typeface="Liberation Mono"/>
              </a:rPr>
              <a:t>5 5</a:t>
            </a:r>
            <a:r>
              <a:rPr lang="pl-PL" b="0" i="0" dirty="0">
                <a:solidFill>
                  <a:srgbClr val="999999"/>
                </a:solidFill>
                <a:effectLst/>
                <a:latin typeface="Liberation Mono"/>
              </a:rPr>
              <a:t>,</a:t>
            </a:r>
            <a:r>
              <a:rPr lang="pl-PL" b="0" i="0" dirty="0">
                <a:solidFill>
                  <a:srgbClr val="000000"/>
                </a:solidFill>
                <a:effectLst/>
                <a:latin typeface="Liberation Mono"/>
              </a:rPr>
              <a:t>7 5</a:t>
            </a:r>
            <a:r>
              <a:rPr lang="pl-PL" b="0" i="0" dirty="0">
                <a:solidFill>
                  <a:srgbClr val="999999"/>
                </a:solidFill>
                <a:effectLst/>
                <a:latin typeface="Liberation Mono"/>
              </a:rPr>
              <a:t>,</a:t>
            </a:r>
            <a:r>
              <a:rPr lang="pl-PL" b="0" i="0" dirty="0">
                <a:solidFill>
                  <a:srgbClr val="000000"/>
                </a:solidFill>
                <a:effectLst/>
                <a:latin typeface="Liberation Mono"/>
              </a:rPr>
              <a:t>7 7</a:t>
            </a:r>
            <a:r>
              <a:rPr lang="pl-PL" b="0" i="0" dirty="0">
                <a:solidFill>
                  <a:srgbClr val="999999"/>
                </a:solidFill>
                <a:effectLst/>
                <a:latin typeface="Liberation Mono"/>
              </a:rPr>
              <a:t>,</a:t>
            </a:r>
            <a:r>
              <a:rPr lang="pl-PL" b="0" i="0" dirty="0">
                <a:solidFill>
                  <a:srgbClr val="000000"/>
                </a:solidFill>
                <a:effectLst/>
                <a:latin typeface="Liberation Mono"/>
              </a:rPr>
              <a:t>5 7</a:t>
            </a:r>
            <a:r>
              <a:rPr lang="pl-PL" b="0" i="0" dirty="0">
                <a:solidFill>
                  <a:srgbClr val="999999"/>
                </a:solidFill>
                <a:effectLst/>
                <a:latin typeface="Liberation Mono"/>
              </a:rPr>
              <a:t>,</a:t>
            </a:r>
            <a:r>
              <a:rPr lang="pl-PL" b="0" i="0" dirty="0">
                <a:solidFill>
                  <a:srgbClr val="000000"/>
                </a:solidFill>
                <a:effectLst/>
                <a:latin typeface="Liberation Mono"/>
              </a:rPr>
              <a:t> 5 5</a:t>
            </a:r>
            <a:r>
              <a:rPr lang="pl-PL" b="0" i="0" dirty="0">
                <a:solidFill>
                  <a:srgbClr val="999999"/>
                </a:solidFill>
                <a:effectLst/>
                <a:latin typeface="Liberation Mono"/>
              </a:rPr>
              <a:t>)))</a:t>
            </a:r>
          </a:p>
          <a:p>
            <a:r>
              <a:rPr lang="pl-PL" b="0" i="0" dirty="0">
                <a:solidFill>
                  <a:srgbClr val="000000"/>
                </a:solidFill>
                <a:effectLst/>
                <a:latin typeface="Liberation Mono"/>
              </a:rPr>
              <a:t>GEOMETRYCOLLECTION</a:t>
            </a:r>
            <a:r>
              <a:rPr lang="pl-PL" b="0" i="0" dirty="0">
                <a:solidFill>
                  <a:srgbClr val="999999"/>
                </a:solidFill>
                <a:effectLst/>
                <a:latin typeface="Liberation Mono"/>
              </a:rPr>
              <a:t>(</a:t>
            </a:r>
            <a:r>
              <a:rPr lang="pl-PL" b="0" i="0" dirty="0">
                <a:solidFill>
                  <a:srgbClr val="000000"/>
                </a:solidFill>
                <a:effectLst/>
                <a:latin typeface="Liberation Mono"/>
              </a:rPr>
              <a:t>POINT</a:t>
            </a:r>
            <a:r>
              <a:rPr lang="pl-PL" b="0" i="0" dirty="0">
                <a:solidFill>
                  <a:srgbClr val="999999"/>
                </a:solidFill>
                <a:effectLst/>
                <a:latin typeface="Liberation Mono"/>
              </a:rPr>
              <a:t>(</a:t>
            </a:r>
            <a:r>
              <a:rPr lang="pl-PL" b="0" i="0" dirty="0">
                <a:solidFill>
                  <a:srgbClr val="000000"/>
                </a:solidFill>
                <a:effectLst/>
                <a:latin typeface="Liberation Mono"/>
              </a:rPr>
              <a:t>10 10</a:t>
            </a:r>
            <a:r>
              <a:rPr lang="pl-PL" b="0" i="0" dirty="0">
                <a:solidFill>
                  <a:srgbClr val="999999"/>
                </a:solidFill>
                <a:effectLst/>
                <a:latin typeface="Liberation Mono"/>
              </a:rPr>
              <a:t>),</a:t>
            </a:r>
            <a:r>
              <a:rPr lang="pl-PL" b="0" i="0" dirty="0">
                <a:solidFill>
                  <a:srgbClr val="000000"/>
                </a:solidFill>
                <a:effectLst/>
                <a:latin typeface="Liberation Mono"/>
              </a:rPr>
              <a:t> POINT</a:t>
            </a:r>
            <a:r>
              <a:rPr lang="pl-PL" b="0" i="0" dirty="0">
                <a:solidFill>
                  <a:srgbClr val="999999"/>
                </a:solidFill>
                <a:effectLst/>
                <a:latin typeface="Liberation Mono"/>
              </a:rPr>
              <a:t>(</a:t>
            </a:r>
            <a:r>
              <a:rPr lang="pl-PL" b="0" i="0" dirty="0">
                <a:solidFill>
                  <a:srgbClr val="000000"/>
                </a:solidFill>
                <a:effectLst/>
                <a:latin typeface="Liberation Mono"/>
              </a:rPr>
              <a:t>30 30</a:t>
            </a:r>
            <a:r>
              <a:rPr lang="pl-PL" b="0" i="0" dirty="0">
                <a:solidFill>
                  <a:srgbClr val="999999"/>
                </a:solidFill>
                <a:effectLst/>
                <a:latin typeface="Liberation Mono"/>
              </a:rPr>
              <a:t>),</a:t>
            </a:r>
            <a:r>
              <a:rPr lang="pl-PL" b="0" i="0" dirty="0">
                <a:solidFill>
                  <a:srgbClr val="000000"/>
                </a:solidFill>
                <a:effectLst/>
                <a:latin typeface="Liberation Mono"/>
              </a:rPr>
              <a:t> LINESTRING</a:t>
            </a:r>
            <a:r>
              <a:rPr lang="pl-PL" b="0" i="0" dirty="0">
                <a:solidFill>
                  <a:srgbClr val="999999"/>
                </a:solidFill>
                <a:effectLst/>
                <a:latin typeface="Liberation Mono"/>
              </a:rPr>
              <a:t>(</a:t>
            </a:r>
            <a:r>
              <a:rPr lang="pl-PL" b="0" i="0" dirty="0">
                <a:solidFill>
                  <a:srgbClr val="000000"/>
                </a:solidFill>
                <a:effectLst/>
                <a:latin typeface="Liberation Mono"/>
              </a:rPr>
              <a:t>15 15</a:t>
            </a:r>
            <a:r>
              <a:rPr lang="pl-PL" b="0" i="0" dirty="0">
                <a:solidFill>
                  <a:srgbClr val="999999"/>
                </a:solidFill>
                <a:effectLst/>
                <a:latin typeface="Liberation Mono"/>
              </a:rPr>
              <a:t>,</a:t>
            </a:r>
            <a:r>
              <a:rPr lang="pl-PL" b="0" i="0" dirty="0">
                <a:solidFill>
                  <a:srgbClr val="000000"/>
                </a:solidFill>
                <a:effectLst/>
                <a:latin typeface="Liberation Mono"/>
              </a:rPr>
              <a:t> 20 20</a:t>
            </a:r>
            <a:r>
              <a:rPr lang="pl-PL" b="0" i="0" dirty="0">
                <a:solidFill>
                  <a:srgbClr val="999999"/>
                </a:solidFill>
                <a:effectLst/>
                <a:latin typeface="Liberation Mono"/>
              </a:rPr>
              <a:t>))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3076022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978B564-BB24-AB64-4624-1B4A412B5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System Odniesienia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41B4580-ECCE-B648-F64C-63D067B0BA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fontAlgn="base"/>
            <a:r>
              <a:rPr lang="pl-PL" b="0" i="0" dirty="0">
                <a:solidFill>
                  <a:srgbClr val="004ED0"/>
                </a:solidFill>
                <a:effectLst/>
                <a:latin typeface="inherit"/>
              </a:rPr>
              <a:t>CREATE SPATIAL REFERENCE </a:t>
            </a:r>
            <a:r>
              <a:rPr lang="pl-PL" b="0" i="0" dirty="0">
                <a:solidFill>
                  <a:srgbClr val="000000"/>
                </a:solidFill>
                <a:effectLst/>
                <a:latin typeface="inherit"/>
              </a:rPr>
              <a:t>SYSTEM</a:t>
            </a:r>
            <a:r>
              <a:rPr lang="pl-PL" b="0" i="0" dirty="0">
                <a:solidFill>
                  <a:srgbClr val="006FE0"/>
                </a:solidFill>
                <a:effectLst/>
                <a:latin typeface="inherit"/>
              </a:rPr>
              <a:t> </a:t>
            </a:r>
            <a:r>
              <a:rPr lang="pl-PL" b="0" i="0" dirty="0">
                <a:solidFill>
                  <a:srgbClr val="CE0000"/>
                </a:solidFill>
                <a:effectLst/>
                <a:latin typeface="inherit"/>
              </a:rPr>
              <a:t>1004326</a:t>
            </a:r>
            <a:endParaRPr lang="pl-PL" dirty="0">
              <a:solidFill>
                <a:srgbClr val="000000"/>
              </a:solidFill>
              <a:latin typeface="Monaco"/>
            </a:endParaRPr>
          </a:p>
          <a:p>
            <a:pPr algn="l" fontAlgn="base"/>
            <a:r>
              <a:rPr lang="pl-PL" b="0" i="0" dirty="0">
                <a:solidFill>
                  <a:srgbClr val="000000"/>
                </a:solidFill>
                <a:effectLst/>
                <a:latin typeface="inherit"/>
              </a:rPr>
              <a:t>NAME</a:t>
            </a:r>
            <a:r>
              <a:rPr lang="pl-PL" b="0" i="0" dirty="0">
                <a:solidFill>
                  <a:srgbClr val="006FE0"/>
                </a:solidFill>
                <a:effectLst/>
                <a:latin typeface="inherit"/>
              </a:rPr>
              <a:t> </a:t>
            </a:r>
            <a:r>
              <a:rPr lang="pl-PL" b="0" i="0" dirty="0">
                <a:solidFill>
                  <a:srgbClr val="008000"/>
                </a:solidFill>
                <a:effectLst/>
                <a:latin typeface="inherit"/>
              </a:rPr>
              <a:t>'WGS 84 (</a:t>
            </a:r>
            <a:r>
              <a:rPr lang="pl-PL" b="0" i="0" dirty="0" err="1">
                <a:solidFill>
                  <a:srgbClr val="008000"/>
                </a:solidFill>
                <a:effectLst/>
                <a:latin typeface="inherit"/>
              </a:rPr>
              <a:t>long</a:t>
            </a:r>
            <a:r>
              <a:rPr lang="pl-PL" b="0" i="0" dirty="0">
                <a:solidFill>
                  <a:srgbClr val="008000"/>
                </a:solidFill>
                <a:effectLst/>
                <a:latin typeface="inherit"/>
              </a:rPr>
              <a:t>-lat)’</a:t>
            </a:r>
            <a:endParaRPr lang="pl-PL" dirty="0">
              <a:solidFill>
                <a:srgbClr val="000000"/>
              </a:solidFill>
              <a:latin typeface="Monaco"/>
            </a:endParaRPr>
          </a:p>
          <a:p>
            <a:pPr algn="l" fontAlgn="base"/>
            <a:r>
              <a:rPr lang="pl-PL" b="0" i="0" dirty="0">
                <a:solidFill>
                  <a:srgbClr val="000000"/>
                </a:solidFill>
                <a:effectLst/>
                <a:latin typeface="inherit"/>
              </a:rPr>
              <a:t>DEFINITION</a:t>
            </a:r>
            <a:r>
              <a:rPr lang="pl-PL" b="0" i="0" dirty="0">
                <a:solidFill>
                  <a:srgbClr val="006FE0"/>
                </a:solidFill>
                <a:effectLst/>
                <a:latin typeface="inherit"/>
              </a:rPr>
              <a:t> </a:t>
            </a:r>
            <a:r>
              <a:rPr lang="pl-PL" b="0" i="0" dirty="0">
                <a:solidFill>
                  <a:srgbClr val="008000"/>
                </a:solidFill>
                <a:effectLst/>
                <a:latin typeface="inherit"/>
              </a:rPr>
              <a:t>'GEOGCS["WGS 84",DATUM["World </a:t>
            </a:r>
            <a:r>
              <a:rPr lang="pl-PL" b="0" i="0" dirty="0" err="1">
                <a:solidFill>
                  <a:srgbClr val="008000"/>
                </a:solidFill>
                <a:effectLst/>
                <a:latin typeface="inherit"/>
              </a:rPr>
              <a:t>Geodetic</a:t>
            </a:r>
            <a:r>
              <a:rPr lang="pl-PL" b="0" i="0" dirty="0">
                <a:solidFill>
                  <a:srgbClr val="008000"/>
                </a:solidFill>
                <a:effectLst/>
                <a:latin typeface="inherit"/>
              </a:rPr>
              <a:t> System 1984",SPHEROID["WGS 84",6378137,298.257223563,AUTHORITY["EPSG","7030"]],AUTHORITY["EPSG","6326"]],PRIMEM["Greenwich",0,AUTHORITY["EPSG","8901"]],UNIT["degree",0.017453292519943278,AUTHORITY["EPSG","9122"]],AXIS["</a:t>
            </a:r>
            <a:r>
              <a:rPr lang="pl-PL" b="0" i="0" dirty="0" err="1">
                <a:solidFill>
                  <a:srgbClr val="008000"/>
                </a:solidFill>
                <a:effectLst/>
                <a:latin typeface="inherit"/>
              </a:rPr>
              <a:t>Lon",EAST</a:t>
            </a:r>
            <a:r>
              <a:rPr lang="pl-PL" b="0" i="0" dirty="0">
                <a:solidFill>
                  <a:srgbClr val="008000"/>
                </a:solidFill>
                <a:effectLst/>
                <a:latin typeface="inherit"/>
              </a:rPr>
              <a:t>],AXIS["</a:t>
            </a:r>
            <a:r>
              <a:rPr lang="pl-PL" b="0" i="0" dirty="0" err="1">
                <a:solidFill>
                  <a:srgbClr val="008000"/>
                </a:solidFill>
                <a:effectLst/>
                <a:latin typeface="inherit"/>
              </a:rPr>
              <a:t>Lat",NORTH</a:t>
            </a:r>
            <a:r>
              <a:rPr lang="pl-PL" b="0" i="0" dirty="0">
                <a:solidFill>
                  <a:srgbClr val="008000"/>
                </a:solidFill>
                <a:effectLst/>
                <a:latin typeface="inherit"/>
              </a:rPr>
              <a:t>]]'</a:t>
            </a:r>
            <a:endParaRPr lang="pl-PL" b="0" i="0" dirty="0">
              <a:solidFill>
                <a:srgbClr val="000000"/>
              </a:solidFill>
              <a:effectLst/>
              <a:latin typeface="Monaco"/>
            </a:endParaRPr>
          </a:p>
          <a:p>
            <a:pPr algn="l" fontAlgn="base"/>
            <a:r>
              <a:rPr lang="pl-PL" b="0" i="0" dirty="0">
                <a:solidFill>
                  <a:srgbClr val="000000"/>
                </a:solidFill>
                <a:effectLst/>
                <a:latin typeface="inherit"/>
              </a:rPr>
              <a:t>DESCRIPTION</a:t>
            </a:r>
            <a:r>
              <a:rPr lang="pl-PL" b="0" i="0" dirty="0">
                <a:solidFill>
                  <a:srgbClr val="006FE0"/>
                </a:solidFill>
                <a:effectLst/>
                <a:latin typeface="inherit"/>
              </a:rPr>
              <a:t> </a:t>
            </a:r>
            <a:r>
              <a:rPr lang="pl-PL" b="0" i="0" dirty="0">
                <a:solidFill>
                  <a:srgbClr val="008000"/>
                </a:solidFill>
                <a:effectLst/>
                <a:latin typeface="inherit"/>
              </a:rPr>
              <a:t>'WGS 84 with </a:t>
            </a:r>
            <a:r>
              <a:rPr lang="pl-PL" b="0" i="0" dirty="0" err="1">
                <a:solidFill>
                  <a:srgbClr val="008000"/>
                </a:solidFill>
                <a:effectLst/>
                <a:latin typeface="inherit"/>
              </a:rPr>
              <a:t>coordinate</a:t>
            </a:r>
            <a:r>
              <a:rPr lang="pl-PL" b="0" i="0" dirty="0">
                <a:solidFill>
                  <a:srgbClr val="008000"/>
                </a:solidFill>
                <a:effectLst/>
                <a:latin typeface="inherit"/>
              </a:rPr>
              <a:t> </a:t>
            </a:r>
            <a:r>
              <a:rPr lang="pl-PL" b="0" i="0" dirty="0" err="1">
                <a:solidFill>
                  <a:srgbClr val="008000"/>
                </a:solidFill>
                <a:effectLst/>
                <a:latin typeface="inherit"/>
              </a:rPr>
              <a:t>axes</a:t>
            </a:r>
            <a:r>
              <a:rPr lang="pl-PL" b="0" i="0" dirty="0">
                <a:solidFill>
                  <a:srgbClr val="008000"/>
                </a:solidFill>
                <a:effectLst/>
                <a:latin typeface="inherit"/>
              </a:rPr>
              <a:t> </a:t>
            </a:r>
            <a:r>
              <a:rPr lang="pl-PL" b="0" i="0" dirty="0" err="1">
                <a:solidFill>
                  <a:srgbClr val="008000"/>
                </a:solidFill>
                <a:effectLst/>
                <a:latin typeface="inherit"/>
              </a:rPr>
              <a:t>swapped</a:t>
            </a:r>
            <a:r>
              <a:rPr lang="pl-PL" b="0" i="0" dirty="0">
                <a:solidFill>
                  <a:srgbClr val="008000"/>
                </a:solidFill>
                <a:effectLst/>
                <a:latin typeface="inherit"/>
              </a:rPr>
              <a:t> to be </a:t>
            </a:r>
            <a:r>
              <a:rPr lang="pl-PL" b="0" i="0" dirty="0" err="1">
                <a:solidFill>
                  <a:srgbClr val="008000"/>
                </a:solidFill>
                <a:effectLst/>
                <a:latin typeface="inherit"/>
              </a:rPr>
              <a:t>longitude-latitude</a:t>
            </a:r>
            <a:r>
              <a:rPr lang="pl-PL" b="0" i="0" dirty="0">
                <a:solidFill>
                  <a:srgbClr val="008000"/>
                </a:solidFill>
                <a:effectLst/>
                <a:latin typeface="inherit"/>
              </a:rPr>
              <a:t> </a:t>
            </a:r>
            <a:r>
              <a:rPr lang="pl-PL" b="0" i="0" dirty="0" err="1">
                <a:solidFill>
                  <a:srgbClr val="008000"/>
                </a:solidFill>
                <a:effectLst/>
                <a:latin typeface="inherit"/>
              </a:rPr>
              <a:t>instead</a:t>
            </a:r>
            <a:r>
              <a:rPr lang="pl-PL" b="0" i="0" dirty="0">
                <a:solidFill>
                  <a:srgbClr val="008000"/>
                </a:solidFill>
                <a:effectLst/>
                <a:latin typeface="inherit"/>
              </a:rPr>
              <a:t> of </a:t>
            </a:r>
            <a:r>
              <a:rPr lang="pl-PL" b="0" i="0" dirty="0" err="1">
                <a:solidFill>
                  <a:srgbClr val="008000"/>
                </a:solidFill>
                <a:effectLst/>
                <a:latin typeface="inherit"/>
              </a:rPr>
              <a:t>latitude-longitude</a:t>
            </a:r>
            <a:r>
              <a:rPr lang="pl-PL" b="0" i="0" dirty="0">
                <a:solidFill>
                  <a:srgbClr val="008000"/>
                </a:solidFill>
                <a:effectLst/>
                <a:latin typeface="inherit"/>
              </a:rPr>
              <a:t>'</a:t>
            </a:r>
            <a:r>
              <a:rPr lang="pl-PL" b="0" i="0" dirty="0">
                <a:solidFill>
                  <a:srgbClr val="333333"/>
                </a:solidFill>
                <a:effectLst/>
                <a:latin typeface="inherit"/>
              </a:rPr>
              <a:t>;</a:t>
            </a:r>
            <a:endParaRPr lang="pl-PL" b="0" i="0" dirty="0">
              <a:solidFill>
                <a:srgbClr val="000000"/>
              </a:solidFill>
              <a:effectLst/>
              <a:latin typeface="Monaco"/>
            </a:endParaRP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431609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7721743-A6A0-FD0A-2F51-A82F4FBA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Cechy typów danych przestrzennych MySQL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575271B-530A-1382-6A5D-001F162039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Rozszerzenia przestrzenne MySQL umożliwiają generowanie, przechowywanie i analizę cech geograficznych:</a:t>
            </a:r>
          </a:p>
          <a:p>
            <a:r>
              <a:rPr lang="pl-PL" dirty="0"/>
              <a:t>Typy danych do reprezentacji wartości przestrzennych</a:t>
            </a:r>
          </a:p>
          <a:p>
            <a:r>
              <a:rPr lang="pl-PL" dirty="0"/>
              <a:t>Funkcje do manipulowania wartościami przestrzennymi</a:t>
            </a:r>
          </a:p>
          <a:p>
            <a:r>
              <a:rPr lang="pl-PL" dirty="0"/>
              <a:t>Indeksowanie przestrzenne poprawiające czasy dostępu do kolumn przestrzennych</a:t>
            </a:r>
          </a:p>
        </p:txBody>
      </p:sp>
    </p:spTree>
    <p:extLst>
      <p:ext uri="{BB962C8B-B14F-4D97-AF65-F5344CB8AC3E}">
        <p14:creationId xmlns:p14="http://schemas.microsoft.com/office/powerpoint/2010/main" val="316250547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802EC4F-1141-443D-9783-0EFFE2E65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Obliczanie odległości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436678B-32F9-B110-B223-D86859FB03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fontAlgn="base"/>
            <a:r>
              <a:rPr lang="en-US" b="0" i="0" dirty="0">
                <a:solidFill>
                  <a:srgbClr val="004ED0"/>
                </a:solidFill>
                <a:effectLst/>
                <a:latin typeface="inherit"/>
              </a:rPr>
              <a:t>SELECT </a:t>
            </a:r>
            <a:r>
              <a:rPr lang="en-US" b="0" i="0" dirty="0" err="1">
                <a:solidFill>
                  <a:srgbClr val="004ED0"/>
                </a:solidFill>
                <a:effectLst/>
                <a:latin typeface="inherit"/>
              </a:rPr>
              <a:t>ST_Distance</a:t>
            </a:r>
            <a:r>
              <a:rPr lang="en-US" b="0" i="0" dirty="0">
                <a:solidFill>
                  <a:srgbClr val="333333"/>
                </a:solidFill>
                <a:effectLst/>
                <a:latin typeface="inherit"/>
              </a:rPr>
              <a:t>(</a:t>
            </a:r>
            <a:endParaRPr lang="en-US" b="0" i="0" dirty="0">
              <a:solidFill>
                <a:srgbClr val="000000"/>
              </a:solidFill>
              <a:effectLst/>
              <a:latin typeface="Monaco"/>
            </a:endParaRPr>
          </a:p>
          <a:p>
            <a:pPr algn="l" fontAlgn="base"/>
            <a:r>
              <a:rPr lang="en-US" b="0" i="0" dirty="0" err="1">
                <a:solidFill>
                  <a:srgbClr val="004ED0"/>
                </a:solidFill>
                <a:effectLst/>
                <a:latin typeface="inherit"/>
              </a:rPr>
              <a:t>ST_GeomFromText</a:t>
            </a:r>
            <a:r>
              <a:rPr lang="en-US" b="0" i="0" dirty="0">
                <a:solidFill>
                  <a:srgbClr val="333333"/>
                </a:solidFill>
                <a:effectLst/>
                <a:latin typeface="inherit"/>
              </a:rPr>
              <a:t>(</a:t>
            </a:r>
            <a:r>
              <a:rPr lang="en-US" b="0" i="0" dirty="0">
                <a:solidFill>
                  <a:srgbClr val="008000"/>
                </a:solidFill>
                <a:effectLst/>
                <a:latin typeface="inherit"/>
              </a:rPr>
              <a:t>'POINT(63.4269 10.3958)'</a:t>
            </a:r>
            <a:r>
              <a:rPr lang="en-US" b="0" i="0" dirty="0">
                <a:solidFill>
                  <a:srgbClr val="333333"/>
                </a:solidFill>
                <a:effectLst/>
                <a:latin typeface="inherit"/>
              </a:rPr>
              <a:t>,</a:t>
            </a:r>
            <a:r>
              <a:rPr lang="en-US" b="0" i="0" dirty="0">
                <a:solidFill>
                  <a:srgbClr val="006FE0"/>
                </a:solidFill>
                <a:effectLst/>
                <a:latin typeface="inherit"/>
              </a:rPr>
              <a:t> </a:t>
            </a:r>
            <a:r>
              <a:rPr lang="en-US" b="0" i="0" dirty="0">
                <a:solidFill>
                  <a:srgbClr val="CE0000"/>
                </a:solidFill>
                <a:effectLst/>
                <a:latin typeface="inherit"/>
              </a:rPr>
              <a:t>4326</a:t>
            </a:r>
            <a:r>
              <a:rPr lang="en-US" b="0" i="0" dirty="0">
                <a:solidFill>
                  <a:srgbClr val="333333"/>
                </a:solidFill>
                <a:effectLst/>
                <a:latin typeface="inherit"/>
              </a:rPr>
              <a:t>),</a:t>
            </a:r>
            <a:endParaRPr lang="en-US" b="0" i="0" dirty="0">
              <a:solidFill>
                <a:srgbClr val="000000"/>
              </a:solidFill>
              <a:effectLst/>
              <a:latin typeface="Monaco"/>
            </a:endParaRPr>
          </a:p>
          <a:p>
            <a:pPr algn="l" fontAlgn="base"/>
            <a:r>
              <a:rPr lang="en-US" b="0" i="0" dirty="0" err="1">
                <a:solidFill>
                  <a:srgbClr val="004ED0"/>
                </a:solidFill>
                <a:effectLst/>
                <a:latin typeface="inherit"/>
              </a:rPr>
              <a:t>ST_GeomFromText</a:t>
            </a:r>
            <a:r>
              <a:rPr lang="en-US" b="0" i="0" dirty="0">
                <a:solidFill>
                  <a:srgbClr val="333333"/>
                </a:solidFill>
                <a:effectLst/>
                <a:latin typeface="inherit"/>
              </a:rPr>
              <a:t>(</a:t>
            </a:r>
            <a:r>
              <a:rPr lang="en-US" b="0" i="0" dirty="0">
                <a:solidFill>
                  <a:srgbClr val="008000"/>
                </a:solidFill>
                <a:effectLst/>
                <a:latin typeface="inherit"/>
              </a:rPr>
              <a:t>'POINT(51.5081 -0.0761)'</a:t>
            </a:r>
            <a:r>
              <a:rPr lang="en-US" b="0" i="0" dirty="0">
                <a:solidFill>
                  <a:srgbClr val="333333"/>
                </a:solidFill>
                <a:effectLst/>
                <a:latin typeface="inherit"/>
              </a:rPr>
              <a:t>,</a:t>
            </a:r>
            <a:r>
              <a:rPr lang="en-US" b="0" i="0" dirty="0">
                <a:solidFill>
                  <a:srgbClr val="006FE0"/>
                </a:solidFill>
                <a:effectLst/>
                <a:latin typeface="inherit"/>
              </a:rPr>
              <a:t> </a:t>
            </a:r>
            <a:r>
              <a:rPr lang="en-US" b="0" i="0" dirty="0">
                <a:solidFill>
                  <a:srgbClr val="CE0000"/>
                </a:solidFill>
                <a:effectLst/>
                <a:latin typeface="inherit"/>
              </a:rPr>
              <a:t>4326</a:t>
            </a:r>
            <a:r>
              <a:rPr lang="en-US" b="0" i="0" dirty="0">
                <a:solidFill>
                  <a:srgbClr val="333333"/>
                </a:solidFill>
                <a:effectLst/>
                <a:latin typeface="inherit"/>
              </a:rPr>
              <a:t>)</a:t>
            </a:r>
            <a:endParaRPr lang="en-US" b="0" i="0" dirty="0">
              <a:solidFill>
                <a:srgbClr val="000000"/>
              </a:solidFill>
              <a:effectLst/>
              <a:latin typeface="Monaco"/>
            </a:endParaRPr>
          </a:p>
          <a:p>
            <a:pPr algn="l" fontAlgn="base"/>
            <a:r>
              <a:rPr lang="en-US" b="0" i="0" dirty="0">
                <a:solidFill>
                  <a:srgbClr val="333333"/>
                </a:solidFill>
                <a:effectLst/>
                <a:latin typeface="inherit"/>
              </a:rPr>
              <a:t>)</a:t>
            </a:r>
            <a:r>
              <a:rPr lang="en-US" b="0" i="0" dirty="0">
                <a:solidFill>
                  <a:srgbClr val="006FE0"/>
                </a:solidFill>
                <a:effectLst/>
                <a:latin typeface="inherit"/>
              </a:rPr>
              <a:t> </a:t>
            </a:r>
            <a:r>
              <a:rPr lang="en-US" b="0" i="0" dirty="0">
                <a:solidFill>
                  <a:srgbClr val="000000"/>
                </a:solidFill>
                <a:effectLst/>
                <a:latin typeface="Monaco"/>
              </a:rPr>
              <a:t>/</a:t>
            </a:r>
            <a:r>
              <a:rPr lang="en-US" b="0" i="0" dirty="0">
                <a:solidFill>
                  <a:srgbClr val="006FE0"/>
                </a:solidFill>
                <a:effectLst/>
                <a:latin typeface="inherit"/>
              </a:rPr>
              <a:t> </a:t>
            </a:r>
            <a:r>
              <a:rPr lang="en-US" b="0" i="0" dirty="0">
                <a:solidFill>
                  <a:srgbClr val="CE0000"/>
                </a:solidFill>
                <a:effectLst/>
                <a:latin typeface="inherit"/>
              </a:rPr>
              <a:t>1000</a:t>
            </a:r>
            <a:r>
              <a:rPr lang="en-US" b="0" i="0" dirty="0">
                <a:solidFill>
                  <a:srgbClr val="006FE0"/>
                </a:solidFill>
                <a:effectLst/>
                <a:latin typeface="inherit"/>
              </a:rPr>
              <a:t> </a:t>
            </a:r>
            <a:r>
              <a:rPr lang="en-US" b="0" i="0" dirty="0">
                <a:solidFill>
                  <a:srgbClr val="800080"/>
                </a:solidFill>
                <a:effectLst/>
                <a:latin typeface="inherit"/>
              </a:rPr>
              <a:t>AS</a:t>
            </a:r>
            <a:r>
              <a:rPr lang="en-US" b="0" i="0" dirty="0">
                <a:solidFill>
                  <a:srgbClr val="006FE0"/>
                </a:solidFill>
                <a:effectLst/>
                <a:latin typeface="inherit"/>
              </a:rPr>
              <a:t> </a:t>
            </a:r>
            <a:r>
              <a:rPr lang="en-US" b="0" i="0" dirty="0">
                <a:solidFill>
                  <a:srgbClr val="000000"/>
                </a:solidFill>
                <a:effectLst/>
                <a:latin typeface="inherit"/>
              </a:rPr>
              <a:t>km</a:t>
            </a:r>
            <a:r>
              <a:rPr lang="en-US" b="0" i="0" dirty="0">
                <a:solidFill>
                  <a:srgbClr val="333333"/>
                </a:solidFill>
                <a:effectLst/>
                <a:latin typeface="inherit"/>
              </a:rPr>
              <a:t>;</a:t>
            </a:r>
            <a:endParaRPr lang="en-US" b="0" i="0" dirty="0">
              <a:solidFill>
                <a:srgbClr val="000000"/>
              </a:solidFill>
              <a:effectLst/>
              <a:latin typeface="Monaco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94915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534783A-D6EF-B283-1905-814245517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MySQL obsługa typów danych przestrzennych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8937C7E-A5A4-6D8D-F65B-5E36C9FCE8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l-PL" dirty="0"/>
              <a:t>MySQL ma typy danych odpowiadające klasom </a:t>
            </a:r>
            <a:r>
              <a:rPr lang="pl-PL" dirty="0" err="1"/>
              <a:t>OpenGIS</a:t>
            </a:r>
            <a:r>
              <a:rPr lang="pl-PL" dirty="0"/>
              <a:t>. Niektóre z tych typów przechowują pojedyncze wartości geometrii:</a:t>
            </a:r>
          </a:p>
          <a:p>
            <a:r>
              <a:rPr lang="pl-PL" dirty="0"/>
              <a:t>GEOMETRY</a:t>
            </a:r>
          </a:p>
          <a:p>
            <a:r>
              <a:rPr lang="pl-PL" dirty="0"/>
              <a:t>POINT</a:t>
            </a:r>
          </a:p>
          <a:p>
            <a:r>
              <a:rPr lang="pl-PL" dirty="0"/>
              <a:t>LINESTRING</a:t>
            </a:r>
          </a:p>
          <a:p>
            <a:r>
              <a:rPr lang="pl-PL" dirty="0"/>
              <a:t>POLYGON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Inne typy danych przechowują kolekcje wartości:</a:t>
            </a:r>
          </a:p>
          <a:p>
            <a:r>
              <a:rPr lang="pl-PL" dirty="0"/>
              <a:t>MULTIPOINT</a:t>
            </a:r>
          </a:p>
          <a:p>
            <a:r>
              <a:rPr lang="pl-PL" dirty="0"/>
              <a:t>MULTILINESTRING</a:t>
            </a:r>
          </a:p>
          <a:p>
            <a:r>
              <a:rPr lang="pl-PL" dirty="0"/>
              <a:t>MULTIPOLYGON</a:t>
            </a:r>
          </a:p>
          <a:p>
            <a:r>
              <a:rPr lang="pl-PL" dirty="0"/>
              <a:t>GEOMETRYCOLLECTION</a:t>
            </a:r>
          </a:p>
        </p:txBody>
      </p:sp>
    </p:spTree>
    <p:extLst>
      <p:ext uri="{BB962C8B-B14F-4D97-AF65-F5344CB8AC3E}">
        <p14:creationId xmlns:p14="http://schemas.microsoft.com/office/powerpoint/2010/main" val="38634175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E771340-7E17-FFF5-975B-72920CF54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Znaczenie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7DDD724-48C7-AE8D-22BC-CB3BB730E3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Geometria to słowo oznaczające cechę geograficzną. Pierwotnie słowo geometria oznaczało pomiar ziemi. </a:t>
            </a:r>
          </a:p>
          <a:p>
            <a:pPr marL="0" indent="0">
              <a:buNone/>
            </a:pPr>
            <a:r>
              <a:rPr lang="pl-PL" dirty="0"/>
              <a:t>Inne znaczenie pochodzi z kartografii, odnosząc się do cech geometrycznych, których kartografowie używają do mapowania świata. </a:t>
            </a:r>
          </a:p>
          <a:p>
            <a:pPr marL="0" indent="0">
              <a:buNone/>
            </a:pPr>
            <a:r>
              <a:rPr lang="pl-PL" dirty="0"/>
              <a:t>Jest to klasa, której nie można utworzyć, ale ma szereg właściwości, podanych poniżej, które są wspólne dla wszystkich wartości geometrii utworzonych z którejkolwiek z podklas Geometry.</a:t>
            </a:r>
          </a:p>
        </p:txBody>
      </p:sp>
    </p:spTree>
    <p:extLst>
      <p:ext uri="{BB962C8B-B14F-4D97-AF65-F5344CB8AC3E}">
        <p14:creationId xmlns:p14="http://schemas.microsoft.com/office/powerpoint/2010/main" val="22750200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FBA31FD-E9DF-8EAF-102E-7BB72C7465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SRID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A3D79DD-AD46-0F8C-2BE4-235BCFC4C6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Pełna forma SRID to </a:t>
            </a:r>
            <a:r>
              <a:rPr lang="pl-PL" dirty="0" err="1"/>
              <a:t>Spatial</a:t>
            </a:r>
            <a:r>
              <a:rPr lang="pl-PL" dirty="0"/>
              <a:t> Reference </a:t>
            </a:r>
            <a:r>
              <a:rPr lang="pl-PL" dirty="0" err="1"/>
              <a:t>Identifier</a:t>
            </a:r>
            <a:r>
              <a:rPr lang="pl-PL" dirty="0"/>
              <a:t>. System ten opisuje przestrzeń współrzędnych, w której zdefiniowany jest obiekt geometrii. W MySQL wartość SRID jest po prostu liczbą całkowitą powiązaną z wartością geometrii.</a:t>
            </a:r>
          </a:p>
        </p:txBody>
      </p:sp>
    </p:spTree>
    <p:extLst>
      <p:ext uri="{BB962C8B-B14F-4D97-AF65-F5344CB8AC3E}">
        <p14:creationId xmlns:p14="http://schemas.microsoft.com/office/powerpoint/2010/main" val="3744828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7802389-6053-BCBD-1BF7-2DBA65332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coordinates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8567554-8B9E-B811-6FCF-D72C54C09C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Wszystkie niepuste geometrie zawierają co najmniej jedną parę współrzędnych (X,Y). Puste geometrie nie zawierają współrzędnych. Współrzędne są powiązane z SRID.</a:t>
            </a:r>
          </a:p>
        </p:txBody>
      </p:sp>
    </p:spTree>
    <p:extLst>
      <p:ext uri="{BB962C8B-B14F-4D97-AF65-F5344CB8AC3E}">
        <p14:creationId xmlns:p14="http://schemas.microsoft.com/office/powerpoint/2010/main" val="10140188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9E88A9F-187B-DBE7-220A-5AABF6315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interior, </a:t>
            </a:r>
            <a:r>
              <a:rPr lang="pl-PL" dirty="0" err="1"/>
              <a:t>boundary</a:t>
            </a:r>
            <a:r>
              <a:rPr lang="pl-PL" dirty="0"/>
              <a:t>, </a:t>
            </a:r>
            <a:r>
              <a:rPr lang="pl-PL" dirty="0" err="1"/>
              <a:t>exterior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92ADC4E-CF08-0A0D-D253-F8B65432F2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Każda geometria zajmuje jakieś miejsce w przestrzeni. </a:t>
            </a:r>
          </a:p>
          <a:p>
            <a:pPr marL="0" indent="0">
              <a:buNone/>
            </a:pPr>
            <a:r>
              <a:rPr lang="pl-PL" dirty="0"/>
              <a:t>Zewnętrzna część geometrii to cała przestrzeń niezajęta przez geometrię. </a:t>
            </a:r>
          </a:p>
          <a:p>
            <a:pPr marL="0" indent="0">
              <a:buNone/>
            </a:pPr>
            <a:r>
              <a:rPr lang="pl-PL" dirty="0"/>
              <a:t>Wewnętrzna część to przestrzeń zajmowana przez geometrię. </a:t>
            </a:r>
          </a:p>
          <a:p>
            <a:pPr marL="0" indent="0">
              <a:buNone/>
            </a:pPr>
            <a:r>
              <a:rPr lang="pl-PL" dirty="0"/>
              <a:t>Granica jest interfejsem między wnętrzem a zewnętrzem geometrii.</a:t>
            </a:r>
          </a:p>
        </p:txBody>
      </p:sp>
    </p:spTree>
    <p:extLst>
      <p:ext uri="{BB962C8B-B14F-4D97-AF65-F5344CB8AC3E}">
        <p14:creationId xmlns:p14="http://schemas.microsoft.com/office/powerpoint/2010/main" val="20691395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83</TotalTime>
  <Words>1561</Words>
  <Application>Microsoft Office PowerPoint</Application>
  <PresentationFormat>Panoramiczny</PresentationFormat>
  <Paragraphs>147</Paragraphs>
  <Slides>40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40</vt:i4>
      </vt:variant>
    </vt:vector>
  </HeadingPairs>
  <TitlesOfParts>
    <vt:vector size="47" baseType="lpstr">
      <vt:lpstr>inherit</vt:lpstr>
      <vt:lpstr>Liberation Mono</vt:lpstr>
      <vt:lpstr>Monaco</vt:lpstr>
      <vt:lpstr>Tw Cen MT</vt:lpstr>
      <vt:lpstr>Tw Cen MT Condensed</vt:lpstr>
      <vt:lpstr>Wingdings 3</vt:lpstr>
      <vt:lpstr>Integralny</vt:lpstr>
      <vt:lpstr>Rozszerzenia danych przestrzennych</vt:lpstr>
      <vt:lpstr>Open Geospatial Consortium (OGC)</vt:lpstr>
      <vt:lpstr>Prezentacja programu PowerPoint</vt:lpstr>
      <vt:lpstr>Cechy typów danych przestrzennych MySQL</vt:lpstr>
      <vt:lpstr>MySQL obsługa typów danych przestrzennych</vt:lpstr>
      <vt:lpstr>Znaczenie</vt:lpstr>
      <vt:lpstr>SRID</vt:lpstr>
      <vt:lpstr>coordinates</vt:lpstr>
      <vt:lpstr>interior, boundary, exterior</vt:lpstr>
      <vt:lpstr>MBR</vt:lpstr>
      <vt:lpstr>simple or nonsimple</vt:lpstr>
      <vt:lpstr>closed or not closed</vt:lpstr>
      <vt:lpstr>empty or nonempty</vt:lpstr>
      <vt:lpstr>dimension</vt:lpstr>
      <vt:lpstr>Pojedyncze wartości geometri</vt:lpstr>
      <vt:lpstr>Typ point</vt:lpstr>
      <vt:lpstr>Właściwości point</vt:lpstr>
      <vt:lpstr>Przykład</vt:lpstr>
      <vt:lpstr>Typ Curve</vt:lpstr>
      <vt:lpstr>Właściwości</vt:lpstr>
      <vt:lpstr>Typ LineString</vt:lpstr>
      <vt:lpstr>Właściwości</vt:lpstr>
      <vt:lpstr>Typ Surface</vt:lpstr>
      <vt:lpstr>Właściwości</vt:lpstr>
      <vt:lpstr>Typ Polygon</vt:lpstr>
      <vt:lpstr>Prezentacja programu PowerPoint</vt:lpstr>
      <vt:lpstr>Kolekcje wartości geometrii</vt:lpstr>
      <vt:lpstr>Wstęp</vt:lpstr>
      <vt:lpstr>MultiLineString</vt:lpstr>
      <vt:lpstr>Użycie</vt:lpstr>
      <vt:lpstr>MultiSurface</vt:lpstr>
      <vt:lpstr>Właściwości</vt:lpstr>
      <vt:lpstr>MultiPolygon</vt:lpstr>
      <vt:lpstr>Użycie</vt:lpstr>
      <vt:lpstr>Właściwości</vt:lpstr>
      <vt:lpstr>Właściwości cd</vt:lpstr>
      <vt:lpstr>Przykłady</vt:lpstr>
      <vt:lpstr>Pojedyńcze </vt:lpstr>
      <vt:lpstr>System Odniesienia</vt:lpstr>
      <vt:lpstr>Obliczanie odległości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Rozszerzenia danych przestrzennych</dc:title>
  <dc:creator>Damian Radzik</dc:creator>
  <cp:lastModifiedBy>Damian Radzik</cp:lastModifiedBy>
  <cp:revision>1</cp:revision>
  <dcterms:created xsi:type="dcterms:W3CDTF">2023-02-22T09:16:38Z</dcterms:created>
  <dcterms:modified xsi:type="dcterms:W3CDTF">2023-02-23T08:24:20Z</dcterms:modified>
</cp:coreProperties>
</file>