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49" autoAdjust="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9b6437a5cc3fe03b" providerId="LiveId" clId="{ACA65B45-1D37-4499-B879-0336140BB504}"/>
    <pc:docChg chg="modSld">
      <pc:chgData name="Damian Radzik" userId="9b6437a5cc3fe03b" providerId="LiveId" clId="{ACA65B45-1D37-4499-B879-0336140BB504}" dt="2022-09-28T08:43:13.881" v="1" actId="20577"/>
      <pc:docMkLst>
        <pc:docMk/>
      </pc:docMkLst>
      <pc:sldChg chg="modSp mod">
        <pc:chgData name="Damian Radzik" userId="9b6437a5cc3fe03b" providerId="LiveId" clId="{ACA65B45-1D37-4499-B879-0336140BB504}" dt="2022-09-28T08:43:13.881" v="1" actId="20577"/>
        <pc:sldMkLst>
          <pc:docMk/>
          <pc:sldMk cId="1539007879" sldId="256"/>
        </pc:sldMkLst>
        <pc:spChg chg="mod">
          <ac:chgData name="Damian Radzik" userId="9b6437a5cc3fe03b" providerId="LiveId" clId="{ACA65B45-1D37-4499-B879-0336140BB504}" dt="2022-09-28T08:43:13.881" v="1" actId="20577"/>
          <ac:spMkLst>
            <pc:docMk/>
            <pc:sldMk cId="1539007879" sldId="256"/>
            <ac:spMk id="2" creationId="{33A6886A-4430-35F9-09C8-9BBB0D839E0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50369227-4F23-4CA1-AA38-41983FF281EF}" type="datetimeFigureOut">
              <a:rPr lang="pl-PL" smtClean="0"/>
              <a:t>28.09.2022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9A77AF7-CF75-4F33-BCA5-22BD2EEF2E8F}"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7508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0369227-4F23-4CA1-AA38-41983FF281EF}" type="datetimeFigureOut">
              <a:rPr lang="pl-PL" smtClean="0"/>
              <a:t>28.09.2022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9A77AF7-CF75-4F33-BCA5-22BD2EEF2E8F}" type="slidenum">
              <a:rPr lang="pl-PL" smtClean="0"/>
              <a:t>‹#›</a:t>
            </a:fld>
            <a:endParaRPr lang="pl-PL"/>
          </a:p>
        </p:txBody>
      </p:sp>
    </p:spTree>
    <p:extLst>
      <p:ext uri="{BB962C8B-B14F-4D97-AF65-F5344CB8AC3E}">
        <p14:creationId xmlns:p14="http://schemas.microsoft.com/office/powerpoint/2010/main" val="3445316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0369227-4F23-4CA1-AA38-41983FF281EF}" type="datetimeFigureOut">
              <a:rPr lang="pl-PL" smtClean="0"/>
              <a:t>28.09.2022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9A77AF7-CF75-4F33-BCA5-22BD2EEF2E8F}"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7481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50369227-4F23-4CA1-AA38-41983FF281EF}" type="datetimeFigureOut">
              <a:rPr lang="pl-PL" smtClean="0"/>
              <a:t>28.09.2022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9A77AF7-CF75-4F33-BCA5-22BD2EEF2E8F}" type="slidenum">
              <a:rPr lang="pl-PL" smtClean="0"/>
              <a:t>‹#›</a:t>
            </a:fld>
            <a:endParaRPr lang="pl-PL"/>
          </a:p>
        </p:txBody>
      </p:sp>
    </p:spTree>
    <p:extLst>
      <p:ext uri="{BB962C8B-B14F-4D97-AF65-F5344CB8AC3E}">
        <p14:creationId xmlns:p14="http://schemas.microsoft.com/office/powerpoint/2010/main" val="190219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50369227-4F23-4CA1-AA38-41983FF281EF}" type="datetimeFigureOut">
              <a:rPr lang="pl-PL" smtClean="0"/>
              <a:t>28.09.2022</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9A77AF7-CF75-4F33-BCA5-22BD2EEF2E8F}"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2815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50369227-4F23-4CA1-AA38-41983FF281EF}" type="datetimeFigureOut">
              <a:rPr lang="pl-PL" smtClean="0"/>
              <a:t>28.09.2022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9A77AF7-CF75-4F33-BCA5-22BD2EEF2E8F}" type="slidenum">
              <a:rPr lang="pl-PL" smtClean="0"/>
              <a:t>‹#›</a:t>
            </a:fld>
            <a:endParaRPr lang="pl-PL"/>
          </a:p>
        </p:txBody>
      </p:sp>
    </p:spTree>
    <p:extLst>
      <p:ext uri="{BB962C8B-B14F-4D97-AF65-F5344CB8AC3E}">
        <p14:creationId xmlns:p14="http://schemas.microsoft.com/office/powerpoint/2010/main" val="3030468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Kliknij, aby edytować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50369227-4F23-4CA1-AA38-41983FF281EF}" type="datetimeFigureOut">
              <a:rPr lang="pl-PL" smtClean="0"/>
              <a:t>28.09.2022</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99A77AF7-CF75-4F33-BCA5-22BD2EEF2E8F}" type="slidenum">
              <a:rPr lang="pl-PL" smtClean="0"/>
              <a:t>‹#›</a:t>
            </a:fld>
            <a:endParaRPr lang="pl-PL"/>
          </a:p>
        </p:txBody>
      </p:sp>
    </p:spTree>
    <p:extLst>
      <p:ext uri="{BB962C8B-B14F-4D97-AF65-F5344CB8AC3E}">
        <p14:creationId xmlns:p14="http://schemas.microsoft.com/office/powerpoint/2010/main" val="2702078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50369227-4F23-4CA1-AA38-41983FF281EF}" type="datetimeFigureOut">
              <a:rPr lang="pl-PL" smtClean="0"/>
              <a:t>28.09.2022</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99A77AF7-CF75-4F33-BCA5-22BD2EEF2E8F}" type="slidenum">
              <a:rPr lang="pl-PL" smtClean="0"/>
              <a:t>‹#›</a:t>
            </a:fld>
            <a:endParaRPr lang="pl-PL"/>
          </a:p>
        </p:txBody>
      </p:sp>
    </p:spTree>
    <p:extLst>
      <p:ext uri="{BB962C8B-B14F-4D97-AF65-F5344CB8AC3E}">
        <p14:creationId xmlns:p14="http://schemas.microsoft.com/office/powerpoint/2010/main" val="2118324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369227-4F23-4CA1-AA38-41983FF281EF}" type="datetimeFigureOut">
              <a:rPr lang="pl-PL" smtClean="0"/>
              <a:t>28.09.2022</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99A77AF7-CF75-4F33-BCA5-22BD2EEF2E8F}" type="slidenum">
              <a:rPr lang="pl-PL" smtClean="0"/>
              <a:t>‹#›</a:t>
            </a:fld>
            <a:endParaRPr lang="pl-PL"/>
          </a:p>
        </p:txBody>
      </p:sp>
    </p:spTree>
    <p:extLst>
      <p:ext uri="{BB962C8B-B14F-4D97-AF65-F5344CB8AC3E}">
        <p14:creationId xmlns:p14="http://schemas.microsoft.com/office/powerpoint/2010/main" val="4281757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50369227-4F23-4CA1-AA38-41983FF281EF}" type="datetimeFigureOut">
              <a:rPr lang="pl-PL" smtClean="0"/>
              <a:t>28.09.2022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9A77AF7-CF75-4F33-BCA5-22BD2EEF2E8F}" type="slidenum">
              <a:rPr lang="pl-PL" smtClean="0"/>
              <a:t>‹#›</a:t>
            </a:fld>
            <a:endParaRPr lang="pl-PL"/>
          </a:p>
        </p:txBody>
      </p:sp>
    </p:spTree>
    <p:extLst>
      <p:ext uri="{BB962C8B-B14F-4D97-AF65-F5344CB8AC3E}">
        <p14:creationId xmlns:p14="http://schemas.microsoft.com/office/powerpoint/2010/main" val="3450680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50369227-4F23-4CA1-AA38-41983FF281EF}" type="datetimeFigureOut">
              <a:rPr lang="pl-PL" smtClean="0"/>
              <a:t>28.09.2022</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9A77AF7-CF75-4F33-BCA5-22BD2EEF2E8F}"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0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0369227-4F23-4CA1-AA38-41983FF281EF}" type="datetimeFigureOut">
              <a:rPr lang="pl-PL" smtClean="0"/>
              <a:t>28.09.2022</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9A77AF7-CF75-4F33-BCA5-22BD2EEF2E8F}"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93099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3A6886A-4430-35F9-09C8-9BBB0D839E01}"/>
              </a:ext>
            </a:extLst>
          </p:cNvPr>
          <p:cNvSpPr>
            <a:spLocks noGrp="1"/>
          </p:cNvSpPr>
          <p:nvPr>
            <p:ph type="ctrTitle"/>
          </p:nvPr>
        </p:nvSpPr>
        <p:spPr/>
        <p:txBody>
          <a:bodyPr/>
          <a:lstStyle/>
          <a:p>
            <a:r>
              <a:rPr lang="pl-PL"/>
              <a:t>Transakcje SQL</a:t>
            </a:r>
            <a:endParaRPr lang="pl-PL" dirty="0"/>
          </a:p>
        </p:txBody>
      </p:sp>
      <p:sp>
        <p:nvSpPr>
          <p:cNvPr id="3" name="Podtytuł 2">
            <a:extLst>
              <a:ext uri="{FF2B5EF4-FFF2-40B4-BE49-F238E27FC236}">
                <a16:creationId xmlns:a16="http://schemas.microsoft.com/office/drawing/2014/main" id="{FEE78A12-C533-9AE0-A4EA-E29103A36C26}"/>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1539007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6F06154-2B49-FA48-713D-4F53ED09ED5F}"/>
              </a:ext>
            </a:extLst>
          </p:cNvPr>
          <p:cNvSpPr>
            <a:spLocks noGrp="1"/>
          </p:cNvSpPr>
          <p:nvPr>
            <p:ph type="title"/>
          </p:nvPr>
        </p:nvSpPr>
        <p:spPr/>
        <p:txBody>
          <a:bodyPr/>
          <a:lstStyle/>
          <a:p>
            <a:r>
              <a:rPr lang="pl-PL" dirty="0"/>
              <a:t>STANY TRANSAKCJI – DIAGRAM PRZEJŚĆ</a:t>
            </a:r>
          </a:p>
        </p:txBody>
      </p:sp>
      <p:pic>
        <p:nvPicPr>
          <p:cNvPr id="5" name="Symbol zastępczy zawartości 4">
            <a:extLst>
              <a:ext uri="{FF2B5EF4-FFF2-40B4-BE49-F238E27FC236}">
                <a16:creationId xmlns:a16="http://schemas.microsoft.com/office/drawing/2014/main" id="{6CDF7DA1-C545-105F-6C88-4A388BD4BA87}"/>
              </a:ext>
            </a:extLst>
          </p:cNvPr>
          <p:cNvPicPr>
            <a:picLocks noGrp="1" noChangeAspect="1"/>
          </p:cNvPicPr>
          <p:nvPr>
            <p:ph idx="1"/>
          </p:nvPr>
        </p:nvPicPr>
        <p:blipFill>
          <a:blip r:embed="rId2"/>
          <a:stretch>
            <a:fillRect/>
          </a:stretch>
        </p:blipFill>
        <p:spPr>
          <a:xfrm>
            <a:off x="3230986" y="3030360"/>
            <a:ext cx="5306165" cy="2534004"/>
          </a:xfrm>
        </p:spPr>
      </p:pic>
    </p:spTree>
    <p:extLst>
      <p:ext uri="{BB962C8B-B14F-4D97-AF65-F5344CB8AC3E}">
        <p14:creationId xmlns:p14="http://schemas.microsoft.com/office/powerpoint/2010/main" val="3900965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3BC1C76-4EDF-5567-E305-AD47736BFB04}"/>
              </a:ext>
            </a:extLst>
          </p:cNvPr>
          <p:cNvSpPr>
            <a:spLocks noGrp="1"/>
          </p:cNvSpPr>
          <p:nvPr>
            <p:ph type="title"/>
          </p:nvPr>
        </p:nvSpPr>
        <p:spPr/>
        <p:txBody>
          <a:bodyPr/>
          <a:lstStyle/>
          <a:p>
            <a:r>
              <a:rPr lang="pl-PL" dirty="0"/>
              <a:t>STANY TRANSAKCJI - OPERACJE</a:t>
            </a:r>
          </a:p>
        </p:txBody>
      </p:sp>
      <p:sp>
        <p:nvSpPr>
          <p:cNvPr id="3" name="Symbol zastępczy zawartości 2">
            <a:extLst>
              <a:ext uri="{FF2B5EF4-FFF2-40B4-BE49-F238E27FC236}">
                <a16:creationId xmlns:a16="http://schemas.microsoft.com/office/drawing/2014/main" id="{7B0E52BA-6B3B-DF20-461D-823EEB66DE0D}"/>
              </a:ext>
            </a:extLst>
          </p:cNvPr>
          <p:cNvSpPr>
            <a:spLocks noGrp="1"/>
          </p:cNvSpPr>
          <p:nvPr>
            <p:ph idx="1"/>
          </p:nvPr>
        </p:nvSpPr>
        <p:spPr/>
        <p:txBody>
          <a:bodyPr/>
          <a:lstStyle/>
          <a:p>
            <a:pPr marL="0" indent="0">
              <a:buNone/>
            </a:pPr>
            <a:r>
              <a:rPr lang="pl-PL" dirty="0"/>
              <a:t>Rozpoczęcie transakcji – BEGIN TRANSACTION oznaczenie rozpoczęcia transakcji </a:t>
            </a:r>
          </a:p>
          <a:p>
            <a:pPr marL="0" indent="0">
              <a:buNone/>
            </a:pPr>
            <a:r>
              <a:rPr lang="pl-PL" dirty="0"/>
              <a:t>Odczytanie – READ lub zapisanie WRITE operacje odczytu i zapisu przeprowadzane na elementach bazy danych </a:t>
            </a:r>
          </a:p>
          <a:p>
            <a:pPr marL="0" indent="0">
              <a:buNone/>
            </a:pPr>
            <a:r>
              <a:rPr lang="pl-PL" dirty="0"/>
              <a:t>Zakończenie transakcji – END TRANSACTION wszystkie operacje zakończone, zakończona transakcja, należy sprawdzić czy zmiany można zatwierdzić czy anulować</a:t>
            </a:r>
          </a:p>
        </p:txBody>
      </p:sp>
    </p:spTree>
    <p:extLst>
      <p:ext uri="{BB962C8B-B14F-4D97-AF65-F5344CB8AC3E}">
        <p14:creationId xmlns:p14="http://schemas.microsoft.com/office/powerpoint/2010/main" val="1838723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50072D-62A2-1A87-D98F-D40C49228ADC}"/>
              </a:ext>
            </a:extLst>
          </p:cNvPr>
          <p:cNvSpPr>
            <a:spLocks noGrp="1"/>
          </p:cNvSpPr>
          <p:nvPr>
            <p:ph type="title"/>
          </p:nvPr>
        </p:nvSpPr>
        <p:spPr/>
        <p:txBody>
          <a:bodyPr/>
          <a:lstStyle/>
          <a:p>
            <a:r>
              <a:rPr lang="pl-PL" dirty="0"/>
              <a:t>STANY TRANSAKCJI - OPERACJE</a:t>
            </a:r>
          </a:p>
        </p:txBody>
      </p:sp>
      <p:sp>
        <p:nvSpPr>
          <p:cNvPr id="3" name="Symbol zastępczy zawartości 2">
            <a:extLst>
              <a:ext uri="{FF2B5EF4-FFF2-40B4-BE49-F238E27FC236}">
                <a16:creationId xmlns:a16="http://schemas.microsoft.com/office/drawing/2014/main" id="{28E3CA51-46E5-50C5-863F-7CCDE181E261}"/>
              </a:ext>
            </a:extLst>
          </p:cNvPr>
          <p:cNvSpPr>
            <a:spLocks noGrp="1"/>
          </p:cNvSpPr>
          <p:nvPr>
            <p:ph idx="1"/>
          </p:nvPr>
        </p:nvSpPr>
        <p:spPr/>
        <p:txBody>
          <a:bodyPr/>
          <a:lstStyle/>
          <a:p>
            <a:r>
              <a:rPr lang="pl-PL" dirty="0"/>
              <a:t>Zatwierdzeni transakcji – COMMIT TRANSACTION udane zakończenie transakcji, wszelkie aktualizacje mogą być bezpiecznie zatwierdzone i nie będą wycofane, </a:t>
            </a:r>
          </a:p>
          <a:p>
            <a:r>
              <a:rPr lang="pl-PL" dirty="0"/>
              <a:t>Wycofanie transakcji – ROLLBACK TRANSACTION nieudane zakończenie transakcji, wszelkie aktualizacje musza być anulowane </a:t>
            </a:r>
          </a:p>
        </p:txBody>
      </p:sp>
    </p:spTree>
    <p:extLst>
      <p:ext uri="{BB962C8B-B14F-4D97-AF65-F5344CB8AC3E}">
        <p14:creationId xmlns:p14="http://schemas.microsoft.com/office/powerpoint/2010/main" val="3078949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E1C82DB-12EB-A419-681C-682AABBAEF6C}"/>
              </a:ext>
            </a:extLst>
          </p:cNvPr>
          <p:cNvSpPr>
            <a:spLocks noGrp="1"/>
          </p:cNvSpPr>
          <p:nvPr>
            <p:ph type="title"/>
          </p:nvPr>
        </p:nvSpPr>
        <p:spPr/>
        <p:txBody>
          <a:bodyPr/>
          <a:lstStyle/>
          <a:p>
            <a:r>
              <a:rPr lang="pl-PL" dirty="0"/>
              <a:t>DZIENNIK TRANSAKCJI (LOG)</a:t>
            </a:r>
          </a:p>
        </p:txBody>
      </p:sp>
      <p:sp>
        <p:nvSpPr>
          <p:cNvPr id="3" name="Symbol zastępczy zawartości 2">
            <a:extLst>
              <a:ext uri="{FF2B5EF4-FFF2-40B4-BE49-F238E27FC236}">
                <a16:creationId xmlns:a16="http://schemas.microsoft.com/office/drawing/2014/main" id="{335E091D-0A87-2B38-6CB5-7F253F2A99A5}"/>
              </a:ext>
            </a:extLst>
          </p:cNvPr>
          <p:cNvSpPr>
            <a:spLocks noGrp="1"/>
          </p:cNvSpPr>
          <p:nvPr>
            <p:ph idx="1"/>
          </p:nvPr>
        </p:nvSpPr>
        <p:spPr/>
        <p:txBody>
          <a:bodyPr/>
          <a:lstStyle/>
          <a:p>
            <a:r>
              <a:rPr lang="pl-PL" dirty="0"/>
              <a:t>Zbiór informacji (przechowywany na dysku) w którym zapisywane są informacje o wszystkich operacjach aktualizacji, </a:t>
            </a:r>
          </a:p>
          <a:p>
            <a:r>
              <a:rPr lang="pl-PL" dirty="0"/>
              <a:t>Zapamiętywane są wartości sprzed i po aktualizacji, </a:t>
            </a:r>
          </a:p>
          <a:p>
            <a:r>
              <a:rPr lang="pl-PL" dirty="0"/>
              <a:t>Dziennik jest okresowo archiwizowany (uniknięcie awarii), </a:t>
            </a:r>
          </a:p>
          <a:p>
            <a:r>
              <a:rPr lang="pl-PL" dirty="0"/>
              <a:t>Pozwala na cofnięcie aktualizacji w ramach transakcji lub ponowienie transakcji, jeśli aktualizacja dziennika nie była całkowita,</a:t>
            </a:r>
          </a:p>
        </p:txBody>
      </p:sp>
    </p:spTree>
    <p:extLst>
      <p:ext uri="{BB962C8B-B14F-4D97-AF65-F5344CB8AC3E}">
        <p14:creationId xmlns:p14="http://schemas.microsoft.com/office/powerpoint/2010/main" val="1445233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0A11173-A5DA-B1B1-7758-E8C9000820C3}"/>
              </a:ext>
            </a:extLst>
          </p:cNvPr>
          <p:cNvSpPr>
            <a:spLocks noGrp="1"/>
          </p:cNvSpPr>
          <p:nvPr>
            <p:ph type="title"/>
          </p:nvPr>
        </p:nvSpPr>
        <p:spPr/>
        <p:txBody>
          <a:bodyPr/>
          <a:lstStyle/>
          <a:p>
            <a:r>
              <a:rPr lang="pl-PL" dirty="0"/>
              <a:t>DZIENNIK TRANSAKCJI (LOG)</a:t>
            </a:r>
          </a:p>
        </p:txBody>
      </p:sp>
      <p:sp>
        <p:nvSpPr>
          <p:cNvPr id="3" name="Symbol zastępczy zawartości 2">
            <a:extLst>
              <a:ext uri="{FF2B5EF4-FFF2-40B4-BE49-F238E27FC236}">
                <a16:creationId xmlns:a16="http://schemas.microsoft.com/office/drawing/2014/main" id="{2923088C-B0AA-04FF-17ED-7EBB6DDC903F}"/>
              </a:ext>
            </a:extLst>
          </p:cNvPr>
          <p:cNvSpPr>
            <a:spLocks noGrp="1"/>
          </p:cNvSpPr>
          <p:nvPr>
            <p:ph idx="1"/>
          </p:nvPr>
        </p:nvSpPr>
        <p:spPr/>
        <p:txBody>
          <a:bodyPr/>
          <a:lstStyle/>
          <a:p>
            <a:r>
              <a:rPr lang="pl-PL" dirty="0"/>
              <a:t>Przechowuje tzw. rekordy dziennika wraz z identyfikatorem transakcji T </a:t>
            </a:r>
          </a:p>
          <a:p>
            <a:r>
              <a:rPr lang="pl-PL" dirty="0"/>
              <a:t>{rozpoczęcie transakcji T} </a:t>
            </a:r>
          </a:p>
          <a:p>
            <a:r>
              <a:rPr lang="pl-PL" dirty="0"/>
              <a:t>{zapisywanie elementu X: T, X, stara i nowa wartość} </a:t>
            </a:r>
          </a:p>
          <a:p>
            <a:r>
              <a:rPr lang="pl-PL" dirty="0"/>
              <a:t>{zatwierdzenie T} </a:t>
            </a:r>
          </a:p>
          <a:p>
            <a:r>
              <a:rPr lang="pl-PL" dirty="0"/>
              <a:t>{anulowanie T}</a:t>
            </a:r>
          </a:p>
        </p:txBody>
      </p:sp>
    </p:spTree>
    <p:extLst>
      <p:ext uri="{BB962C8B-B14F-4D97-AF65-F5344CB8AC3E}">
        <p14:creationId xmlns:p14="http://schemas.microsoft.com/office/powerpoint/2010/main" val="1243651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8BE7195-F60B-CBD6-AD9D-8D98978788FA}"/>
              </a:ext>
            </a:extLst>
          </p:cNvPr>
          <p:cNvSpPr>
            <a:spLocks noGrp="1"/>
          </p:cNvSpPr>
          <p:nvPr>
            <p:ph type="title"/>
          </p:nvPr>
        </p:nvSpPr>
        <p:spPr/>
        <p:txBody>
          <a:bodyPr/>
          <a:lstStyle/>
          <a:p>
            <a:r>
              <a:rPr lang="pl-PL" dirty="0"/>
              <a:t>WRITE-AHEAD LOG RULE</a:t>
            </a:r>
          </a:p>
        </p:txBody>
      </p:sp>
      <p:sp>
        <p:nvSpPr>
          <p:cNvPr id="3" name="Symbol zastępczy zawartości 2">
            <a:extLst>
              <a:ext uri="{FF2B5EF4-FFF2-40B4-BE49-F238E27FC236}">
                <a16:creationId xmlns:a16="http://schemas.microsoft.com/office/drawing/2014/main" id="{83F9CA81-EB13-6394-F78B-8B473E3F1C93}"/>
              </a:ext>
            </a:extLst>
          </p:cNvPr>
          <p:cNvSpPr>
            <a:spLocks noGrp="1"/>
          </p:cNvSpPr>
          <p:nvPr>
            <p:ph idx="1"/>
          </p:nvPr>
        </p:nvSpPr>
        <p:spPr/>
        <p:txBody>
          <a:bodyPr/>
          <a:lstStyle/>
          <a:p>
            <a:r>
              <a:rPr lang="pl-PL" dirty="0"/>
              <a:t>Reguła znana jako reguła zapisu wyprzedzającego w dzienniku transakcji, </a:t>
            </a:r>
          </a:p>
          <a:p>
            <a:r>
              <a:rPr lang="pl-PL" dirty="0"/>
              <a:t>Oznacza to że dane w dzienniku zapisywane są zanim instrukcję COMMIT można uznać za zakończoną, </a:t>
            </a:r>
          </a:p>
          <a:p>
            <a:r>
              <a:rPr lang="pl-PL" dirty="0"/>
              <a:t>Zapobiega to utracie danych lub informacji w sytuacjach gdy system ulega awarii w momencie uznania COMMITA, ale przed fizyczną aktualizacją danych (np. dane były jeszcze w buforze)</a:t>
            </a:r>
          </a:p>
        </p:txBody>
      </p:sp>
    </p:spTree>
    <p:extLst>
      <p:ext uri="{BB962C8B-B14F-4D97-AF65-F5344CB8AC3E}">
        <p14:creationId xmlns:p14="http://schemas.microsoft.com/office/powerpoint/2010/main" val="325788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195A189-66F1-18FA-689E-72FCC3DEFA73}"/>
              </a:ext>
            </a:extLst>
          </p:cNvPr>
          <p:cNvSpPr>
            <a:spLocks noGrp="1"/>
          </p:cNvSpPr>
          <p:nvPr>
            <p:ph type="title"/>
          </p:nvPr>
        </p:nvSpPr>
        <p:spPr/>
        <p:txBody>
          <a:bodyPr/>
          <a:lstStyle/>
          <a:p>
            <a:r>
              <a:rPr lang="pl-PL" dirty="0"/>
              <a:t>PUNKT ZATWIERDZENIA TRANSAKCJI</a:t>
            </a:r>
          </a:p>
        </p:txBody>
      </p:sp>
      <p:sp>
        <p:nvSpPr>
          <p:cNvPr id="3" name="Symbol zastępczy zawartości 2">
            <a:extLst>
              <a:ext uri="{FF2B5EF4-FFF2-40B4-BE49-F238E27FC236}">
                <a16:creationId xmlns:a16="http://schemas.microsoft.com/office/drawing/2014/main" id="{F0C50EE4-7A9D-48A8-C2BD-B209B249C471}"/>
              </a:ext>
            </a:extLst>
          </p:cNvPr>
          <p:cNvSpPr>
            <a:spLocks noGrp="1"/>
          </p:cNvSpPr>
          <p:nvPr>
            <p:ph idx="1"/>
          </p:nvPr>
        </p:nvSpPr>
        <p:spPr/>
        <p:txBody>
          <a:bodyPr/>
          <a:lstStyle/>
          <a:p>
            <a:r>
              <a:rPr lang="pl-PL" dirty="0"/>
              <a:t>Transakcja osiąga punkt zatwierdzenia, gdy wszystkie operacje bazujące na dostępie do bazy danych są pomyślnie zakończone i ich wyniki znajdą się w dzienniku transakcji, </a:t>
            </a:r>
          </a:p>
          <a:p>
            <a:r>
              <a:rPr lang="pl-PL" dirty="0"/>
              <a:t>Transakcję uznaje się za zatwierdzoną, a jej efekty za trwałe po punkcie zatwierdzenia, </a:t>
            </a:r>
          </a:p>
          <a:p>
            <a:r>
              <a:rPr lang="pl-PL" dirty="0"/>
              <a:t>W tym punkcie baza danych powinna być w stanie spójnym, </a:t>
            </a:r>
          </a:p>
          <a:p>
            <a:r>
              <a:rPr lang="pl-PL" dirty="0"/>
              <a:t>Instrukcja ROLLBACK przesuwa bazę danych do poprzedniego punktu zatwierdzenia,</a:t>
            </a:r>
          </a:p>
        </p:txBody>
      </p:sp>
    </p:spTree>
    <p:extLst>
      <p:ext uri="{BB962C8B-B14F-4D97-AF65-F5344CB8AC3E}">
        <p14:creationId xmlns:p14="http://schemas.microsoft.com/office/powerpoint/2010/main" val="2171820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3995D4-0E84-A19E-A9B3-362135C8D192}"/>
              </a:ext>
            </a:extLst>
          </p:cNvPr>
          <p:cNvSpPr>
            <a:spLocks noGrp="1"/>
          </p:cNvSpPr>
          <p:nvPr>
            <p:ph type="title"/>
          </p:nvPr>
        </p:nvSpPr>
        <p:spPr/>
        <p:txBody>
          <a:bodyPr/>
          <a:lstStyle/>
          <a:p>
            <a:r>
              <a:rPr lang="pl-PL" dirty="0"/>
              <a:t>PUNKTY BEZPIECZEŃSTWA</a:t>
            </a:r>
          </a:p>
        </p:txBody>
      </p:sp>
      <p:sp>
        <p:nvSpPr>
          <p:cNvPr id="3" name="Symbol zastępczy zawartości 2">
            <a:extLst>
              <a:ext uri="{FF2B5EF4-FFF2-40B4-BE49-F238E27FC236}">
                <a16:creationId xmlns:a16="http://schemas.microsoft.com/office/drawing/2014/main" id="{2A2C3823-2C11-0FC2-714E-7694C331B239}"/>
              </a:ext>
            </a:extLst>
          </p:cNvPr>
          <p:cNvSpPr>
            <a:spLocks noGrp="1"/>
          </p:cNvSpPr>
          <p:nvPr>
            <p:ph idx="1"/>
          </p:nvPr>
        </p:nvSpPr>
        <p:spPr/>
        <p:txBody>
          <a:bodyPr/>
          <a:lstStyle/>
          <a:p>
            <a:r>
              <a:rPr lang="pl-PL" dirty="0"/>
              <a:t>Wprowadzone w celu podziału transakcji na etapy, </a:t>
            </a:r>
          </a:p>
          <a:p>
            <a:r>
              <a:rPr lang="pl-PL" dirty="0"/>
              <a:t>Dzięki punktom bezpieczeństwa istnieje możliwość cofnięcia się do określonego momentu w historii aktywnej transakcji, </a:t>
            </a:r>
          </a:p>
          <a:p>
            <a:r>
              <a:rPr lang="pl-PL" dirty="0"/>
              <a:t>Cofnięcie powoduje anulowanie zmian, które zostały wprowadzone przez operacje transakcji wykonane od momentu utworzenia punktu bezpieczeństwa, do którego nastąpiło cofnięcie, do momentu zażądania przez użytkownika cofnięcia do punktu bezpieczeństwa, </a:t>
            </a:r>
          </a:p>
        </p:txBody>
      </p:sp>
    </p:spTree>
    <p:extLst>
      <p:ext uri="{BB962C8B-B14F-4D97-AF65-F5344CB8AC3E}">
        <p14:creationId xmlns:p14="http://schemas.microsoft.com/office/powerpoint/2010/main" val="2624512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92F91E0-BA84-356D-E410-7E8EB57853BA}"/>
              </a:ext>
            </a:extLst>
          </p:cNvPr>
          <p:cNvSpPr>
            <a:spLocks noGrp="1"/>
          </p:cNvSpPr>
          <p:nvPr>
            <p:ph type="title"/>
          </p:nvPr>
        </p:nvSpPr>
        <p:spPr/>
        <p:txBody>
          <a:bodyPr/>
          <a:lstStyle/>
          <a:p>
            <a:r>
              <a:rPr lang="pl-PL" dirty="0"/>
              <a:t>PUNKTY BEZPIECZEŃSTWA</a:t>
            </a:r>
          </a:p>
        </p:txBody>
      </p:sp>
      <p:sp>
        <p:nvSpPr>
          <p:cNvPr id="3" name="Symbol zastępczy zawartości 2">
            <a:extLst>
              <a:ext uri="{FF2B5EF4-FFF2-40B4-BE49-F238E27FC236}">
                <a16:creationId xmlns:a16="http://schemas.microsoft.com/office/drawing/2014/main" id="{F8F4D26E-F54B-637F-863C-0886519BFE8C}"/>
              </a:ext>
            </a:extLst>
          </p:cNvPr>
          <p:cNvSpPr>
            <a:spLocks noGrp="1"/>
          </p:cNvSpPr>
          <p:nvPr>
            <p:ph idx="1"/>
          </p:nvPr>
        </p:nvSpPr>
        <p:spPr/>
        <p:txBody>
          <a:bodyPr/>
          <a:lstStyle/>
          <a:p>
            <a:r>
              <a:rPr lang="pl-PL" dirty="0"/>
              <a:t>Utworzenie punktu bezpieczeństwa </a:t>
            </a:r>
          </a:p>
          <a:p>
            <a:pPr marL="0" indent="0">
              <a:buNone/>
            </a:pPr>
            <a:r>
              <a:rPr lang="pl-PL" dirty="0"/>
              <a:t>SAVEPOINT nazwa; </a:t>
            </a:r>
          </a:p>
          <a:p>
            <a:r>
              <a:rPr lang="pl-PL" dirty="0"/>
              <a:t>Usunięcie punktu bezpieczeństwa </a:t>
            </a:r>
          </a:p>
          <a:p>
            <a:pPr marL="0" indent="0">
              <a:buNone/>
            </a:pPr>
            <a:r>
              <a:rPr lang="pl-PL" dirty="0"/>
              <a:t>RELEASE SAVEPOINT nazwa; </a:t>
            </a:r>
          </a:p>
          <a:p>
            <a:r>
              <a:rPr lang="pl-PL" dirty="0"/>
              <a:t>Cofnięcie do punktu bezpieczeństwa </a:t>
            </a:r>
          </a:p>
          <a:p>
            <a:pPr marL="0" indent="0">
              <a:buNone/>
            </a:pPr>
            <a:r>
              <a:rPr lang="pl-PL" dirty="0"/>
              <a:t>ROLLBACK TO SAVEPOINT nazwa;</a:t>
            </a:r>
          </a:p>
        </p:txBody>
      </p:sp>
    </p:spTree>
    <p:extLst>
      <p:ext uri="{BB962C8B-B14F-4D97-AF65-F5344CB8AC3E}">
        <p14:creationId xmlns:p14="http://schemas.microsoft.com/office/powerpoint/2010/main" val="3193756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AEB286F-A23E-EFB1-1277-241E3FB219D0}"/>
              </a:ext>
            </a:extLst>
          </p:cNvPr>
          <p:cNvSpPr>
            <a:spLocks noGrp="1"/>
          </p:cNvSpPr>
          <p:nvPr>
            <p:ph type="title"/>
          </p:nvPr>
        </p:nvSpPr>
        <p:spPr/>
        <p:txBody>
          <a:bodyPr/>
          <a:lstStyle/>
          <a:p>
            <a:r>
              <a:rPr lang="pl-PL" dirty="0"/>
              <a:t>PUNKTY BEZPIECZEŃSTWA - PRZYKŁAD</a:t>
            </a:r>
          </a:p>
        </p:txBody>
      </p:sp>
      <p:sp>
        <p:nvSpPr>
          <p:cNvPr id="3" name="Symbol zastępczy zawartości 2">
            <a:extLst>
              <a:ext uri="{FF2B5EF4-FFF2-40B4-BE49-F238E27FC236}">
                <a16:creationId xmlns:a16="http://schemas.microsoft.com/office/drawing/2014/main" id="{1836E719-CBEB-250F-404D-1668841F92DE}"/>
              </a:ext>
            </a:extLst>
          </p:cNvPr>
          <p:cNvSpPr>
            <a:spLocks noGrp="1"/>
          </p:cNvSpPr>
          <p:nvPr>
            <p:ph idx="1"/>
          </p:nvPr>
        </p:nvSpPr>
        <p:spPr/>
        <p:txBody>
          <a:bodyPr>
            <a:normAutofit lnSpcReduction="10000"/>
          </a:bodyPr>
          <a:lstStyle/>
          <a:p>
            <a:pPr marL="0" indent="0">
              <a:buNone/>
            </a:pPr>
            <a:r>
              <a:rPr lang="en-US" dirty="0"/>
              <a:t>INSERT INTO table1 VALUES (1); </a:t>
            </a:r>
            <a:endParaRPr lang="pl-PL" dirty="0"/>
          </a:p>
          <a:p>
            <a:pPr marL="0" indent="0">
              <a:buNone/>
            </a:pPr>
            <a:r>
              <a:rPr lang="en-US" dirty="0"/>
              <a:t>SAVEPOINT nr1; </a:t>
            </a:r>
            <a:endParaRPr lang="pl-PL" dirty="0"/>
          </a:p>
          <a:p>
            <a:pPr marL="0" indent="0">
              <a:buNone/>
            </a:pPr>
            <a:r>
              <a:rPr lang="en-US" dirty="0"/>
              <a:t>INSERT INTO table1 VALUES (2); </a:t>
            </a:r>
            <a:endParaRPr lang="pl-PL" dirty="0"/>
          </a:p>
          <a:p>
            <a:pPr marL="0" indent="0">
              <a:buNone/>
            </a:pPr>
            <a:r>
              <a:rPr lang="en-US" dirty="0"/>
              <a:t>ROLLBACK; </a:t>
            </a:r>
            <a:endParaRPr lang="pl-PL" dirty="0"/>
          </a:p>
          <a:p>
            <a:pPr marL="0" indent="0">
              <a:buNone/>
            </a:pPr>
            <a:endParaRPr lang="pl-PL" dirty="0"/>
          </a:p>
          <a:p>
            <a:pPr marL="0" indent="0">
              <a:buNone/>
            </a:pPr>
            <a:r>
              <a:rPr lang="en-US" dirty="0"/>
              <a:t>INSERT INTO table1 VALUES (1); </a:t>
            </a:r>
            <a:endParaRPr lang="pl-PL" dirty="0"/>
          </a:p>
          <a:p>
            <a:pPr marL="0" indent="0">
              <a:buNone/>
            </a:pPr>
            <a:r>
              <a:rPr lang="en-US" dirty="0"/>
              <a:t>SAVEPOINT nr1; </a:t>
            </a:r>
            <a:endParaRPr lang="pl-PL" dirty="0"/>
          </a:p>
          <a:p>
            <a:pPr marL="0" indent="0">
              <a:buNone/>
            </a:pPr>
            <a:r>
              <a:rPr lang="en-US" dirty="0"/>
              <a:t>INSERT INTO table1 VALUES (2); </a:t>
            </a:r>
            <a:endParaRPr lang="pl-PL" dirty="0"/>
          </a:p>
          <a:p>
            <a:pPr marL="0" indent="0">
              <a:buNone/>
            </a:pPr>
            <a:r>
              <a:rPr lang="en-US" dirty="0"/>
              <a:t>ROLLBACK TO SAVEPOINT nr1;</a:t>
            </a:r>
            <a:endParaRPr lang="pl-PL" dirty="0"/>
          </a:p>
        </p:txBody>
      </p:sp>
    </p:spTree>
    <p:extLst>
      <p:ext uri="{BB962C8B-B14F-4D97-AF65-F5344CB8AC3E}">
        <p14:creationId xmlns:p14="http://schemas.microsoft.com/office/powerpoint/2010/main" val="3469338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4E7E6E-A281-AEBF-2048-D859018435C6}"/>
              </a:ext>
            </a:extLst>
          </p:cNvPr>
          <p:cNvSpPr>
            <a:spLocks noGrp="1"/>
          </p:cNvSpPr>
          <p:nvPr>
            <p:ph type="title"/>
          </p:nvPr>
        </p:nvSpPr>
        <p:spPr/>
        <p:txBody>
          <a:bodyPr/>
          <a:lstStyle/>
          <a:p>
            <a:r>
              <a:rPr lang="pl-PL" dirty="0"/>
              <a:t>TRANSAKCJA - DEFINICJA</a:t>
            </a:r>
          </a:p>
        </p:txBody>
      </p:sp>
      <p:sp>
        <p:nvSpPr>
          <p:cNvPr id="3" name="Symbol zastępczy zawartości 2">
            <a:extLst>
              <a:ext uri="{FF2B5EF4-FFF2-40B4-BE49-F238E27FC236}">
                <a16:creationId xmlns:a16="http://schemas.microsoft.com/office/drawing/2014/main" id="{1492B137-BBF1-227F-6D62-58D0BAF6D66E}"/>
              </a:ext>
            </a:extLst>
          </p:cNvPr>
          <p:cNvSpPr>
            <a:spLocks noGrp="1"/>
          </p:cNvSpPr>
          <p:nvPr>
            <p:ph idx="1"/>
          </p:nvPr>
        </p:nvSpPr>
        <p:spPr/>
        <p:txBody>
          <a:bodyPr/>
          <a:lstStyle/>
          <a:p>
            <a:r>
              <a:rPr lang="pl-PL" dirty="0"/>
              <a:t>Transakcja to logiczna jednostka pracy, składa się z jednej lub wielu operacji dostępu do bazy danych (np. wstawiania, usuwania, modyfikacji czy pobierania), </a:t>
            </a:r>
          </a:p>
          <a:p>
            <a:r>
              <a:rPr lang="pl-PL" dirty="0"/>
              <a:t>Transakcja przeprowadza bazę danych z jednego stanu spójnego w inny stan spójny,</a:t>
            </a:r>
          </a:p>
        </p:txBody>
      </p:sp>
    </p:spTree>
    <p:extLst>
      <p:ext uri="{BB962C8B-B14F-4D97-AF65-F5344CB8AC3E}">
        <p14:creationId xmlns:p14="http://schemas.microsoft.com/office/powerpoint/2010/main" val="4279620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AB9C5C0-5DE9-1940-A1B3-09E83BCE4835}"/>
              </a:ext>
            </a:extLst>
          </p:cNvPr>
          <p:cNvSpPr>
            <a:spLocks noGrp="1"/>
          </p:cNvSpPr>
          <p:nvPr>
            <p:ph type="title"/>
          </p:nvPr>
        </p:nvSpPr>
        <p:spPr/>
        <p:txBody>
          <a:bodyPr/>
          <a:lstStyle/>
          <a:p>
            <a:r>
              <a:rPr lang="pl-PL" dirty="0"/>
              <a:t>TRANSAKCJE W JĘZYKU SQL</a:t>
            </a:r>
          </a:p>
        </p:txBody>
      </p:sp>
      <p:sp>
        <p:nvSpPr>
          <p:cNvPr id="3" name="Symbol zastępczy zawartości 2">
            <a:extLst>
              <a:ext uri="{FF2B5EF4-FFF2-40B4-BE49-F238E27FC236}">
                <a16:creationId xmlns:a16="http://schemas.microsoft.com/office/drawing/2014/main" id="{3459302E-3950-B664-61B2-CA56F3757761}"/>
              </a:ext>
            </a:extLst>
          </p:cNvPr>
          <p:cNvSpPr>
            <a:spLocks noGrp="1"/>
          </p:cNvSpPr>
          <p:nvPr>
            <p:ph idx="1"/>
          </p:nvPr>
        </p:nvSpPr>
        <p:spPr/>
        <p:txBody>
          <a:bodyPr/>
          <a:lstStyle/>
          <a:p>
            <a:pPr marL="0" indent="0">
              <a:buNone/>
            </a:pPr>
            <a:r>
              <a:rPr lang="pl-PL" dirty="0"/>
              <a:t>Każda transakcja posiada określone cechy: tryb dostępu, rozmiar obszaru diagnostycznego lub poziom izolacji </a:t>
            </a:r>
          </a:p>
          <a:p>
            <a:pPr marL="0" indent="0">
              <a:buNone/>
            </a:pPr>
            <a:endParaRPr lang="pl-PL" dirty="0"/>
          </a:p>
          <a:p>
            <a:pPr marL="0" indent="0">
              <a:buNone/>
            </a:pPr>
            <a:r>
              <a:rPr lang="pl-PL" dirty="0"/>
              <a:t>SET TRANSACTION cechy; </a:t>
            </a:r>
          </a:p>
          <a:p>
            <a:pPr marL="0" indent="0">
              <a:buNone/>
            </a:pPr>
            <a:endParaRPr lang="pl-PL" dirty="0"/>
          </a:p>
          <a:p>
            <a:pPr marL="0" indent="0">
              <a:buNone/>
            </a:pPr>
            <a:r>
              <a:rPr lang="pl-PL" dirty="0"/>
              <a:t>Tryb dostępu – określany za pomocą dwóch wartości: READ ONLY i READ WRITE (domyślne). Pierwszy służy jedynie do pobierania danych, drugi umożliwia aktualizację, dodawanie, tworzenie, usuwanie.</a:t>
            </a:r>
          </a:p>
        </p:txBody>
      </p:sp>
    </p:spTree>
    <p:extLst>
      <p:ext uri="{BB962C8B-B14F-4D97-AF65-F5344CB8AC3E}">
        <p14:creationId xmlns:p14="http://schemas.microsoft.com/office/powerpoint/2010/main" val="3247937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1B0738F-2B37-1FFB-E474-75E4D6CB7889}"/>
              </a:ext>
            </a:extLst>
          </p:cNvPr>
          <p:cNvSpPr>
            <a:spLocks noGrp="1"/>
          </p:cNvSpPr>
          <p:nvPr>
            <p:ph type="title"/>
          </p:nvPr>
        </p:nvSpPr>
        <p:spPr/>
        <p:txBody>
          <a:bodyPr/>
          <a:lstStyle/>
          <a:p>
            <a:r>
              <a:rPr lang="pl-PL" dirty="0"/>
              <a:t>TRANSAKCJE W JĘZYKU SQL</a:t>
            </a:r>
          </a:p>
        </p:txBody>
      </p:sp>
      <p:sp>
        <p:nvSpPr>
          <p:cNvPr id="3" name="Symbol zastępczy zawartości 2">
            <a:extLst>
              <a:ext uri="{FF2B5EF4-FFF2-40B4-BE49-F238E27FC236}">
                <a16:creationId xmlns:a16="http://schemas.microsoft.com/office/drawing/2014/main" id="{1F9CE1B1-048A-6CBC-1B2E-8EF65B4ED10B}"/>
              </a:ext>
            </a:extLst>
          </p:cNvPr>
          <p:cNvSpPr>
            <a:spLocks noGrp="1"/>
          </p:cNvSpPr>
          <p:nvPr>
            <p:ph idx="1"/>
          </p:nvPr>
        </p:nvSpPr>
        <p:spPr/>
        <p:txBody>
          <a:bodyPr/>
          <a:lstStyle/>
          <a:p>
            <a:pPr marL="0" indent="0">
              <a:buNone/>
            </a:pPr>
            <a:r>
              <a:rPr lang="pl-PL" dirty="0"/>
              <a:t>Rozmiar obszaru diagnostycznego – DIAGNOSTIC SIZE n, określa wartość całkowitą n określającą liczbę warunków które mogą być jednocześnie przechowywane w obszarze diagnostycznym. Warunki takie określają komunikaty zwrotne przez ostatnie wykonane polecenie SQL. </a:t>
            </a:r>
          </a:p>
          <a:p>
            <a:pPr marL="0" indent="0">
              <a:buNone/>
            </a:pPr>
            <a:r>
              <a:rPr lang="pl-PL" dirty="0"/>
              <a:t>Poziom izolacji – polecenie ISOLATION LEVEL , zaś wartością parametru może być READ UNCOMMITED, READ COMMITED, REPEATABLE READ lub SERIALIZABLE (najczęściej domyślne, najwyższy poziom izolacji).</a:t>
            </a:r>
          </a:p>
        </p:txBody>
      </p:sp>
    </p:spTree>
    <p:extLst>
      <p:ext uri="{BB962C8B-B14F-4D97-AF65-F5344CB8AC3E}">
        <p14:creationId xmlns:p14="http://schemas.microsoft.com/office/powerpoint/2010/main" val="13100002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F148C3-C854-1F8B-9535-3525E8BC975F}"/>
              </a:ext>
            </a:extLst>
          </p:cNvPr>
          <p:cNvSpPr>
            <a:spLocks noGrp="1"/>
          </p:cNvSpPr>
          <p:nvPr>
            <p:ph type="title"/>
          </p:nvPr>
        </p:nvSpPr>
        <p:spPr/>
        <p:txBody>
          <a:bodyPr/>
          <a:lstStyle/>
          <a:p>
            <a:r>
              <a:rPr lang="pl-PL" dirty="0"/>
              <a:t>WSPÓŁBIEŻNOŚĆ TRANSAKCJI</a:t>
            </a:r>
          </a:p>
        </p:txBody>
      </p:sp>
      <p:sp>
        <p:nvSpPr>
          <p:cNvPr id="3" name="Symbol zastępczy zawartości 2">
            <a:extLst>
              <a:ext uri="{FF2B5EF4-FFF2-40B4-BE49-F238E27FC236}">
                <a16:creationId xmlns:a16="http://schemas.microsoft.com/office/drawing/2014/main" id="{79CA97CC-29E8-7A9D-1527-F916211E5FDB}"/>
              </a:ext>
            </a:extLst>
          </p:cNvPr>
          <p:cNvSpPr>
            <a:spLocks noGrp="1"/>
          </p:cNvSpPr>
          <p:nvPr>
            <p:ph idx="1"/>
          </p:nvPr>
        </p:nvSpPr>
        <p:spPr/>
        <p:txBody>
          <a:bodyPr/>
          <a:lstStyle/>
          <a:p>
            <a:pPr marL="0" indent="0">
              <a:buNone/>
            </a:pPr>
            <a:r>
              <a:rPr lang="pl-PL" dirty="0"/>
              <a:t>SZBD powinien pozwalać na jednoczesne wykonywanie wielu transakcji oraz aby wiele transakcji miało dostęp do tych samych danych jednocześnie, </a:t>
            </a:r>
          </a:p>
          <a:p>
            <a:pPr marL="0" indent="0">
              <a:buNone/>
            </a:pPr>
            <a:r>
              <a:rPr lang="pl-PL" dirty="0"/>
              <a:t>Wówczas należy zapewnić mechanizm kontroli współbieżności,</a:t>
            </a:r>
          </a:p>
          <a:p>
            <a:pPr marL="0" indent="0">
              <a:buNone/>
            </a:pPr>
            <a:r>
              <a:rPr lang="pl-PL" dirty="0"/>
              <a:t>Zjawisko współbieżności nie jest związane z konkretnym modelem danych, choć pierwsze prace na ten temat dotyczą modelu relacyjnego,</a:t>
            </a:r>
          </a:p>
        </p:txBody>
      </p:sp>
    </p:spTree>
    <p:extLst>
      <p:ext uri="{BB962C8B-B14F-4D97-AF65-F5344CB8AC3E}">
        <p14:creationId xmlns:p14="http://schemas.microsoft.com/office/powerpoint/2010/main" val="33890586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C08128C-083A-8671-D1B3-F00216F95828}"/>
              </a:ext>
            </a:extLst>
          </p:cNvPr>
          <p:cNvSpPr>
            <a:spLocks noGrp="1"/>
          </p:cNvSpPr>
          <p:nvPr>
            <p:ph type="title"/>
          </p:nvPr>
        </p:nvSpPr>
        <p:spPr/>
        <p:txBody>
          <a:bodyPr/>
          <a:lstStyle/>
          <a:p>
            <a:r>
              <a:rPr lang="pl-PL" dirty="0"/>
              <a:t>PROBLEMY ZWIĄZANE Z WSPÓŁBIEŻNOŚCIĄ</a:t>
            </a:r>
          </a:p>
        </p:txBody>
      </p:sp>
      <p:sp>
        <p:nvSpPr>
          <p:cNvPr id="3" name="Symbol zastępczy zawartości 2">
            <a:extLst>
              <a:ext uri="{FF2B5EF4-FFF2-40B4-BE49-F238E27FC236}">
                <a16:creationId xmlns:a16="http://schemas.microsoft.com/office/drawing/2014/main" id="{DFDB2EC0-110A-D4CE-7E62-4111436B7F98}"/>
              </a:ext>
            </a:extLst>
          </p:cNvPr>
          <p:cNvSpPr>
            <a:spLocks noGrp="1"/>
          </p:cNvSpPr>
          <p:nvPr>
            <p:ph idx="1"/>
          </p:nvPr>
        </p:nvSpPr>
        <p:spPr/>
        <p:txBody>
          <a:bodyPr/>
          <a:lstStyle/>
          <a:p>
            <a:r>
              <a:rPr lang="pl-PL" dirty="0"/>
              <a:t>Problem utraconej modyfikacji</a:t>
            </a:r>
          </a:p>
          <a:p>
            <a:endParaRPr lang="pl-PL" dirty="0"/>
          </a:p>
        </p:txBody>
      </p:sp>
      <p:pic>
        <p:nvPicPr>
          <p:cNvPr id="7" name="Obraz 6">
            <a:extLst>
              <a:ext uri="{FF2B5EF4-FFF2-40B4-BE49-F238E27FC236}">
                <a16:creationId xmlns:a16="http://schemas.microsoft.com/office/drawing/2014/main" id="{2CB795AA-DD69-A4CB-A71F-CEC5AA26C366}"/>
              </a:ext>
            </a:extLst>
          </p:cNvPr>
          <p:cNvPicPr>
            <a:picLocks noChangeAspect="1"/>
          </p:cNvPicPr>
          <p:nvPr/>
        </p:nvPicPr>
        <p:blipFill>
          <a:blip r:embed="rId2"/>
          <a:stretch>
            <a:fillRect/>
          </a:stretch>
        </p:blipFill>
        <p:spPr>
          <a:xfrm>
            <a:off x="1903213" y="2912011"/>
            <a:ext cx="8385573" cy="3896581"/>
          </a:xfrm>
          <a:prstGeom prst="rect">
            <a:avLst/>
          </a:prstGeom>
        </p:spPr>
      </p:pic>
    </p:spTree>
    <p:extLst>
      <p:ext uri="{BB962C8B-B14F-4D97-AF65-F5344CB8AC3E}">
        <p14:creationId xmlns:p14="http://schemas.microsoft.com/office/powerpoint/2010/main" val="1157317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13173E-063F-241F-E964-3F73B2354140}"/>
              </a:ext>
            </a:extLst>
          </p:cNvPr>
          <p:cNvSpPr>
            <a:spLocks noGrp="1"/>
          </p:cNvSpPr>
          <p:nvPr>
            <p:ph type="title"/>
          </p:nvPr>
        </p:nvSpPr>
        <p:spPr/>
        <p:txBody>
          <a:bodyPr/>
          <a:lstStyle/>
          <a:p>
            <a:r>
              <a:rPr lang="pl-PL" dirty="0"/>
              <a:t>PROBLEMY ZWIĄZANE Z WSPÓŁBIEŻNOŚCIĄ</a:t>
            </a:r>
          </a:p>
        </p:txBody>
      </p:sp>
      <p:sp>
        <p:nvSpPr>
          <p:cNvPr id="3" name="Symbol zastępczy zawartości 2">
            <a:extLst>
              <a:ext uri="{FF2B5EF4-FFF2-40B4-BE49-F238E27FC236}">
                <a16:creationId xmlns:a16="http://schemas.microsoft.com/office/drawing/2014/main" id="{F07C65F2-877D-3153-1E43-69A8188A4725}"/>
              </a:ext>
            </a:extLst>
          </p:cNvPr>
          <p:cNvSpPr>
            <a:spLocks noGrp="1"/>
          </p:cNvSpPr>
          <p:nvPr>
            <p:ph idx="1"/>
          </p:nvPr>
        </p:nvSpPr>
        <p:spPr/>
        <p:txBody>
          <a:bodyPr/>
          <a:lstStyle/>
          <a:p>
            <a:r>
              <a:rPr lang="pl-PL" dirty="0"/>
              <a:t>Problem zależności od niezatwierdzonej wartości</a:t>
            </a:r>
          </a:p>
          <a:p>
            <a:endParaRPr lang="pl-PL" dirty="0"/>
          </a:p>
        </p:txBody>
      </p:sp>
      <p:pic>
        <p:nvPicPr>
          <p:cNvPr id="7" name="Obraz 6">
            <a:extLst>
              <a:ext uri="{FF2B5EF4-FFF2-40B4-BE49-F238E27FC236}">
                <a16:creationId xmlns:a16="http://schemas.microsoft.com/office/drawing/2014/main" id="{E2B22FD9-E312-C93A-5EBC-B3A71D300F07}"/>
              </a:ext>
            </a:extLst>
          </p:cNvPr>
          <p:cNvPicPr>
            <a:picLocks noChangeAspect="1"/>
          </p:cNvPicPr>
          <p:nvPr/>
        </p:nvPicPr>
        <p:blipFill>
          <a:blip r:embed="rId2"/>
          <a:stretch>
            <a:fillRect/>
          </a:stretch>
        </p:blipFill>
        <p:spPr>
          <a:xfrm>
            <a:off x="1928634" y="2715065"/>
            <a:ext cx="8334731" cy="3777810"/>
          </a:xfrm>
          <a:prstGeom prst="rect">
            <a:avLst/>
          </a:prstGeom>
        </p:spPr>
      </p:pic>
    </p:spTree>
    <p:extLst>
      <p:ext uri="{BB962C8B-B14F-4D97-AF65-F5344CB8AC3E}">
        <p14:creationId xmlns:p14="http://schemas.microsoft.com/office/powerpoint/2010/main" val="779282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028175-B208-9E78-04E6-50DB9D84354A}"/>
              </a:ext>
            </a:extLst>
          </p:cNvPr>
          <p:cNvSpPr>
            <a:spLocks noGrp="1"/>
          </p:cNvSpPr>
          <p:nvPr>
            <p:ph type="title"/>
          </p:nvPr>
        </p:nvSpPr>
        <p:spPr/>
        <p:txBody>
          <a:bodyPr/>
          <a:lstStyle/>
          <a:p>
            <a:r>
              <a:rPr lang="pl-PL" dirty="0"/>
              <a:t>PROBLEMY ZWIĄZANE Z WSPÓŁBIEŻNOŚCIĄ</a:t>
            </a:r>
          </a:p>
        </p:txBody>
      </p:sp>
      <p:sp>
        <p:nvSpPr>
          <p:cNvPr id="3" name="Symbol zastępczy zawartości 2">
            <a:extLst>
              <a:ext uri="{FF2B5EF4-FFF2-40B4-BE49-F238E27FC236}">
                <a16:creationId xmlns:a16="http://schemas.microsoft.com/office/drawing/2014/main" id="{486839F2-5D7C-4FD9-A723-D6747546FA9E}"/>
              </a:ext>
            </a:extLst>
          </p:cNvPr>
          <p:cNvSpPr>
            <a:spLocks noGrp="1"/>
          </p:cNvSpPr>
          <p:nvPr>
            <p:ph idx="1"/>
          </p:nvPr>
        </p:nvSpPr>
        <p:spPr/>
        <p:txBody>
          <a:bodyPr/>
          <a:lstStyle/>
          <a:p>
            <a:pPr marL="0" indent="0">
              <a:buNone/>
            </a:pPr>
            <a:r>
              <a:rPr lang="pl-PL" dirty="0"/>
              <a:t>Problem niespójnej analizy </a:t>
            </a:r>
          </a:p>
          <a:p>
            <a:pPr marL="0" indent="0">
              <a:buNone/>
            </a:pPr>
            <a:r>
              <a:rPr lang="pl-PL" b="1" dirty="0"/>
              <a:t>Dane</a:t>
            </a:r>
            <a:r>
              <a:rPr lang="pl-PL" dirty="0"/>
              <a:t>: konta bankowe, </a:t>
            </a:r>
          </a:p>
          <a:p>
            <a:pPr marL="0" indent="0">
              <a:buNone/>
            </a:pPr>
            <a:r>
              <a:rPr lang="pl-PL" b="1" dirty="0"/>
              <a:t>Stan kont</a:t>
            </a:r>
            <a:r>
              <a:rPr lang="pl-PL" dirty="0"/>
              <a:t>: nr 1 = 40, nr 2 = 50, nr 3 = 30, </a:t>
            </a:r>
          </a:p>
          <a:p>
            <a:pPr marL="0" indent="0">
              <a:buNone/>
            </a:pPr>
            <a:r>
              <a:rPr lang="pl-PL" b="1" dirty="0"/>
              <a:t>Zadanie</a:t>
            </a:r>
            <a:r>
              <a:rPr lang="pl-PL" dirty="0"/>
              <a:t>: </a:t>
            </a:r>
          </a:p>
          <a:p>
            <a:r>
              <a:rPr lang="pl-PL" dirty="0"/>
              <a:t>transakcja 1 - sumowanie salda rachunków, </a:t>
            </a:r>
          </a:p>
          <a:p>
            <a:r>
              <a:rPr lang="pl-PL" dirty="0"/>
              <a:t>transakcja 2 – przelanie ilości 10 z rachunku nr 3 na 1.</a:t>
            </a:r>
          </a:p>
        </p:txBody>
      </p:sp>
    </p:spTree>
    <p:extLst>
      <p:ext uri="{BB962C8B-B14F-4D97-AF65-F5344CB8AC3E}">
        <p14:creationId xmlns:p14="http://schemas.microsoft.com/office/powerpoint/2010/main" val="3057013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F23722E-F0EB-E3BC-D9E9-5B17748DDDC8}"/>
              </a:ext>
            </a:extLst>
          </p:cNvPr>
          <p:cNvSpPr>
            <a:spLocks noGrp="1"/>
          </p:cNvSpPr>
          <p:nvPr>
            <p:ph type="title"/>
          </p:nvPr>
        </p:nvSpPr>
        <p:spPr/>
        <p:txBody>
          <a:bodyPr/>
          <a:lstStyle/>
          <a:p>
            <a:r>
              <a:rPr lang="pl-PL" dirty="0"/>
              <a:t>PROBLEMY ZWIĄZANE Z WSPÓŁBIEŻNOŚCIĄ</a:t>
            </a:r>
          </a:p>
        </p:txBody>
      </p:sp>
      <p:sp>
        <p:nvSpPr>
          <p:cNvPr id="3" name="Symbol zastępczy zawartości 2">
            <a:extLst>
              <a:ext uri="{FF2B5EF4-FFF2-40B4-BE49-F238E27FC236}">
                <a16:creationId xmlns:a16="http://schemas.microsoft.com/office/drawing/2014/main" id="{CF363F46-A7FD-4DDE-1E25-DC52798460D2}"/>
              </a:ext>
            </a:extLst>
          </p:cNvPr>
          <p:cNvSpPr>
            <a:spLocks noGrp="1"/>
          </p:cNvSpPr>
          <p:nvPr>
            <p:ph idx="1"/>
          </p:nvPr>
        </p:nvSpPr>
        <p:spPr/>
        <p:txBody>
          <a:bodyPr/>
          <a:lstStyle/>
          <a:p>
            <a:r>
              <a:rPr lang="pl-PL" dirty="0"/>
              <a:t>Problem niespójnej analizy</a:t>
            </a:r>
          </a:p>
          <a:p>
            <a:endParaRPr lang="pl-PL" dirty="0"/>
          </a:p>
        </p:txBody>
      </p:sp>
      <p:pic>
        <p:nvPicPr>
          <p:cNvPr id="5" name="Obraz 4">
            <a:extLst>
              <a:ext uri="{FF2B5EF4-FFF2-40B4-BE49-F238E27FC236}">
                <a16:creationId xmlns:a16="http://schemas.microsoft.com/office/drawing/2014/main" id="{358BAE28-0232-567E-2B80-BACCAF5FB7B2}"/>
              </a:ext>
            </a:extLst>
          </p:cNvPr>
          <p:cNvPicPr>
            <a:picLocks noChangeAspect="1"/>
          </p:cNvPicPr>
          <p:nvPr/>
        </p:nvPicPr>
        <p:blipFill>
          <a:blip r:embed="rId2"/>
          <a:stretch>
            <a:fillRect/>
          </a:stretch>
        </p:blipFill>
        <p:spPr>
          <a:xfrm>
            <a:off x="1352257" y="2672861"/>
            <a:ext cx="9487486" cy="4323845"/>
          </a:xfrm>
          <a:prstGeom prst="rect">
            <a:avLst/>
          </a:prstGeom>
        </p:spPr>
      </p:pic>
    </p:spTree>
    <p:extLst>
      <p:ext uri="{BB962C8B-B14F-4D97-AF65-F5344CB8AC3E}">
        <p14:creationId xmlns:p14="http://schemas.microsoft.com/office/powerpoint/2010/main" val="4130806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27B8A3-3ADC-E54E-9106-7D2CB6962B58}"/>
              </a:ext>
            </a:extLst>
          </p:cNvPr>
          <p:cNvSpPr>
            <a:spLocks noGrp="1"/>
          </p:cNvSpPr>
          <p:nvPr>
            <p:ph type="title"/>
          </p:nvPr>
        </p:nvSpPr>
        <p:spPr/>
        <p:txBody>
          <a:bodyPr/>
          <a:lstStyle/>
          <a:p>
            <a:r>
              <a:rPr lang="pl-PL" dirty="0"/>
              <a:t>TRANSAKCJA - PRZYKŁAD</a:t>
            </a:r>
          </a:p>
        </p:txBody>
      </p:sp>
      <p:sp>
        <p:nvSpPr>
          <p:cNvPr id="3" name="Symbol zastępczy zawartości 2">
            <a:extLst>
              <a:ext uri="{FF2B5EF4-FFF2-40B4-BE49-F238E27FC236}">
                <a16:creationId xmlns:a16="http://schemas.microsoft.com/office/drawing/2014/main" id="{814E2483-D8EF-B9DD-32EF-DB43201A45FC}"/>
              </a:ext>
            </a:extLst>
          </p:cNvPr>
          <p:cNvSpPr>
            <a:spLocks noGrp="1"/>
          </p:cNvSpPr>
          <p:nvPr>
            <p:ph idx="1"/>
          </p:nvPr>
        </p:nvSpPr>
        <p:spPr/>
        <p:txBody>
          <a:bodyPr/>
          <a:lstStyle/>
          <a:p>
            <a:pPr marL="0" indent="0">
              <a:buNone/>
            </a:pPr>
            <a:r>
              <a:rPr lang="pl-PL" dirty="0"/>
              <a:t>BEGIN TRANSACTION; </a:t>
            </a:r>
          </a:p>
          <a:p>
            <a:pPr marL="0" indent="0">
              <a:buNone/>
            </a:pPr>
            <a:r>
              <a:rPr lang="pl-PL" dirty="0"/>
              <a:t>INSERT INTO konto (</a:t>
            </a:r>
            <a:r>
              <a:rPr lang="pl-PL" dirty="0" err="1"/>
              <a:t>nr_konta</a:t>
            </a:r>
            <a:r>
              <a:rPr lang="pl-PL" dirty="0"/>
              <a:t>, ilość, </a:t>
            </a:r>
            <a:r>
              <a:rPr lang="pl-PL" dirty="0" err="1"/>
              <a:t>nr_towaru</a:t>
            </a:r>
            <a:r>
              <a:rPr lang="pl-PL" dirty="0"/>
              <a:t>) VALUES (1234, 20, 3); </a:t>
            </a:r>
          </a:p>
          <a:p>
            <a:pPr marL="0" indent="0">
              <a:buNone/>
            </a:pPr>
            <a:r>
              <a:rPr lang="pl-PL" dirty="0"/>
              <a:t>UPDATE towary SET sztuki = sztuki - 20 WHERE </a:t>
            </a:r>
            <a:r>
              <a:rPr lang="pl-PL" dirty="0" err="1"/>
              <a:t>nr_towaru</a:t>
            </a:r>
            <a:r>
              <a:rPr lang="pl-PL" dirty="0"/>
              <a:t>=3; </a:t>
            </a:r>
          </a:p>
          <a:p>
            <a:pPr marL="0" indent="0">
              <a:buNone/>
            </a:pPr>
            <a:r>
              <a:rPr lang="pl-PL" dirty="0"/>
              <a:t>COMMIT TRANSACTION;</a:t>
            </a:r>
          </a:p>
        </p:txBody>
      </p:sp>
    </p:spTree>
    <p:extLst>
      <p:ext uri="{BB962C8B-B14F-4D97-AF65-F5344CB8AC3E}">
        <p14:creationId xmlns:p14="http://schemas.microsoft.com/office/powerpoint/2010/main" val="2850228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0A47A9D-10FF-ABB8-B237-26EEC1CB21AA}"/>
              </a:ext>
            </a:extLst>
          </p:cNvPr>
          <p:cNvSpPr>
            <a:spLocks noGrp="1"/>
          </p:cNvSpPr>
          <p:nvPr>
            <p:ph type="title"/>
          </p:nvPr>
        </p:nvSpPr>
        <p:spPr/>
        <p:txBody>
          <a:bodyPr/>
          <a:lstStyle/>
          <a:p>
            <a:r>
              <a:rPr lang="pl-PL" dirty="0"/>
              <a:t>TRANSAKCJA - PROBLEM</a:t>
            </a:r>
          </a:p>
        </p:txBody>
      </p:sp>
      <p:sp>
        <p:nvSpPr>
          <p:cNvPr id="3" name="Symbol zastępczy zawartości 2">
            <a:extLst>
              <a:ext uri="{FF2B5EF4-FFF2-40B4-BE49-F238E27FC236}">
                <a16:creationId xmlns:a16="http://schemas.microsoft.com/office/drawing/2014/main" id="{1C30C277-5A87-216E-BEAA-5411E6144DAC}"/>
              </a:ext>
            </a:extLst>
          </p:cNvPr>
          <p:cNvSpPr>
            <a:spLocks noGrp="1"/>
          </p:cNvSpPr>
          <p:nvPr>
            <p:ph idx="1"/>
          </p:nvPr>
        </p:nvSpPr>
        <p:spPr/>
        <p:txBody>
          <a:bodyPr>
            <a:normAutofit/>
          </a:bodyPr>
          <a:lstStyle/>
          <a:p>
            <a:r>
              <a:rPr lang="pl-PL" dirty="0"/>
              <a:t>Dwie aktualizacje bazy (INSERT i UPDATE) powinny stanowić jedną, niepodzielną operację, </a:t>
            </a:r>
          </a:p>
          <a:p>
            <a:r>
              <a:rPr lang="pl-PL" dirty="0"/>
              <a:t> Nie można dopuścić wykonania tylko jednej operacji, </a:t>
            </a:r>
          </a:p>
          <a:p>
            <a:r>
              <a:rPr lang="pl-PL" dirty="0"/>
              <a:t> Do takiej sytuacji może dojść w przypadku: awarii systemu, awarii zasilania (awarie miękkie) czy błędów nośników (awarie twarde), niebezpieczny jest także współbieżny dostęp do danych czy praca na zasadzie bazy rozproszonej, </a:t>
            </a:r>
          </a:p>
          <a:p>
            <a:r>
              <a:rPr lang="pl-PL" dirty="0"/>
              <a:t> Gwarancję nie zastania takiej sytuacji daje nam system wspomagający przetwarzanie transakcji, zaś część systemu odpowiadająca za tę niepodzielność nazywamy menadżerem transakcji</a:t>
            </a:r>
          </a:p>
        </p:txBody>
      </p:sp>
    </p:spTree>
    <p:extLst>
      <p:ext uri="{BB962C8B-B14F-4D97-AF65-F5344CB8AC3E}">
        <p14:creationId xmlns:p14="http://schemas.microsoft.com/office/powerpoint/2010/main" val="2227294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0369A4B-D6B0-AF8F-F3DE-3D63D56CA88E}"/>
              </a:ext>
            </a:extLst>
          </p:cNvPr>
          <p:cNvSpPr>
            <a:spLocks noGrp="1"/>
          </p:cNvSpPr>
          <p:nvPr>
            <p:ph type="title"/>
          </p:nvPr>
        </p:nvSpPr>
        <p:spPr/>
        <p:txBody>
          <a:bodyPr/>
          <a:lstStyle/>
          <a:p>
            <a:r>
              <a:rPr lang="pl-PL" dirty="0"/>
              <a:t>WŁASNOŚCI ACID </a:t>
            </a:r>
          </a:p>
        </p:txBody>
      </p:sp>
      <p:sp>
        <p:nvSpPr>
          <p:cNvPr id="3" name="Symbol zastępczy zawartości 2">
            <a:extLst>
              <a:ext uri="{FF2B5EF4-FFF2-40B4-BE49-F238E27FC236}">
                <a16:creationId xmlns:a16="http://schemas.microsoft.com/office/drawing/2014/main" id="{0AF0D810-124C-7392-5C0F-86B9CC3812F7}"/>
              </a:ext>
            </a:extLst>
          </p:cNvPr>
          <p:cNvSpPr>
            <a:spLocks noGrp="1"/>
          </p:cNvSpPr>
          <p:nvPr>
            <p:ph idx="1"/>
          </p:nvPr>
        </p:nvSpPr>
        <p:spPr/>
        <p:txBody>
          <a:bodyPr/>
          <a:lstStyle/>
          <a:p>
            <a:pPr marL="0" indent="0">
              <a:buNone/>
            </a:pPr>
            <a:r>
              <a:rPr lang="pl-PL" dirty="0"/>
              <a:t>A(</a:t>
            </a:r>
            <a:r>
              <a:rPr lang="pl-PL" dirty="0" err="1"/>
              <a:t>atomicity</a:t>
            </a:r>
            <a:r>
              <a:rPr lang="pl-PL" dirty="0"/>
              <a:t>) C(</a:t>
            </a:r>
            <a:r>
              <a:rPr lang="pl-PL" dirty="0" err="1"/>
              <a:t>consistency</a:t>
            </a:r>
            <a:r>
              <a:rPr lang="pl-PL" dirty="0"/>
              <a:t>) I(</a:t>
            </a:r>
            <a:r>
              <a:rPr lang="pl-PL" dirty="0" err="1"/>
              <a:t>isolation</a:t>
            </a:r>
            <a:r>
              <a:rPr lang="pl-PL" dirty="0"/>
              <a:t>) D(</a:t>
            </a:r>
            <a:r>
              <a:rPr lang="pl-PL" dirty="0" err="1"/>
              <a:t>durability</a:t>
            </a:r>
            <a:r>
              <a:rPr lang="pl-PL" dirty="0"/>
              <a:t>) </a:t>
            </a:r>
          </a:p>
          <a:p>
            <a:r>
              <a:rPr lang="pl-PL" dirty="0"/>
              <a:t> </a:t>
            </a:r>
            <a:r>
              <a:rPr lang="pl-PL" dirty="0" err="1"/>
              <a:t>atomicity</a:t>
            </a:r>
            <a:r>
              <a:rPr lang="pl-PL" dirty="0"/>
              <a:t> – niepodzielność</a:t>
            </a:r>
          </a:p>
          <a:p>
            <a:pPr marL="0" indent="0">
              <a:buNone/>
            </a:pPr>
            <a:r>
              <a:rPr lang="pl-PL" dirty="0"/>
              <a:t>Transakcje są niepodzielne, działają na zasadzie wszystko albo nic, wykonywane w całości albo wcale, </a:t>
            </a:r>
          </a:p>
          <a:p>
            <a:r>
              <a:rPr lang="pl-PL" dirty="0"/>
              <a:t> </a:t>
            </a:r>
            <a:r>
              <a:rPr lang="pl-PL" dirty="0" err="1"/>
              <a:t>consistency</a:t>
            </a:r>
            <a:r>
              <a:rPr lang="pl-PL" dirty="0"/>
              <a:t> – spójność</a:t>
            </a:r>
          </a:p>
          <a:p>
            <a:pPr marL="0" indent="0">
              <a:buNone/>
            </a:pPr>
            <a:r>
              <a:rPr lang="pl-PL" dirty="0"/>
              <a:t>Przekształcenia muszą zachowywać spójność bazy danych, transakcja przekształca bazę z jednego stanu spójnego w inny (bez konieczności zachowywania spójności bazy w punktach pośrednich), transakcja nie może naruszać ograniczeń </a:t>
            </a:r>
            <a:r>
              <a:rPr lang="pl-PL" dirty="0" err="1"/>
              <a:t>integralnościowych</a:t>
            </a:r>
            <a:r>
              <a:rPr lang="pl-PL" dirty="0"/>
              <a:t>,</a:t>
            </a:r>
          </a:p>
        </p:txBody>
      </p:sp>
    </p:spTree>
    <p:extLst>
      <p:ext uri="{BB962C8B-B14F-4D97-AF65-F5344CB8AC3E}">
        <p14:creationId xmlns:p14="http://schemas.microsoft.com/office/powerpoint/2010/main" val="1028718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10386B7-4EBA-0EDF-9DC6-D85528870B06}"/>
              </a:ext>
            </a:extLst>
          </p:cNvPr>
          <p:cNvSpPr>
            <a:spLocks noGrp="1"/>
          </p:cNvSpPr>
          <p:nvPr>
            <p:ph type="title"/>
          </p:nvPr>
        </p:nvSpPr>
        <p:spPr/>
        <p:txBody>
          <a:bodyPr/>
          <a:lstStyle/>
          <a:p>
            <a:r>
              <a:rPr lang="pl-PL" dirty="0"/>
              <a:t>WŁASNOŚCI ACID </a:t>
            </a:r>
          </a:p>
        </p:txBody>
      </p:sp>
      <p:sp>
        <p:nvSpPr>
          <p:cNvPr id="3" name="Symbol zastępczy zawartości 2">
            <a:extLst>
              <a:ext uri="{FF2B5EF4-FFF2-40B4-BE49-F238E27FC236}">
                <a16:creationId xmlns:a16="http://schemas.microsoft.com/office/drawing/2014/main" id="{E64AA25F-A544-90CE-61D4-EB4DD981631E}"/>
              </a:ext>
            </a:extLst>
          </p:cNvPr>
          <p:cNvSpPr>
            <a:spLocks noGrp="1"/>
          </p:cNvSpPr>
          <p:nvPr>
            <p:ph idx="1"/>
          </p:nvPr>
        </p:nvSpPr>
        <p:spPr/>
        <p:txBody>
          <a:bodyPr/>
          <a:lstStyle/>
          <a:p>
            <a:r>
              <a:rPr lang="pl-PL" dirty="0" err="1"/>
              <a:t>isolation</a:t>
            </a:r>
            <a:r>
              <a:rPr lang="pl-PL" dirty="0"/>
              <a:t> – izolacja</a:t>
            </a:r>
          </a:p>
          <a:p>
            <a:pPr marL="0" indent="0">
              <a:buNone/>
            </a:pPr>
            <a:r>
              <a:rPr lang="pl-PL" dirty="0"/>
              <a:t>Oznacza odizolowanie transakcji jednej od drugiej, jeśli mamy wiele transakcji przebiegających równocześnie ich wykonywanie nie powinno ze sobą kolidować, mimo współbieżnego wykonywania, transakcje widzą stan bazy danych tak, jak gdyby były wykonywane w sposób sekwencyjny, </a:t>
            </a:r>
          </a:p>
          <a:p>
            <a:r>
              <a:rPr lang="pl-PL" dirty="0" err="1"/>
              <a:t>durability</a:t>
            </a:r>
            <a:r>
              <a:rPr lang="pl-PL" dirty="0"/>
              <a:t> – trwałość</a:t>
            </a:r>
          </a:p>
          <a:p>
            <a:pPr marL="0" indent="0">
              <a:buNone/>
            </a:pPr>
            <a:r>
              <a:rPr lang="pl-PL" dirty="0"/>
              <a:t>Zmiany dokonane w bazie przez zatwierdzone transakcje muszą być trwałe, niezmieniane nawet przez różnego rodzaju awarie (muszą być odtwarzalne),</a:t>
            </a:r>
          </a:p>
        </p:txBody>
      </p:sp>
    </p:spTree>
    <p:extLst>
      <p:ext uri="{BB962C8B-B14F-4D97-AF65-F5344CB8AC3E}">
        <p14:creationId xmlns:p14="http://schemas.microsoft.com/office/powerpoint/2010/main" val="1036847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4E917BE-48DB-E383-EABF-3BB5EE396683}"/>
              </a:ext>
            </a:extLst>
          </p:cNvPr>
          <p:cNvSpPr>
            <a:spLocks noGrp="1"/>
          </p:cNvSpPr>
          <p:nvPr>
            <p:ph type="title"/>
          </p:nvPr>
        </p:nvSpPr>
        <p:spPr/>
        <p:txBody>
          <a:bodyPr/>
          <a:lstStyle/>
          <a:p>
            <a:r>
              <a:rPr lang="pl-PL" dirty="0"/>
              <a:t>TRANSAKCJE – ROZPOCZĘCIE I ZAKOŃCZENIE</a:t>
            </a:r>
          </a:p>
        </p:txBody>
      </p:sp>
      <p:sp>
        <p:nvSpPr>
          <p:cNvPr id="3" name="Symbol zastępczy zawartości 2">
            <a:extLst>
              <a:ext uri="{FF2B5EF4-FFF2-40B4-BE49-F238E27FC236}">
                <a16:creationId xmlns:a16="http://schemas.microsoft.com/office/drawing/2014/main" id="{A619F268-DB64-FE66-75F3-72FC1A93CD2D}"/>
              </a:ext>
            </a:extLst>
          </p:cNvPr>
          <p:cNvSpPr>
            <a:spLocks noGrp="1"/>
          </p:cNvSpPr>
          <p:nvPr>
            <p:ph idx="1"/>
          </p:nvPr>
        </p:nvSpPr>
        <p:spPr/>
        <p:txBody>
          <a:bodyPr/>
          <a:lstStyle/>
          <a:p>
            <a:pPr marL="0" indent="0">
              <a:buNone/>
            </a:pPr>
            <a:r>
              <a:rPr lang="pl-PL" dirty="0"/>
              <a:t>Rozpoczęcie transakcji </a:t>
            </a:r>
          </a:p>
          <a:p>
            <a:r>
              <a:rPr lang="pl-PL" dirty="0"/>
              <a:t>niejawne: od rozpoczęcia nowej sesji, zakończenia transakcji bieżącej </a:t>
            </a:r>
          </a:p>
          <a:p>
            <a:r>
              <a:rPr lang="pl-PL" dirty="0"/>
              <a:t>jawne: niektóre SZBD udostępniają polecenie START TRANSACTION </a:t>
            </a:r>
          </a:p>
          <a:p>
            <a:pPr marL="0" indent="0">
              <a:buNone/>
            </a:pPr>
            <a:r>
              <a:rPr lang="pl-PL" dirty="0"/>
              <a:t>Zakończenie transakcji </a:t>
            </a:r>
          </a:p>
          <a:p>
            <a:r>
              <a:rPr lang="pl-PL" dirty="0"/>
              <a:t>niejawne: zakończenie sesji (zatwierdzenie), wykonanie poleceń DDL i DCL (zatwierdzenie), awaria (anulowanie) </a:t>
            </a:r>
          </a:p>
          <a:p>
            <a:r>
              <a:rPr lang="pl-PL" dirty="0"/>
              <a:t>jawne: wykonanie polecenia COMMIT lub ROLLBACK </a:t>
            </a:r>
          </a:p>
        </p:txBody>
      </p:sp>
    </p:spTree>
    <p:extLst>
      <p:ext uri="{BB962C8B-B14F-4D97-AF65-F5344CB8AC3E}">
        <p14:creationId xmlns:p14="http://schemas.microsoft.com/office/powerpoint/2010/main" val="1801674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389B284-053E-C934-54CB-C8ED255BB9CA}"/>
              </a:ext>
            </a:extLst>
          </p:cNvPr>
          <p:cNvSpPr>
            <a:spLocks noGrp="1"/>
          </p:cNvSpPr>
          <p:nvPr>
            <p:ph type="title"/>
          </p:nvPr>
        </p:nvSpPr>
        <p:spPr/>
        <p:txBody>
          <a:bodyPr/>
          <a:lstStyle/>
          <a:p>
            <a:r>
              <a:rPr lang="pl-PL" dirty="0"/>
              <a:t>EFEKTY ZAKOŃCZENIA TRANSAKCJI</a:t>
            </a:r>
          </a:p>
        </p:txBody>
      </p:sp>
      <p:sp>
        <p:nvSpPr>
          <p:cNvPr id="3" name="Symbol zastępczy zawartości 2">
            <a:extLst>
              <a:ext uri="{FF2B5EF4-FFF2-40B4-BE49-F238E27FC236}">
                <a16:creationId xmlns:a16="http://schemas.microsoft.com/office/drawing/2014/main" id="{AC1A93DB-F520-0C88-E088-428370F9E09C}"/>
              </a:ext>
            </a:extLst>
          </p:cNvPr>
          <p:cNvSpPr>
            <a:spLocks noGrp="1"/>
          </p:cNvSpPr>
          <p:nvPr>
            <p:ph idx="1"/>
          </p:nvPr>
        </p:nvSpPr>
        <p:spPr/>
        <p:txBody>
          <a:bodyPr>
            <a:normAutofit lnSpcReduction="10000"/>
          </a:bodyPr>
          <a:lstStyle/>
          <a:p>
            <a:pPr marL="0" indent="0">
              <a:buNone/>
            </a:pPr>
            <a:r>
              <a:rPr lang="pl-PL" dirty="0"/>
              <a:t>Z zatwierdzeniem:  </a:t>
            </a:r>
          </a:p>
          <a:p>
            <a:r>
              <a:rPr lang="pl-PL" dirty="0"/>
              <a:t>zwolnienie założonych blokad, </a:t>
            </a:r>
          </a:p>
          <a:p>
            <a:r>
              <a:rPr lang="pl-PL" dirty="0"/>
              <a:t>usuniecie punktów bezpieczeństwa, </a:t>
            </a:r>
          </a:p>
          <a:p>
            <a:r>
              <a:rPr lang="pl-PL" dirty="0"/>
              <a:t>sprawdzenie odroczonych ograniczeń </a:t>
            </a:r>
            <a:r>
              <a:rPr lang="pl-PL" dirty="0" err="1"/>
              <a:t>integralnościowych</a:t>
            </a:r>
            <a:r>
              <a:rPr lang="pl-PL" dirty="0"/>
              <a:t>, </a:t>
            </a:r>
          </a:p>
          <a:p>
            <a:r>
              <a:rPr lang="pl-PL" dirty="0"/>
              <a:t>trwały zapis zmian wprowadzonych przez operacje, </a:t>
            </a:r>
          </a:p>
          <a:p>
            <a:r>
              <a:rPr lang="pl-PL" dirty="0"/>
              <a:t>widoczność zmian dla innych transakcji. </a:t>
            </a:r>
          </a:p>
          <a:p>
            <a:pPr marL="0" indent="0">
              <a:buNone/>
            </a:pPr>
            <a:r>
              <a:rPr lang="pl-PL" dirty="0"/>
              <a:t>Z wycofaniem: </a:t>
            </a:r>
          </a:p>
          <a:p>
            <a:r>
              <a:rPr lang="pl-PL" dirty="0"/>
              <a:t>anulowanie zmian - stan bazy sprzed transakcji, </a:t>
            </a:r>
          </a:p>
          <a:p>
            <a:r>
              <a:rPr lang="pl-PL" dirty="0"/>
              <a:t>zwolnienie blokad. </a:t>
            </a:r>
          </a:p>
        </p:txBody>
      </p:sp>
    </p:spTree>
    <p:extLst>
      <p:ext uri="{BB962C8B-B14F-4D97-AF65-F5344CB8AC3E}">
        <p14:creationId xmlns:p14="http://schemas.microsoft.com/office/powerpoint/2010/main" val="755458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A837E21-B3EC-5474-41AE-22EAE2395AA4}"/>
              </a:ext>
            </a:extLst>
          </p:cNvPr>
          <p:cNvSpPr>
            <a:spLocks noGrp="1"/>
          </p:cNvSpPr>
          <p:nvPr>
            <p:ph type="title"/>
          </p:nvPr>
        </p:nvSpPr>
        <p:spPr/>
        <p:txBody>
          <a:bodyPr/>
          <a:lstStyle/>
          <a:p>
            <a:r>
              <a:rPr lang="pl-PL" dirty="0"/>
              <a:t>PODZIAŁ TRANSAKCJI</a:t>
            </a:r>
          </a:p>
        </p:txBody>
      </p:sp>
      <p:sp>
        <p:nvSpPr>
          <p:cNvPr id="3" name="Symbol zastępczy zawartości 2">
            <a:extLst>
              <a:ext uri="{FF2B5EF4-FFF2-40B4-BE49-F238E27FC236}">
                <a16:creationId xmlns:a16="http://schemas.microsoft.com/office/drawing/2014/main" id="{3B4FA114-638F-06E8-F32C-BDC2B20AEE9F}"/>
              </a:ext>
            </a:extLst>
          </p:cNvPr>
          <p:cNvSpPr>
            <a:spLocks noGrp="1"/>
          </p:cNvSpPr>
          <p:nvPr>
            <p:ph idx="1"/>
          </p:nvPr>
        </p:nvSpPr>
        <p:spPr/>
        <p:txBody>
          <a:bodyPr>
            <a:normAutofit lnSpcReduction="10000"/>
          </a:bodyPr>
          <a:lstStyle/>
          <a:p>
            <a:pPr marL="0" indent="0">
              <a:buNone/>
            </a:pPr>
            <a:r>
              <a:rPr lang="pl-PL" dirty="0"/>
              <a:t>Ze względu na porządek operacji: </a:t>
            </a:r>
          </a:p>
          <a:p>
            <a:r>
              <a:rPr lang="pl-PL" dirty="0"/>
              <a:t>sekwencyjne </a:t>
            </a:r>
          </a:p>
          <a:p>
            <a:r>
              <a:rPr lang="pl-PL" dirty="0"/>
              <a:t>współbieżne </a:t>
            </a:r>
          </a:p>
          <a:p>
            <a:pPr marL="0" indent="0">
              <a:buNone/>
            </a:pPr>
            <a:r>
              <a:rPr lang="pl-PL" dirty="0"/>
              <a:t>Ze względu na zależność operacji: </a:t>
            </a:r>
          </a:p>
          <a:p>
            <a:r>
              <a:rPr lang="pl-PL" dirty="0"/>
              <a:t>zależna od danych </a:t>
            </a:r>
          </a:p>
          <a:p>
            <a:r>
              <a:rPr lang="pl-PL" dirty="0"/>
              <a:t>niezależna od danych </a:t>
            </a:r>
          </a:p>
          <a:p>
            <a:pPr marL="0" indent="0">
              <a:buNone/>
            </a:pPr>
            <a:r>
              <a:rPr lang="pl-PL" dirty="0"/>
              <a:t>Ze względu na typy operacji: </a:t>
            </a:r>
          </a:p>
          <a:p>
            <a:r>
              <a:rPr lang="pl-PL" dirty="0"/>
              <a:t>odczytu </a:t>
            </a:r>
          </a:p>
          <a:p>
            <a:r>
              <a:rPr lang="pl-PL" dirty="0"/>
              <a:t>aktualizująca</a:t>
            </a:r>
          </a:p>
        </p:txBody>
      </p:sp>
    </p:spTree>
    <p:extLst>
      <p:ext uri="{BB962C8B-B14F-4D97-AF65-F5344CB8AC3E}">
        <p14:creationId xmlns:p14="http://schemas.microsoft.com/office/powerpoint/2010/main" val="9508264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0</TotalTime>
  <Words>1146</Words>
  <Application>Microsoft Office PowerPoint</Application>
  <PresentationFormat>Panoramiczny</PresentationFormat>
  <Paragraphs>127</Paragraphs>
  <Slides>26</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26</vt:i4>
      </vt:variant>
    </vt:vector>
  </HeadingPairs>
  <TitlesOfParts>
    <vt:vector size="30" baseType="lpstr">
      <vt:lpstr>Tw Cen MT</vt:lpstr>
      <vt:lpstr>Tw Cen MT Condensed</vt:lpstr>
      <vt:lpstr>Wingdings 3</vt:lpstr>
      <vt:lpstr>Integralny</vt:lpstr>
      <vt:lpstr>Transakcje SQL</vt:lpstr>
      <vt:lpstr>TRANSAKCJA - DEFINICJA</vt:lpstr>
      <vt:lpstr>TRANSAKCJA - PRZYKŁAD</vt:lpstr>
      <vt:lpstr>TRANSAKCJA - PROBLEM</vt:lpstr>
      <vt:lpstr>WŁASNOŚCI ACID </vt:lpstr>
      <vt:lpstr>WŁASNOŚCI ACID </vt:lpstr>
      <vt:lpstr>TRANSAKCJE – ROZPOCZĘCIE I ZAKOŃCZENIE</vt:lpstr>
      <vt:lpstr>EFEKTY ZAKOŃCZENIA TRANSAKCJI</vt:lpstr>
      <vt:lpstr>PODZIAŁ TRANSAKCJI</vt:lpstr>
      <vt:lpstr>STANY TRANSAKCJI – DIAGRAM PRZEJŚĆ</vt:lpstr>
      <vt:lpstr>STANY TRANSAKCJI - OPERACJE</vt:lpstr>
      <vt:lpstr>STANY TRANSAKCJI - OPERACJE</vt:lpstr>
      <vt:lpstr>DZIENNIK TRANSAKCJI (LOG)</vt:lpstr>
      <vt:lpstr>DZIENNIK TRANSAKCJI (LOG)</vt:lpstr>
      <vt:lpstr>WRITE-AHEAD LOG RULE</vt:lpstr>
      <vt:lpstr>PUNKT ZATWIERDZENIA TRANSAKCJI</vt:lpstr>
      <vt:lpstr>PUNKTY BEZPIECZEŃSTWA</vt:lpstr>
      <vt:lpstr>PUNKTY BEZPIECZEŃSTWA</vt:lpstr>
      <vt:lpstr>PUNKTY BEZPIECZEŃSTWA - PRZYKŁAD</vt:lpstr>
      <vt:lpstr>TRANSAKCJE W JĘZYKU SQL</vt:lpstr>
      <vt:lpstr>TRANSAKCJE W JĘZYKU SQL</vt:lpstr>
      <vt:lpstr>WSPÓŁBIEŻNOŚĆ TRANSAKCJI</vt:lpstr>
      <vt:lpstr>PROBLEMY ZWIĄZANE Z WSPÓŁBIEŻNOŚCIĄ</vt:lpstr>
      <vt:lpstr>PROBLEMY ZWIĄZANE Z WSPÓŁBIEŻNOŚCIĄ</vt:lpstr>
      <vt:lpstr>PROBLEMY ZWIĄZANE Z WSPÓŁBIEŻNOŚCIĄ</vt:lpstr>
      <vt:lpstr>PROBLEMY ZWIĄZANE Z WSPÓŁBIEŻNOŚCIĄ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Transakcje MySQL</dc:title>
  <dc:creator>Damian Radzik</dc:creator>
  <cp:lastModifiedBy>Damian Radzik</cp:lastModifiedBy>
  <cp:revision>1</cp:revision>
  <dcterms:created xsi:type="dcterms:W3CDTF">2022-09-28T08:21:39Z</dcterms:created>
  <dcterms:modified xsi:type="dcterms:W3CDTF">2022-09-28T08:43:15Z</dcterms:modified>
</cp:coreProperties>
</file>