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8" r:id="rId13"/>
    <p:sldId id="269" r:id="rId14"/>
    <p:sldId id="270" r:id="rId15"/>
    <p:sldId id="271" r:id="rId16"/>
    <p:sldId id="272" r:id="rId17"/>
    <p:sldId id="267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  <p:sldId id="296" r:id="rId42"/>
    <p:sldId id="297" r:id="rId43"/>
    <p:sldId id="298" r:id="rId44"/>
    <p:sldId id="299" r:id="rId45"/>
    <p:sldId id="300" r:id="rId46"/>
    <p:sldId id="301" r:id="rId47"/>
    <p:sldId id="302" r:id="rId48"/>
    <p:sldId id="303" r:id="rId49"/>
    <p:sldId id="304" r:id="rId50"/>
    <p:sldId id="305" r:id="rId51"/>
    <p:sldId id="306" r:id="rId52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microsoft.com/office/2015/10/relationships/revisionInfo" Target="revisionInfo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tableStyles" Target="tableStyle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9E4B9A2C-4704-4801-9D5B-D89DC769555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7696576E-9BAE-4A73-9049-B4BCA631B5A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296E3284-5B58-4249-BD19-CE96730B54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9985C2-82D2-4E22-987E-9D9E4C49DB94}" type="datetimeFigureOut">
              <a:rPr lang="pl-PL" smtClean="0"/>
              <a:t>28.03.2018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9EB3B5F3-D6BF-4FC1-A669-434E051C9A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98C81B75-F7B3-41DC-A567-F0C1AF3162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B3A131-D318-42C2-AABA-6125F546422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469109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24D3098-6ECB-4D33-A353-E328C09754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06683396-5454-48D7-958B-840550BB803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0CDD1CF3-8722-4471-8021-7330B6614D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9985C2-82D2-4E22-987E-9D9E4C49DB94}" type="datetimeFigureOut">
              <a:rPr lang="pl-PL" smtClean="0"/>
              <a:t>28.03.2018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EA4D80FD-207A-4189-97E7-1FA8DB0585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20695FFF-3E8D-443F-AC7A-7C4194D970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B3A131-D318-42C2-AABA-6125F546422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14368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>
            <a:extLst>
              <a:ext uri="{FF2B5EF4-FFF2-40B4-BE49-F238E27FC236}">
                <a16:creationId xmlns:a16="http://schemas.microsoft.com/office/drawing/2014/main" id="{1DC7CE16-A2E8-44C4-92BD-614D728DCB3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D0256926-4CD6-4544-8E23-C587188BD36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C187B45C-F8D7-47BD-9243-A0F715EF6F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9985C2-82D2-4E22-987E-9D9E4C49DB94}" type="datetimeFigureOut">
              <a:rPr lang="pl-PL" smtClean="0"/>
              <a:t>28.03.2018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072AD1B5-C26B-428F-A9BB-A43460AD50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51E5EA94-B212-482D-BC40-DB48C97DEB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B3A131-D318-42C2-AABA-6125F546422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0118671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836D03A-D229-4B2C-8F2E-0F240BE54C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E3FD7BBB-B2AB-4B97-9FDA-AB5D95ECB0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5B955BD2-D32D-40A2-AF41-15C0E6EB41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9985C2-82D2-4E22-987E-9D9E4C49DB94}" type="datetimeFigureOut">
              <a:rPr lang="pl-PL" smtClean="0"/>
              <a:t>28.03.2018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969A7D7E-282C-4D69-97FC-B3F7A40921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53C351A8-0965-465B-8203-76C337E1F8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B3A131-D318-42C2-AABA-6125F546422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9414999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4AD0C7A-A135-44C8-B951-7A5FE6C3B1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65FECD19-5C4C-479D-B788-72A0EAC2126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930F0721-EB80-4F46-B96E-D9E988510A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9985C2-82D2-4E22-987E-9D9E4C49DB94}" type="datetimeFigureOut">
              <a:rPr lang="pl-PL" smtClean="0"/>
              <a:t>28.03.2018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71AA234E-ABFA-49F8-990A-4448661DB2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EC711E0F-7A3E-4F73-B39F-8E3D88B447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B3A131-D318-42C2-AABA-6125F546422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2741142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E7F240E-2B02-4C90-B41A-D057061DF0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11E7AE5F-D415-41BE-B195-4D9ADA58E87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E5D43624-B2F9-451C-A8A1-936CFFDA6E6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BE8222BB-CAE2-4D57-9E6D-3F7A58B5D6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9985C2-82D2-4E22-987E-9D9E4C49DB94}" type="datetimeFigureOut">
              <a:rPr lang="pl-PL" smtClean="0"/>
              <a:t>28.03.2018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818D1F6A-6C56-48E0-9687-7E8013529B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E836C7DE-DADF-4C56-B15B-95270501F6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B3A131-D318-42C2-AABA-6125F546422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387922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6E09D7B-FAC4-4EDC-AFF2-E31087E653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2F2043D5-DC2A-49F1-8381-7BFA663A597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8D209919-8AE6-468B-B1B1-F28613771C6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>
            <a:extLst>
              <a:ext uri="{FF2B5EF4-FFF2-40B4-BE49-F238E27FC236}">
                <a16:creationId xmlns:a16="http://schemas.microsoft.com/office/drawing/2014/main" id="{206181EC-9710-4BC4-99D9-9AC7DCB34BA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9A3F09DD-ED07-4CF0-AE75-E0C117DDB18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>
            <a:extLst>
              <a:ext uri="{FF2B5EF4-FFF2-40B4-BE49-F238E27FC236}">
                <a16:creationId xmlns:a16="http://schemas.microsoft.com/office/drawing/2014/main" id="{4B107FF4-C2AE-48B8-960D-3B23D9F964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9985C2-82D2-4E22-987E-9D9E4C49DB94}" type="datetimeFigureOut">
              <a:rPr lang="pl-PL" smtClean="0"/>
              <a:t>28.03.2018</a:t>
            </a:fld>
            <a:endParaRPr lang="pl-PL"/>
          </a:p>
        </p:txBody>
      </p:sp>
      <p:sp>
        <p:nvSpPr>
          <p:cNvPr id="8" name="Symbol zastępczy stopki 7">
            <a:extLst>
              <a:ext uri="{FF2B5EF4-FFF2-40B4-BE49-F238E27FC236}">
                <a16:creationId xmlns:a16="http://schemas.microsoft.com/office/drawing/2014/main" id="{E99E955C-CAF7-4E74-9FBB-90D085B4C5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>
            <a:extLst>
              <a:ext uri="{FF2B5EF4-FFF2-40B4-BE49-F238E27FC236}">
                <a16:creationId xmlns:a16="http://schemas.microsoft.com/office/drawing/2014/main" id="{01B2155D-1850-48FF-BFD8-BEEEB38B34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B3A131-D318-42C2-AABA-6125F546422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84392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56ECCB76-D98D-42BD-8E62-5FA6F29FDC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>
            <a:extLst>
              <a:ext uri="{FF2B5EF4-FFF2-40B4-BE49-F238E27FC236}">
                <a16:creationId xmlns:a16="http://schemas.microsoft.com/office/drawing/2014/main" id="{FA1710A5-C040-402C-806E-5776124E71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9985C2-82D2-4E22-987E-9D9E4C49DB94}" type="datetimeFigureOut">
              <a:rPr lang="pl-PL" smtClean="0"/>
              <a:t>28.03.2018</a:t>
            </a:fld>
            <a:endParaRPr lang="pl-PL"/>
          </a:p>
        </p:txBody>
      </p:sp>
      <p:sp>
        <p:nvSpPr>
          <p:cNvPr id="4" name="Symbol zastępczy stopki 3">
            <a:extLst>
              <a:ext uri="{FF2B5EF4-FFF2-40B4-BE49-F238E27FC236}">
                <a16:creationId xmlns:a16="http://schemas.microsoft.com/office/drawing/2014/main" id="{577AC9C6-E101-4B47-9837-77165422B2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287B0A56-010C-45B5-985E-234790A30B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B3A131-D318-42C2-AABA-6125F546422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6870017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>
            <a:extLst>
              <a:ext uri="{FF2B5EF4-FFF2-40B4-BE49-F238E27FC236}">
                <a16:creationId xmlns:a16="http://schemas.microsoft.com/office/drawing/2014/main" id="{48474F23-CA97-41D8-8468-9339BD6333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9985C2-82D2-4E22-987E-9D9E4C49DB94}" type="datetimeFigureOut">
              <a:rPr lang="pl-PL" smtClean="0"/>
              <a:t>28.03.2018</a:t>
            </a:fld>
            <a:endParaRPr lang="pl-PL"/>
          </a:p>
        </p:txBody>
      </p:sp>
      <p:sp>
        <p:nvSpPr>
          <p:cNvPr id="3" name="Symbol zastępczy stopki 2">
            <a:extLst>
              <a:ext uri="{FF2B5EF4-FFF2-40B4-BE49-F238E27FC236}">
                <a16:creationId xmlns:a16="http://schemas.microsoft.com/office/drawing/2014/main" id="{49758ADE-887C-4B4F-A397-4EFE879533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E0649377-6969-4589-BA9D-7E09BC1C92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B3A131-D318-42C2-AABA-6125F546422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6680642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A12D749-6835-4B59-B4C7-4E52DF91BD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E00E2821-803C-4218-A4EF-0ACB21A7D8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8B0BE4D3-FC6F-436D-A61D-B6E04DBEC75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4570680D-0770-488D-BFCE-D026C9BF7C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9985C2-82D2-4E22-987E-9D9E4C49DB94}" type="datetimeFigureOut">
              <a:rPr lang="pl-PL" smtClean="0"/>
              <a:t>28.03.2018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3894DECB-5B4D-49A6-A20D-50E1216A46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4C5CD649-553F-4929-9B37-1146D39CA7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B3A131-D318-42C2-AABA-6125F546422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3667110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424A529-CE93-4BCD-A061-ABCBD1475D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>
            <a:extLst>
              <a:ext uri="{FF2B5EF4-FFF2-40B4-BE49-F238E27FC236}">
                <a16:creationId xmlns:a16="http://schemas.microsoft.com/office/drawing/2014/main" id="{333B2AAD-616B-4908-B087-C0D0CE884FA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49E32CB2-1778-4C3C-A59E-59848297A1F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CA8FDD39-A4B8-4032-AFD3-4CD886BDAC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9985C2-82D2-4E22-987E-9D9E4C49DB94}" type="datetimeFigureOut">
              <a:rPr lang="pl-PL" smtClean="0"/>
              <a:t>28.03.2018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47905B90-AA4E-47E8-82B8-D9B802D361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96F8783A-4602-48C0-BF32-534F14646B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B3A131-D318-42C2-AABA-6125F546422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0529306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>
            <a:extLst>
              <a:ext uri="{FF2B5EF4-FFF2-40B4-BE49-F238E27FC236}">
                <a16:creationId xmlns:a16="http://schemas.microsoft.com/office/drawing/2014/main" id="{EFDFB390-B42E-4C22-8408-F588408F66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2DB9708F-605D-4552-8735-765753F9A1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82D8444C-DBE3-4CC6-8C0D-C2B9A906292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9985C2-82D2-4E22-987E-9D9E4C49DB94}" type="datetimeFigureOut">
              <a:rPr lang="pl-PL" smtClean="0"/>
              <a:t>28.03.2018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67AB08F9-B9C1-4D2E-BB08-2AB5059E6A7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8E2B0E3F-D97D-459A-B961-381D2002567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B3A131-D318-42C2-AABA-6125F546422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3985175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DC8A2C6-13CC-4624-9A34-C7DCAE264DE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dirty="0"/>
              <a:t>E.14 test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F6DB33E5-733A-4B3B-BD94-694737D8019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92936780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89D6A87-1ABE-4B60-8929-7E15F78FE8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8B021B82-4640-4B7F-A00B-0275AE93B8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9. Wskaż polecenie SQL dodające pole </a:t>
            </a:r>
            <a:r>
              <a:rPr lang="pl-PL" dirty="0" err="1"/>
              <a:t>miesiacSiewu</a:t>
            </a:r>
            <a:r>
              <a:rPr lang="pl-PL" dirty="0"/>
              <a:t> do istniejącej tabeli </a:t>
            </a:r>
            <a:r>
              <a:rPr lang="pl-PL" dirty="0" err="1"/>
              <a:t>rosliny</a:t>
            </a:r>
            <a:endParaRPr lang="pl-PL" dirty="0"/>
          </a:p>
          <a:p>
            <a:pPr marL="0" indent="0">
              <a:buNone/>
            </a:pPr>
            <a:r>
              <a:rPr lang="pl-PL" b="1" dirty="0"/>
              <a:t> A. </a:t>
            </a:r>
            <a:r>
              <a:rPr lang="pl-PL" dirty="0"/>
              <a:t>UPDATE </a:t>
            </a:r>
            <a:r>
              <a:rPr lang="pl-PL" dirty="0" err="1"/>
              <a:t>rosliny</a:t>
            </a:r>
            <a:r>
              <a:rPr lang="pl-PL" dirty="0"/>
              <a:t> ADD </a:t>
            </a:r>
            <a:r>
              <a:rPr lang="pl-PL" dirty="0" err="1"/>
              <a:t>miesiacSiewu</a:t>
            </a:r>
            <a:r>
              <a:rPr lang="pl-PL" dirty="0"/>
              <a:t> </a:t>
            </a:r>
            <a:r>
              <a:rPr lang="pl-PL" dirty="0" err="1"/>
              <a:t>int</a:t>
            </a:r>
            <a:endParaRPr lang="pl-PL" dirty="0"/>
          </a:p>
          <a:p>
            <a:pPr marL="0" indent="0">
              <a:buNone/>
            </a:pPr>
            <a:r>
              <a:rPr lang="pl-PL" b="1" dirty="0"/>
              <a:t> B. </a:t>
            </a:r>
            <a:r>
              <a:rPr lang="pl-PL" dirty="0"/>
              <a:t>CREATE TABLE </a:t>
            </a:r>
            <a:r>
              <a:rPr lang="pl-PL" dirty="0" err="1"/>
              <a:t>rosliny</a:t>
            </a:r>
            <a:r>
              <a:rPr lang="pl-PL" dirty="0"/>
              <a:t> {</a:t>
            </a:r>
            <a:r>
              <a:rPr lang="pl-PL" dirty="0" err="1"/>
              <a:t>miesiacSiewu</a:t>
            </a:r>
            <a:r>
              <a:rPr lang="pl-PL" dirty="0"/>
              <a:t> </a:t>
            </a:r>
            <a:r>
              <a:rPr lang="pl-PL" dirty="0" err="1"/>
              <a:t>int</a:t>
            </a:r>
            <a:r>
              <a:rPr lang="pl-PL" dirty="0"/>
              <a:t>}</a:t>
            </a:r>
          </a:p>
          <a:p>
            <a:pPr marL="0" indent="0">
              <a:buNone/>
            </a:pPr>
            <a:r>
              <a:rPr lang="pl-PL" b="1" dirty="0"/>
              <a:t> C. </a:t>
            </a:r>
            <a:r>
              <a:rPr lang="pl-PL" dirty="0"/>
              <a:t>ALTER TABLE </a:t>
            </a:r>
            <a:r>
              <a:rPr lang="pl-PL" dirty="0" err="1"/>
              <a:t>rosliny</a:t>
            </a:r>
            <a:r>
              <a:rPr lang="pl-PL" dirty="0"/>
              <a:t> ADD </a:t>
            </a:r>
            <a:r>
              <a:rPr lang="pl-PL" dirty="0" err="1"/>
              <a:t>miesiacSiewu</a:t>
            </a:r>
            <a:r>
              <a:rPr lang="pl-PL" dirty="0"/>
              <a:t> </a:t>
            </a:r>
            <a:r>
              <a:rPr lang="pl-PL" dirty="0" err="1"/>
              <a:t>int</a:t>
            </a:r>
            <a:endParaRPr lang="pl-PL" dirty="0"/>
          </a:p>
          <a:p>
            <a:pPr marL="0" indent="0">
              <a:buNone/>
            </a:pPr>
            <a:r>
              <a:rPr lang="pl-PL" b="1" dirty="0"/>
              <a:t> D. </a:t>
            </a:r>
            <a:r>
              <a:rPr lang="pl-PL" dirty="0"/>
              <a:t>INSERT INTO </a:t>
            </a:r>
            <a:r>
              <a:rPr lang="pl-PL" dirty="0" err="1"/>
              <a:t>rosliny</a:t>
            </a:r>
            <a:r>
              <a:rPr lang="pl-PL" dirty="0"/>
              <a:t> VALUES (</a:t>
            </a:r>
            <a:r>
              <a:rPr lang="pl-PL" dirty="0" err="1"/>
              <a:t>miesiacSiewu</a:t>
            </a:r>
            <a:r>
              <a:rPr lang="pl-PL" dirty="0"/>
              <a:t> </a:t>
            </a:r>
            <a:r>
              <a:rPr lang="pl-PL" dirty="0" err="1"/>
              <a:t>int</a:t>
            </a:r>
            <a:r>
              <a:rPr lang="pl-PL" dirty="0"/>
              <a:t>)</a:t>
            </a:r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68712820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0CDD1F2-BB9D-4454-AE6A-EC66E5AD13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22179AC2-FCA1-41FB-98D5-4A066896B7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10. Polecenie w języku SQL GRANT ALL PRIVILEGES ON klienci TO pracownik</a:t>
            </a:r>
          </a:p>
          <a:p>
            <a:pPr marL="0" indent="0">
              <a:buNone/>
            </a:pPr>
            <a:r>
              <a:rPr lang="pl-PL" b="1" dirty="0"/>
              <a:t> A. </a:t>
            </a:r>
            <a:r>
              <a:rPr lang="pl-PL" dirty="0"/>
              <a:t>nadaje uprawnienie grupie </a:t>
            </a:r>
            <a:r>
              <a:rPr lang="pl-PL" i="1" dirty="0"/>
              <a:t>klienci</a:t>
            </a:r>
            <a:r>
              <a:rPr lang="pl-PL" dirty="0"/>
              <a:t> do tabeli </a:t>
            </a:r>
            <a:r>
              <a:rPr lang="pl-PL" i="1" dirty="0"/>
              <a:t>pracownik</a:t>
            </a:r>
            <a:endParaRPr lang="pl-PL" dirty="0"/>
          </a:p>
          <a:p>
            <a:pPr marL="0" indent="0">
              <a:buNone/>
            </a:pPr>
            <a:r>
              <a:rPr lang="pl-PL" b="1" dirty="0"/>
              <a:t> B. </a:t>
            </a:r>
            <a:r>
              <a:rPr lang="pl-PL" dirty="0"/>
              <a:t>odbiera wszystkie uprawnienia </a:t>
            </a:r>
            <a:r>
              <a:rPr lang="pl-PL" i="1" dirty="0"/>
              <a:t>pracownikowi</a:t>
            </a:r>
            <a:r>
              <a:rPr lang="pl-PL" dirty="0"/>
              <a:t> do tabeli </a:t>
            </a:r>
            <a:r>
              <a:rPr lang="pl-PL" i="1" dirty="0"/>
              <a:t>klienci</a:t>
            </a:r>
            <a:endParaRPr lang="pl-PL" dirty="0"/>
          </a:p>
          <a:p>
            <a:pPr marL="0" indent="0">
              <a:buNone/>
            </a:pPr>
            <a:r>
              <a:rPr lang="pl-PL" b="1" dirty="0"/>
              <a:t> C. </a:t>
            </a:r>
            <a:r>
              <a:rPr lang="pl-PL" dirty="0"/>
              <a:t>skopiuje uprawnienia z grupy </a:t>
            </a:r>
            <a:r>
              <a:rPr lang="pl-PL" i="1" dirty="0"/>
              <a:t>klienci</a:t>
            </a:r>
            <a:r>
              <a:rPr lang="pl-PL" dirty="0"/>
              <a:t> na użytkownika </a:t>
            </a:r>
            <a:r>
              <a:rPr lang="pl-PL" i="1" dirty="0"/>
              <a:t>pracownik</a:t>
            </a:r>
            <a:endParaRPr lang="pl-PL" dirty="0"/>
          </a:p>
          <a:p>
            <a:pPr marL="0" indent="0">
              <a:buNone/>
            </a:pPr>
            <a:r>
              <a:rPr lang="pl-PL" b="1" dirty="0"/>
              <a:t> D. </a:t>
            </a:r>
            <a:r>
              <a:rPr lang="pl-PL" dirty="0"/>
              <a:t>nadaje wszystkie uprawnienia do tabeli </a:t>
            </a:r>
            <a:r>
              <a:rPr lang="pl-PL" i="1" dirty="0"/>
              <a:t>klienci</a:t>
            </a:r>
            <a:r>
              <a:rPr lang="pl-PL" dirty="0"/>
              <a:t> użytkownikowi </a:t>
            </a:r>
            <a:r>
              <a:rPr lang="pl-PL" i="1" dirty="0"/>
              <a:t>pracownik</a:t>
            </a:r>
            <a:endParaRPr lang="pl-PL" dirty="0"/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81546919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FD54DFF-8923-4E7F-8F72-F53E408D4D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4F7B17A9-FF3F-4F4B-9DA0-DBF9FC7C2E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11. Co to jest DBMS?</a:t>
            </a:r>
          </a:p>
          <a:p>
            <a:pPr marL="0" indent="0">
              <a:buNone/>
            </a:pPr>
            <a:r>
              <a:rPr lang="pl-PL" b="1" dirty="0"/>
              <a:t> A. </a:t>
            </a:r>
            <a:r>
              <a:rPr lang="pl-PL" dirty="0"/>
              <a:t>Strukturalny język zapytań kierowanych do bazy danych</a:t>
            </a:r>
          </a:p>
          <a:p>
            <a:pPr marL="0" indent="0">
              <a:buNone/>
            </a:pPr>
            <a:r>
              <a:rPr lang="pl-PL" b="1" dirty="0"/>
              <a:t> B. </a:t>
            </a:r>
            <a:r>
              <a:rPr lang="pl-PL" dirty="0"/>
              <a:t>System zarządzania bazą danych</a:t>
            </a:r>
          </a:p>
          <a:p>
            <a:pPr marL="0" indent="0">
              <a:buNone/>
            </a:pPr>
            <a:r>
              <a:rPr lang="pl-PL" b="1" dirty="0"/>
              <a:t> C. </a:t>
            </a:r>
            <a:r>
              <a:rPr lang="pl-PL" dirty="0"/>
              <a:t>Obiektowy język programowania do generowania stron www</a:t>
            </a:r>
          </a:p>
          <a:p>
            <a:pPr marL="0" indent="0">
              <a:buNone/>
            </a:pPr>
            <a:r>
              <a:rPr lang="pl-PL" b="1" dirty="0"/>
              <a:t> D. </a:t>
            </a:r>
            <a:r>
              <a:rPr lang="pl-PL" dirty="0"/>
              <a:t>Kaskadowy arkusz stylów do opisu wyglądu strony www</a:t>
            </a:r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8732983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4A12535-C444-4FA7-9196-E63F172E87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A3693B28-05AB-4466-9EC0-03F20F0D0E0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12. W bazie danych MYSQL dana jest tabela programów komputerowych o polach: nazwa, producent, </a:t>
            </a:r>
            <a:r>
              <a:rPr lang="pl-PL" dirty="0" err="1"/>
              <a:t>rokWydania</a:t>
            </a:r>
            <a:r>
              <a:rPr lang="pl-PL" dirty="0"/>
              <a:t>. Aby kwerenda SELECT zwróciła wszystkie nazwy producentów tak, by nazwy te nie powtarzały się, należy zapisać:</a:t>
            </a:r>
          </a:p>
          <a:p>
            <a:pPr marL="0" indent="0">
              <a:buNone/>
            </a:pPr>
            <a:r>
              <a:rPr lang="pl-PL" b="1" dirty="0"/>
              <a:t> A. </a:t>
            </a:r>
            <a:r>
              <a:rPr lang="pl-PL" dirty="0"/>
              <a:t>SELECT UNIQUE producent FROM programy;</a:t>
            </a:r>
          </a:p>
          <a:p>
            <a:pPr marL="0" indent="0">
              <a:buNone/>
            </a:pPr>
            <a:r>
              <a:rPr lang="pl-PL" b="1" dirty="0"/>
              <a:t> B. </a:t>
            </a:r>
            <a:r>
              <a:rPr lang="pl-PL" dirty="0"/>
              <a:t>SELECT DISTINCT producent FROM programy;</a:t>
            </a:r>
          </a:p>
          <a:p>
            <a:pPr marL="0" indent="0">
              <a:buNone/>
            </a:pPr>
            <a:r>
              <a:rPr lang="pl-PL" b="1" dirty="0"/>
              <a:t> C. </a:t>
            </a:r>
            <a:r>
              <a:rPr lang="pl-PL" dirty="0"/>
              <a:t>SELECT producent FROM programy WHERE UNIQUE;</a:t>
            </a:r>
          </a:p>
          <a:p>
            <a:pPr marL="0" indent="0">
              <a:buNone/>
            </a:pPr>
            <a:r>
              <a:rPr lang="pl-PL" b="1" dirty="0"/>
              <a:t> D. </a:t>
            </a:r>
            <a:r>
              <a:rPr lang="pl-PL" dirty="0"/>
              <a:t>SELECT producent FROM programy WHERE producent NOT DUPLICATE;</a:t>
            </a:r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4750410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56283C16-CEAD-4F35-9CF3-80A921DF48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3C178BA6-0D8F-42AD-9877-833ED6620A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13. W języku SQL przywilej SELECT polecenia GRANT pozwala użytkownikowi baz danych na</a:t>
            </a:r>
          </a:p>
          <a:p>
            <a:pPr marL="0" indent="0">
              <a:buNone/>
            </a:pPr>
            <a:r>
              <a:rPr lang="pl-PL" b="1" dirty="0"/>
              <a:t> A. </a:t>
            </a:r>
            <a:r>
              <a:rPr lang="pl-PL" dirty="0"/>
              <a:t>odczyt danych z tabeli</a:t>
            </a:r>
          </a:p>
          <a:p>
            <a:pPr marL="0" indent="0">
              <a:buNone/>
            </a:pPr>
            <a:r>
              <a:rPr lang="pl-PL" b="1" dirty="0"/>
              <a:t> B. </a:t>
            </a:r>
            <a:r>
              <a:rPr lang="pl-PL" dirty="0"/>
              <a:t>tworzenie tabeli</a:t>
            </a:r>
          </a:p>
          <a:p>
            <a:pPr marL="0" indent="0">
              <a:buNone/>
            </a:pPr>
            <a:r>
              <a:rPr lang="pl-PL" b="1" dirty="0"/>
              <a:t> C. </a:t>
            </a:r>
            <a:r>
              <a:rPr lang="pl-PL" dirty="0"/>
              <a:t>usunięcie danych z tabeli</a:t>
            </a:r>
          </a:p>
          <a:p>
            <a:pPr marL="0" indent="0">
              <a:buNone/>
            </a:pPr>
            <a:r>
              <a:rPr lang="pl-PL" b="1" dirty="0"/>
              <a:t> D. </a:t>
            </a:r>
            <a:r>
              <a:rPr lang="pl-PL" dirty="0"/>
              <a:t>modyfikowanie danych w tabeli</a:t>
            </a:r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3348919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9DB8F5CF-61FD-40D7-9788-999FEB17EF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580E058F-D9F5-4221-A73F-DAEF45B5730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14. Aby stworzyć tabelę w bazie danych, należy zastosować polecenie SQL</a:t>
            </a:r>
          </a:p>
          <a:p>
            <a:pPr marL="0" indent="0">
              <a:buNone/>
            </a:pPr>
            <a:r>
              <a:rPr lang="pl-PL" b="1" dirty="0"/>
              <a:t> A. </a:t>
            </a:r>
            <a:r>
              <a:rPr lang="pl-PL" dirty="0"/>
              <a:t>ADD TABLE</a:t>
            </a:r>
          </a:p>
          <a:p>
            <a:pPr marL="0" indent="0">
              <a:buNone/>
            </a:pPr>
            <a:r>
              <a:rPr lang="pl-PL" b="1" dirty="0"/>
              <a:t> B. </a:t>
            </a:r>
            <a:r>
              <a:rPr lang="pl-PL" dirty="0"/>
              <a:t>NEW TABLE</a:t>
            </a:r>
          </a:p>
          <a:p>
            <a:pPr marL="0" indent="0">
              <a:buNone/>
            </a:pPr>
            <a:r>
              <a:rPr lang="pl-PL" b="1" dirty="0"/>
              <a:t> C. </a:t>
            </a:r>
            <a:r>
              <a:rPr lang="pl-PL" dirty="0"/>
              <a:t>PLUS TABLE</a:t>
            </a:r>
          </a:p>
          <a:p>
            <a:pPr marL="0" indent="0">
              <a:buNone/>
            </a:pPr>
            <a:r>
              <a:rPr lang="pl-PL" b="1" dirty="0"/>
              <a:t> D. </a:t>
            </a:r>
            <a:r>
              <a:rPr lang="pl-PL" dirty="0"/>
              <a:t>CREATE TABLE</a:t>
            </a:r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65841373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16566FD-2AC9-4EC5-BDC7-205DFA51B4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E1F97DB6-C7A0-4923-8CB8-6119DBB6165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15. Wskaż poprawną zasadę dotyczącą spójności danych w bazie danych</a:t>
            </a:r>
          </a:p>
          <a:p>
            <a:pPr marL="0" indent="0">
              <a:buNone/>
            </a:pPr>
            <a:r>
              <a:rPr lang="pl-PL" b="1" dirty="0"/>
              <a:t> A. </a:t>
            </a:r>
            <a:r>
              <a:rPr lang="pl-PL" dirty="0"/>
              <a:t>pole klucza obcego nie może być puste</a:t>
            </a:r>
          </a:p>
          <a:p>
            <a:pPr marL="0" indent="0">
              <a:buNone/>
            </a:pPr>
            <a:r>
              <a:rPr lang="pl-PL" b="1" dirty="0"/>
              <a:t> B. </a:t>
            </a:r>
            <a:r>
              <a:rPr lang="pl-PL" dirty="0"/>
              <a:t>pole klucza podstawowego nie może być puste</a:t>
            </a:r>
          </a:p>
          <a:p>
            <a:pPr marL="0" indent="0">
              <a:buNone/>
            </a:pPr>
            <a:r>
              <a:rPr lang="pl-PL" b="1" dirty="0"/>
              <a:t> C. </a:t>
            </a:r>
            <a:r>
              <a:rPr lang="pl-PL" dirty="0"/>
              <a:t>pole klucza podstawowego musi posiadać utworzony indeks</a:t>
            </a:r>
          </a:p>
          <a:p>
            <a:pPr marL="0" indent="0">
              <a:buNone/>
            </a:pPr>
            <a:r>
              <a:rPr lang="pl-PL" b="1" dirty="0"/>
              <a:t> D. </a:t>
            </a:r>
            <a:r>
              <a:rPr lang="pl-PL" dirty="0"/>
              <a:t>w relacji 1..n pole klucza obcego jest połączone z polem klucza obcego innej tabeli</a:t>
            </a:r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46796638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593397C4-EBC0-483E-B2A8-22C3D22E1B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DA485243-53C0-4F7A-88E8-2DC33D1B96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16. Jak nazywa się element bazy danych, za pomocą którego można jedynie odczytać dane z bazy, prezentując je w postaci tekstu lub wykresu?</a:t>
            </a:r>
          </a:p>
          <a:p>
            <a:pPr marL="0" indent="0">
              <a:buNone/>
            </a:pPr>
            <a:r>
              <a:rPr lang="pl-PL" b="1" dirty="0"/>
              <a:t> A. </a:t>
            </a:r>
            <a:r>
              <a:rPr lang="pl-PL" dirty="0"/>
              <a:t>Tabela</a:t>
            </a:r>
          </a:p>
          <a:p>
            <a:pPr marL="0" indent="0">
              <a:buNone/>
            </a:pPr>
            <a:r>
              <a:rPr lang="pl-PL" b="1" dirty="0"/>
              <a:t> B. </a:t>
            </a:r>
            <a:r>
              <a:rPr lang="pl-PL" dirty="0"/>
              <a:t>Raport</a:t>
            </a:r>
          </a:p>
          <a:p>
            <a:pPr marL="0" indent="0">
              <a:buNone/>
            </a:pPr>
            <a:r>
              <a:rPr lang="pl-PL" b="1" dirty="0"/>
              <a:t> C. </a:t>
            </a:r>
            <a:r>
              <a:rPr lang="pl-PL" dirty="0"/>
              <a:t>Zapytanie</a:t>
            </a:r>
          </a:p>
          <a:p>
            <a:pPr marL="0" indent="0">
              <a:buNone/>
            </a:pPr>
            <a:r>
              <a:rPr lang="pl-PL" b="1" dirty="0"/>
              <a:t> D. </a:t>
            </a:r>
            <a:r>
              <a:rPr lang="pl-PL" dirty="0"/>
              <a:t>Formularz</a:t>
            </a:r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92111029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74C0DBB-BF90-40EC-9133-F59C9A7F4D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A626BFF9-CD7C-4CDC-AE4C-FC8D8ABDF2B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17. W podanej regule CSS: h1 {</a:t>
            </a:r>
            <a:r>
              <a:rPr lang="pl-PL" dirty="0" err="1"/>
              <a:t>color</a:t>
            </a:r>
            <a:r>
              <a:rPr lang="pl-PL" dirty="0"/>
              <a:t>: </a:t>
            </a:r>
            <a:r>
              <a:rPr lang="pl-PL" dirty="0" err="1"/>
              <a:t>blue</a:t>
            </a:r>
            <a:r>
              <a:rPr lang="pl-PL" dirty="0"/>
              <a:t>} h1 oznacza</a:t>
            </a:r>
          </a:p>
          <a:p>
            <a:pPr marL="0" indent="0">
              <a:buNone/>
            </a:pPr>
            <a:r>
              <a:rPr lang="pl-PL" b="1" dirty="0"/>
              <a:t> A. </a:t>
            </a:r>
            <a:r>
              <a:rPr lang="pl-PL" dirty="0"/>
              <a:t>klasę</a:t>
            </a:r>
          </a:p>
          <a:p>
            <a:pPr marL="0" indent="0">
              <a:buNone/>
            </a:pPr>
            <a:r>
              <a:rPr lang="pl-PL" b="1" dirty="0"/>
              <a:t> B. </a:t>
            </a:r>
            <a:r>
              <a:rPr lang="pl-PL" dirty="0"/>
              <a:t>wartość</a:t>
            </a:r>
          </a:p>
          <a:p>
            <a:pPr marL="0" indent="0">
              <a:buNone/>
            </a:pPr>
            <a:r>
              <a:rPr lang="pl-PL" b="1" dirty="0"/>
              <a:t> C. </a:t>
            </a:r>
            <a:r>
              <a:rPr lang="pl-PL" dirty="0"/>
              <a:t>selektor</a:t>
            </a:r>
          </a:p>
          <a:p>
            <a:pPr marL="0" indent="0">
              <a:buNone/>
            </a:pPr>
            <a:r>
              <a:rPr lang="pl-PL" b="1" dirty="0"/>
              <a:t> D. </a:t>
            </a:r>
            <a:r>
              <a:rPr lang="pl-PL" dirty="0"/>
              <a:t>deklarację</a:t>
            </a:r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63317557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9A51D64-C5C5-44D5-8272-E329F4EC0C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14516586-5ECA-416E-9C85-775E88FC01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18. Funkcja JavaScript powinna być wywołana za każdym razem, gdy użytkownik wpisze dowolny znak do pola edycji. Którego zdarzenia należy użyć?</a:t>
            </a:r>
          </a:p>
          <a:p>
            <a:pPr marL="0" indent="0">
              <a:buNone/>
            </a:pPr>
            <a:r>
              <a:rPr lang="pl-PL" b="1" dirty="0"/>
              <a:t> A. </a:t>
            </a:r>
            <a:r>
              <a:rPr lang="pl-PL" dirty="0" err="1"/>
              <a:t>onload</a:t>
            </a:r>
            <a:endParaRPr lang="pl-PL" dirty="0"/>
          </a:p>
          <a:p>
            <a:pPr marL="0" indent="0">
              <a:buNone/>
            </a:pPr>
            <a:r>
              <a:rPr lang="pl-PL" b="1" dirty="0"/>
              <a:t> B. </a:t>
            </a:r>
            <a:r>
              <a:rPr lang="pl-PL" dirty="0" err="1"/>
              <a:t>onclick</a:t>
            </a:r>
            <a:endParaRPr lang="pl-PL" dirty="0"/>
          </a:p>
          <a:p>
            <a:pPr marL="0" indent="0">
              <a:buNone/>
            </a:pPr>
            <a:r>
              <a:rPr lang="pl-PL" b="1" dirty="0"/>
              <a:t> C. </a:t>
            </a:r>
            <a:r>
              <a:rPr lang="pl-PL" dirty="0" err="1"/>
              <a:t>onkeydown</a:t>
            </a:r>
            <a:endParaRPr lang="pl-PL" dirty="0"/>
          </a:p>
          <a:p>
            <a:pPr marL="0" indent="0">
              <a:buNone/>
            </a:pPr>
            <a:r>
              <a:rPr lang="pl-PL" b="1" dirty="0"/>
              <a:t> D. </a:t>
            </a:r>
            <a:r>
              <a:rPr lang="pl-PL" dirty="0" err="1"/>
              <a:t>onmouseout</a:t>
            </a:r>
            <a:endParaRPr lang="pl-PL" dirty="0"/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7541491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9BAB0FE7-99B7-468A-9954-DE83982844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23A258A0-21EB-4BC1-A6E0-F01DDDBA19F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1. Polecenie REVOKE SELECT ON nazwa1 FROM nazwa2 w języku SQL umożliwia</a:t>
            </a:r>
          </a:p>
          <a:p>
            <a:pPr marL="0" indent="0">
              <a:buNone/>
            </a:pPr>
            <a:r>
              <a:rPr lang="pl-PL" b="1" dirty="0"/>
              <a:t>A. </a:t>
            </a:r>
            <a:r>
              <a:rPr lang="pl-PL" dirty="0"/>
              <a:t>nadanie uprawnień z użyciem zdefiniowanego schematu</a:t>
            </a:r>
          </a:p>
          <a:p>
            <a:pPr marL="0" indent="0">
              <a:buNone/>
            </a:pPr>
            <a:r>
              <a:rPr lang="pl-PL" b="1" dirty="0"/>
              <a:t>B. </a:t>
            </a:r>
            <a:r>
              <a:rPr lang="pl-PL" dirty="0"/>
              <a:t>odbieranie uprawnień użytkownikowi</a:t>
            </a:r>
          </a:p>
          <a:p>
            <a:pPr marL="0" indent="0">
              <a:buNone/>
            </a:pPr>
            <a:r>
              <a:rPr lang="pl-PL" b="1" dirty="0"/>
              <a:t> C. </a:t>
            </a:r>
            <a:r>
              <a:rPr lang="pl-PL" dirty="0"/>
              <a:t>usuwanie użytkownika z bazy</a:t>
            </a:r>
          </a:p>
          <a:p>
            <a:pPr marL="0" indent="0">
              <a:buNone/>
            </a:pPr>
            <a:r>
              <a:rPr lang="pl-PL" b="1" dirty="0"/>
              <a:t> D. </a:t>
            </a:r>
            <a:r>
              <a:rPr lang="pl-PL" dirty="0"/>
              <a:t>nadawanie praw do tabeli</a:t>
            </a:r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75680577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1630E6E-02D4-435F-9828-8640804EE5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DA2ACA6B-706F-4A05-AAF0-3CA6687C779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19. W kodzie PHP znak "//" oznacza</a:t>
            </a:r>
          </a:p>
          <a:p>
            <a:pPr marL="0" indent="0">
              <a:buNone/>
            </a:pPr>
            <a:r>
              <a:rPr lang="pl-PL" b="1" dirty="0"/>
              <a:t> A. </a:t>
            </a:r>
            <a:r>
              <a:rPr lang="pl-PL" dirty="0"/>
              <a:t>początek skryptu</a:t>
            </a:r>
          </a:p>
          <a:p>
            <a:pPr marL="0" indent="0">
              <a:buNone/>
            </a:pPr>
            <a:r>
              <a:rPr lang="pl-PL" b="1" dirty="0"/>
              <a:t> B. </a:t>
            </a:r>
            <a:r>
              <a:rPr lang="pl-PL" dirty="0"/>
              <a:t>operator </a:t>
            </a:r>
            <a:r>
              <a:rPr lang="pl-PL" dirty="0" err="1"/>
              <a:t>alernatywy</a:t>
            </a:r>
            <a:endParaRPr lang="pl-PL" dirty="0"/>
          </a:p>
          <a:p>
            <a:pPr marL="0" indent="0">
              <a:buNone/>
            </a:pPr>
            <a:r>
              <a:rPr lang="pl-PL" b="1" dirty="0"/>
              <a:t> C. </a:t>
            </a:r>
            <a:r>
              <a:rPr lang="pl-PL" dirty="0"/>
              <a:t>operator dzielenia całkowitego</a:t>
            </a:r>
          </a:p>
          <a:p>
            <a:pPr marL="0" indent="0">
              <a:buNone/>
            </a:pPr>
            <a:r>
              <a:rPr lang="pl-PL" b="1" dirty="0"/>
              <a:t> D. </a:t>
            </a:r>
            <a:r>
              <a:rPr lang="pl-PL" dirty="0"/>
              <a:t>początek komentarza jednoliniowego</a:t>
            </a:r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11973172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885EBC8-DC3A-4258-A3BA-A74EC27648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F7147BC3-125E-471A-B5F9-F9E9A53BFC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20. Aby poprawnie zdefiniować hierarchiczną strukturę tekstu witryny internetowej, należy zastosować</a:t>
            </a:r>
          </a:p>
          <a:p>
            <a:pPr marL="0" indent="0">
              <a:buNone/>
            </a:pPr>
            <a:r>
              <a:rPr lang="pl-PL" b="1" dirty="0"/>
              <a:t> A. </a:t>
            </a:r>
            <a:r>
              <a:rPr lang="pl-PL" dirty="0"/>
              <a:t>znacznik &lt;div&gt;</a:t>
            </a:r>
          </a:p>
          <a:p>
            <a:pPr marL="0" indent="0">
              <a:buNone/>
            </a:pPr>
            <a:r>
              <a:rPr lang="pl-PL" b="1" dirty="0"/>
              <a:t> B. </a:t>
            </a:r>
            <a:r>
              <a:rPr lang="pl-PL" dirty="0"/>
              <a:t>znaczniki &lt;</a:t>
            </a:r>
            <a:r>
              <a:rPr lang="pl-PL" dirty="0" err="1"/>
              <a:t>frame</a:t>
            </a:r>
            <a:r>
              <a:rPr lang="pl-PL" dirty="0"/>
              <a:t>&gt; i &lt;</a:t>
            </a:r>
            <a:r>
              <a:rPr lang="pl-PL" dirty="0" err="1"/>
              <a:t>table</a:t>
            </a:r>
            <a:r>
              <a:rPr lang="pl-PL" dirty="0"/>
              <a:t>&gt;</a:t>
            </a:r>
          </a:p>
          <a:p>
            <a:pPr marL="0" indent="0">
              <a:buNone/>
            </a:pPr>
            <a:r>
              <a:rPr lang="pl-PL" b="1" dirty="0"/>
              <a:t> C. </a:t>
            </a:r>
            <a:r>
              <a:rPr lang="pl-PL" dirty="0"/>
              <a:t>znacznik &lt;p&gt; z formatowaniem</a:t>
            </a:r>
          </a:p>
          <a:p>
            <a:pPr marL="0" indent="0">
              <a:buNone/>
            </a:pPr>
            <a:r>
              <a:rPr lang="pl-PL" b="1" dirty="0"/>
              <a:t> D. </a:t>
            </a:r>
            <a:r>
              <a:rPr lang="pl-PL" dirty="0"/>
              <a:t>znaczniki &lt;h1&gt;, &lt;h2&gt; oraz &lt;p&gt;</a:t>
            </a:r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09731156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32139AA-FCD1-4754-87F0-B79EDA6080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72789DB9-D13B-484B-A21D-A0FB182A13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21. Który sposób komentowania jednoliniowego jest dozwolony w języku JavaScript?</a:t>
            </a:r>
          </a:p>
          <a:p>
            <a:pPr marL="0" indent="0">
              <a:buNone/>
            </a:pPr>
            <a:r>
              <a:rPr lang="pl-PL" b="1" dirty="0"/>
              <a:t> A. </a:t>
            </a:r>
            <a:r>
              <a:rPr lang="pl-PL" dirty="0"/>
              <a:t>!</a:t>
            </a:r>
          </a:p>
          <a:p>
            <a:pPr marL="0" indent="0">
              <a:buNone/>
            </a:pPr>
            <a:r>
              <a:rPr lang="pl-PL" b="1" dirty="0"/>
              <a:t> B. </a:t>
            </a:r>
            <a:r>
              <a:rPr lang="pl-PL" dirty="0"/>
              <a:t>#</a:t>
            </a:r>
          </a:p>
          <a:p>
            <a:pPr marL="0" indent="0">
              <a:buNone/>
            </a:pPr>
            <a:r>
              <a:rPr lang="pl-PL" b="1" dirty="0"/>
              <a:t> C. </a:t>
            </a:r>
            <a:r>
              <a:rPr lang="pl-PL" dirty="0"/>
              <a:t>//</a:t>
            </a:r>
          </a:p>
          <a:p>
            <a:pPr marL="0" indent="0">
              <a:buNone/>
            </a:pPr>
            <a:r>
              <a:rPr lang="pl-PL" b="1" dirty="0"/>
              <a:t> D. </a:t>
            </a:r>
            <a:r>
              <a:rPr lang="pl-PL" dirty="0"/>
              <a:t>&lt;!</a:t>
            </a:r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7716739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0F4A3A6-F706-4B3C-BA66-F5FC3106D6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901719EC-D78A-4994-9F3F-A71433C54F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22. Kaskadowe arkusze stylów tworzy się w celu</a:t>
            </a:r>
          </a:p>
          <a:p>
            <a:pPr marL="0" indent="0">
              <a:buNone/>
            </a:pPr>
            <a:r>
              <a:rPr lang="pl-PL" b="1" dirty="0"/>
              <a:t> A. </a:t>
            </a:r>
            <a:r>
              <a:rPr lang="pl-PL" dirty="0"/>
              <a:t>ułatwienia formatowania strony</a:t>
            </a:r>
          </a:p>
          <a:p>
            <a:pPr marL="0" indent="0">
              <a:buNone/>
            </a:pPr>
            <a:r>
              <a:rPr lang="pl-PL" b="1" dirty="0"/>
              <a:t> B. </a:t>
            </a:r>
            <a:r>
              <a:rPr lang="pl-PL" dirty="0"/>
              <a:t>nadpisywania wartości znaczników już ustawionych na stronie</a:t>
            </a:r>
          </a:p>
          <a:p>
            <a:pPr marL="0" indent="0">
              <a:buNone/>
            </a:pPr>
            <a:r>
              <a:rPr lang="pl-PL" b="1" dirty="0"/>
              <a:t> C. </a:t>
            </a:r>
            <a:r>
              <a:rPr lang="pl-PL" dirty="0"/>
              <a:t>połączenia struktury dokumentu strony z właściwą formą jego prezentacji</a:t>
            </a:r>
          </a:p>
          <a:p>
            <a:pPr marL="0" indent="0">
              <a:buNone/>
            </a:pPr>
            <a:r>
              <a:rPr lang="pl-PL" b="1" dirty="0"/>
              <a:t> D. </a:t>
            </a:r>
            <a:r>
              <a:rPr lang="pl-PL" dirty="0"/>
              <a:t>blokowania jakichkolwiek zmian w wartościach znaczników już przypisanych w pliku CSS</a:t>
            </a:r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91359176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CF1250D-2B8B-43C0-BEAD-8566EFE446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D3DDFFCF-5FBA-4008-A229-9BF4A5A68A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23. Dla każdej iteracji pętli wartość bieżącego elementu tablicy jest przypisywana do zmiennej, a wskaźnik tablicy jest przesuwany o jeden, aż do ostatniego elementu tablicy. Zdanie to jest prawdziwe dla instrukcji</a:t>
            </a:r>
          </a:p>
          <a:p>
            <a:pPr marL="0" indent="0">
              <a:buNone/>
            </a:pPr>
            <a:r>
              <a:rPr lang="pl-PL" b="1" dirty="0"/>
              <a:t> A. </a:t>
            </a:r>
            <a:r>
              <a:rPr lang="pl-PL" dirty="0"/>
              <a:t>for</a:t>
            </a:r>
          </a:p>
          <a:p>
            <a:pPr marL="0" indent="0">
              <a:buNone/>
            </a:pPr>
            <a:r>
              <a:rPr lang="pl-PL" b="1" dirty="0"/>
              <a:t> B. </a:t>
            </a:r>
            <a:r>
              <a:rPr lang="pl-PL" dirty="0" err="1"/>
              <a:t>next</a:t>
            </a:r>
            <a:endParaRPr lang="pl-PL" dirty="0"/>
          </a:p>
          <a:p>
            <a:pPr marL="0" indent="0">
              <a:buNone/>
            </a:pPr>
            <a:r>
              <a:rPr lang="pl-PL" b="1" dirty="0"/>
              <a:t> C. </a:t>
            </a:r>
            <a:r>
              <a:rPr lang="pl-PL" dirty="0" err="1"/>
              <a:t>while</a:t>
            </a:r>
            <a:endParaRPr lang="pl-PL" dirty="0"/>
          </a:p>
          <a:p>
            <a:pPr marL="0" indent="0">
              <a:buNone/>
            </a:pPr>
            <a:r>
              <a:rPr lang="pl-PL" b="1" dirty="0"/>
              <a:t> D. </a:t>
            </a:r>
            <a:r>
              <a:rPr lang="pl-PL" dirty="0" err="1"/>
              <a:t>foreach</a:t>
            </a:r>
            <a:endParaRPr lang="pl-PL" dirty="0"/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93216027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ABA6E4F-7EE0-4916-B910-2C6F886035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04CB1CD-7945-4A8A-8551-ED2179C13E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pl-PL" dirty="0"/>
              <a:t>24. Dana jest tabela o nazwie wycieczki z polami: nazwa, cena, miejsca (jako liczba wolnych miejsc). Aby dla dowolnego zbioru danych tabeli wyświetlić jedynie nazwy tych wycieczek, dla których cena jest niższa niż 2000 zł i mają przynajmniej cztery wolne miejsca, należy posłużyć się zapytaniem</a:t>
            </a:r>
          </a:p>
          <a:p>
            <a:pPr marL="0" indent="0">
              <a:buNone/>
            </a:pPr>
            <a:r>
              <a:rPr lang="pl-PL" b="1" dirty="0"/>
              <a:t> A. </a:t>
            </a:r>
            <a:r>
              <a:rPr lang="pl-PL" dirty="0"/>
              <a:t>SELECT nazwa FROM wycieczki WHERE cena &lt; 2000 AND miejsca &gt; 3;</a:t>
            </a:r>
          </a:p>
          <a:p>
            <a:pPr marL="0" indent="0">
              <a:buNone/>
            </a:pPr>
            <a:r>
              <a:rPr lang="pl-PL" b="1" dirty="0"/>
              <a:t> B. </a:t>
            </a:r>
            <a:r>
              <a:rPr lang="pl-PL" dirty="0"/>
              <a:t>SELECT nazwa FROM wycieczki WHERE cena &lt; 2000 OR miejsca &gt; 4;</a:t>
            </a:r>
          </a:p>
          <a:p>
            <a:pPr marL="0" indent="0">
              <a:buNone/>
            </a:pPr>
            <a:r>
              <a:rPr lang="pl-PL" b="1" dirty="0"/>
              <a:t> C. </a:t>
            </a:r>
            <a:r>
              <a:rPr lang="pl-PL" dirty="0"/>
              <a:t>SELECT * FROM wycieczki WHERE cena &lt; 2000 AND miejsca &gt; 4;</a:t>
            </a:r>
          </a:p>
          <a:p>
            <a:pPr marL="0" indent="0">
              <a:buNone/>
            </a:pPr>
            <a:r>
              <a:rPr lang="pl-PL" b="1" dirty="0"/>
              <a:t> D. </a:t>
            </a:r>
            <a:r>
              <a:rPr lang="pl-PL" dirty="0"/>
              <a:t>SELECT * FROM wycieczki WHERE cena &lt; 2000 OR miejsca &gt; 3;</a:t>
            </a:r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50717041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71C1286-5704-4DA1-ABAE-DCD99567A6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C2B77942-527A-4DC9-A137-E2258090D68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25. Aby w pliku z rozszerzeniem </a:t>
            </a:r>
            <a:r>
              <a:rPr lang="pl-PL" dirty="0" err="1"/>
              <a:t>php</a:t>
            </a:r>
            <a:r>
              <a:rPr lang="pl-PL" dirty="0"/>
              <a:t> umieścić kod w języku PHP należy użyć znaczników</a:t>
            </a:r>
          </a:p>
          <a:p>
            <a:pPr marL="0" indent="0">
              <a:buNone/>
            </a:pPr>
            <a:r>
              <a:rPr lang="pl-PL" b="1" dirty="0"/>
              <a:t> A. </a:t>
            </a:r>
            <a:r>
              <a:rPr lang="pl-PL" dirty="0"/>
              <a:t>&lt;</a:t>
            </a:r>
            <a:r>
              <a:rPr lang="pl-PL" dirty="0" err="1"/>
              <a:t>php</a:t>
            </a:r>
            <a:r>
              <a:rPr lang="pl-PL" dirty="0"/>
              <a:t> .......... /&gt;</a:t>
            </a:r>
          </a:p>
          <a:p>
            <a:pPr marL="0" indent="0">
              <a:buNone/>
            </a:pPr>
            <a:r>
              <a:rPr lang="pl-PL" b="1" dirty="0"/>
              <a:t> B. </a:t>
            </a:r>
            <a:r>
              <a:rPr lang="pl-PL" dirty="0"/>
              <a:t>&lt;?</a:t>
            </a:r>
            <a:r>
              <a:rPr lang="pl-PL" dirty="0" err="1"/>
              <a:t>php</a:t>
            </a:r>
            <a:r>
              <a:rPr lang="pl-PL" dirty="0"/>
              <a:t> .......... ?&gt;</a:t>
            </a:r>
          </a:p>
          <a:p>
            <a:pPr marL="0" indent="0">
              <a:buNone/>
            </a:pPr>
            <a:r>
              <a:rPr lang="pl-PL" b="1" dirty="0"/>
              <a:t> C. </a:t>
            </a:r>
            <a:r>
              <a:rPr lang="pl-PL" dirty="0"/>
              <a:t>&lt;</a:t>
            </a:r>
            <a:r>
              <a:rPr lang="pl-PL" dirty="0" err="1"/>
              <a:t>php</a:t>
            </a:r>
            <a:r>
              <a:rPr lang="pl-PL" dirty="0"/>
              <a:t>&gt; ......... &lt;/</a:t>
            </a:r>
            <a:r>
              <a:rPr lang="pl-PL" dirty="0" err="1"/>
              <a:t>php</a:t>
            </a:r>
            <a:r>
              <a:rPr lang="pl-PL" dirty="0"/>
              <a:t>&gt;</a:t>
            </a:r>
          </a:p>
          <a:p>
            <a:pPr marL="0" indent="0">
              <a:buNone/>
            </a:pPr>
            <a:r>
              <a:rPr lang="pl-PL" b="1" dirty="0"/>
              <a:t> D. </a:t>
            </a:r>
            <a:r>
              <a:rPr lang="pl-PL" dirty="0"/>
              <a:t>&lt;?</a:t>
            </a:r>
            <a:r>
              <a:rPr lang="pl-PL" dirty="0" err="1"/>
              <a:t>php</a:t>
            </a:r>
            <a:r>
              <a:rPr lang="pl-PL" dirty="0"/>
              <a:t>&gt; ........ &lt;</a:t>
            </a:r>
            <a:r>
              <a:rPr lang="pl-PL" dirty="0" err="1"/>
              <a:t>php</a:t>
            </a:r>
            <a:r>
              <a:rPr lang="pl-PL" dirty="0"/>
              <a:t>?&gt;</a:t>
            </a:r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54713866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3BBA77A-78E1-42D7-B08F-C635540987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A64A6095-5381-4287-866C-AE9ED678C3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26. Relacja w bazach danych jest</a:t>
            </a:r>
          </a:p>
          <a:p>
            <a:pPr marL="0" indent="0">
              <a:buNone/>
            </a:pPr>
            <a:r>
              <a:rPr lang="pl-PL" b="1" dirty="0"/>
              <a:t> A. </a:t>
            </a:r>
            <a:r>
              <a:rPr lang="pl-PL" dirty="0"/>
              <a:t>logicznym połączeniem tabel</a:t>
            </a:r>
          </a:p>
          <a:p>
            <a:pPr marL="0" indent="0">
              <a:buNone/>
            </a:pPr>
            <a:r>
              <a:rPr lang="pl-PL" b="1" dirty="0"/>
              <a:t> B. </a:t>
            </a:r>
            <a:r>
              <a:rPr lang="pl-PL" dirty="0"/>
              <a:t>kluczem głównym w relacji tabel</a:t>
            </a:r>
          </a:p>
          <a:p>
            <a:pPr marL="0" indent="0">
              <a:buNone/>
            </a:pPr>
            <a:r>
              <a:rPr lang="pl-PL" b="1" dirty="0"/>
              <a:t> C. </a:t>
            </a:r>
            <a:r>
              <a:rPr lang="pl-PL" dirty="0"/>
              <a:t>algebraicznym połączeniem tabel</a:t>
            </a:r>
          </a:p>
          <a:p>
            <a:pPr marL="0" indent="0">
              <a:buNone/>
            </a:pPr>
            <a:r>
              <a:rPr lang="pl-PL" b="1" dirty="0"/>
              <a:t> D. </a:t>
            </a:r>
            <a:r>
              <a:rPr lang="pl-PL" dirty="0"/>
              <a:t>połączeniem dwóch pól jednej tabeli</a:t>
            </a:r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55014370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D5046FB-54D1-47F6-B15B-B0FAB9FC4D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D5385328-A96B-4F48-B853-2ED0F7A8406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27. Dana jest tabela pracownicy. Polecenie MySQL usuwające wszystkie rekordy z tabeli, dla których nie wypełniono pola </a:t>
            </a:r>
            <a:r>
              <a:rPr lang="pl-PL" dirty="0" err="1"/>
              <a:t>rodzaj_umowy</a:t>
            </a:r>
            <a:r>
              <a:rPr lang="pl-PL" dirty="0"/>
              <a:t>, ma postać</a:t>
            </a:r>
          </a:p>
          <a:p>
            <a:pPr marL="0" indent="0">
              <a:buNone/>
            </a:pPr>
            <a:r>
              <a:rPr lang="pl-PL" b="1" dirty="0"/>
              <a:t> A. </a:t>
            </a:r>
            <a:r>
              <a:rPr lang="pl-PL" dirty="0"/>
              <a:t>DROP pracownicy FROM </a:t>
            </a:r>
            <a:r>
              <a:rPr lang="pl-PL" dirty="0" err="1"/>
              <a:t>rodzaj_umowy</a:t>
            </a:r>
            <a:r>
              <a:rPr lang="pl-PL" dirty="0"/>
              <a:t> = 0;</a:t>
            </a:r>
          </a:p>
          <a:p>
            <a:pPr marL="0" indent="0">
              <a:buNone/>
            </a:pPr>
            <a:r>
              <a:rPr lang="pl-PL" b="1" dirty="0"/>
              <a:t> B. </a:t>
            </a:r>
            <a:r>
              <a:rPr lang="pl-PL" dirty="0"/>
              <a:t>DROP pracownicy WHERE </a:t>
            </a:r>
            <a:r>
              <a:rPr lang="pl-PL" dirty="0" err="1"/>
              <a:t>rodzaj_umowy</a:t>
            </a:r>
            <a:r>
              <a:rPr lang="pl-PL" dirty="0"/>
              <a:t> IS NULL;</a:t>
            </a:r>
          </a:p>
          <a:p>
            <a:pPr marL="0" indent="0">
              <a:buNone/>
            </a:pPr>
            <a:r>
              <a:rPr lang="pl-PL" b="1" dirty="0"/>
              <a:t> C. </a:t>
            </a:r>
            <a:r>
              <a:rPr lang="pl-PL" dirty="0"/>
              <a:t>DELETE pracownicy WHERE </a:t>
            </a:r>
            <a:r>
              <a:rPr lang="pl-PL" dirty="0" err="1"/>
              <a:t>rodzaj_umowy</a:t>
            </a:r>
            <a:r>
              <a:rPr lang="pl-PL" dirty="0"/>
              <a:t> = 'brak';</a:t>
            </a:r>
          </a:p>
          <a:p>
            <a:pPr marL="0" indent="0">
              <a:buNone/>
            </a:pPr>
            <a:r>
              <a:rPr lang="pl-PL" b="1" dirty="0"/>
              <a:t> D. </a:t>
            </a:r>
            <a:r>
              <a:rPr lang="pl-PL" dirty="0"/>
              <a:t>DELETE FROM </a:t>
            </a:r>
            <a:r>
              <a:rPr lang="pl-PL" dirty="0" err="1"/>
              <a:t>pracowicy</a:t>
            </a:r>
            <a:r>
              <a:rPr lang="pl-PL" dirty="0"/>
              <a:t> WHERE </a:t>
            </a:r>
            <a:r>
              <a:rPr lang="pl-PL" dirty="0" err="1"/>
              <a:t>rodzaj_umowy</a:t>
            </a:r>
            <a:r>
              <a:rPr lang="pl-PL" dirty="0"/>
              <a:t> IS NULL;</a:t>
            </a:r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70991541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EB5A287-43FC-47D3-B015-C4A3EBFBC2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C5A95E70-D24D-4393-B655-BF5C07A279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28. Co należy zastosować w organizacji danych, aby zapytania w bazie danych były wykonywane szybciej?</a:t>
            </a:r>
          </a:p>
          <a:p>
            <a:pPr marL="0" indent="0">
              <a:buNone/>
            </a:pPr>
            <a:r>
              <a:rPr lang="pl-PL" b="1" dirty="0"/>
              <a:t> A. </a:t>
            </a:r>
            <a:r>
              <a:rPr lang="pl-PL" dirty="0"/>
              <a:t>Reguły</a:t>
            </a:r>
          </a:p>
          <a:p>
            <a:pPr marL="0" indent="0">
              <a:buNone/>
            </a:pPr>
            <a:r>
              <a:rPr lang="pl-PL" b="1" dirty="0"/>
              <a:t> B. </a:t>
            </a:r>
            <a:r>
              <a:rPr lang="pl-PL" dirty="0"/>
              <a:t>Indeksy</a:t>
            </a:r>
          </a:p>
          <a:p>
            <a:pPr marL="0" indent="0">
              <a:buNone/>
            </a:pPr>
            <a:r>
              <a:rPr lang="pl-PL" b="1" dirty="0"/>
              <a:t> C. </a:t>
            </a:r>
            <a:r>
              <a:rPr lang="pl-PL" dirty="0"/>
              <a:t>Wartości domyślne</a:t>
            </a:r>
          </a:p>
          <a:p>
            <a:pPr marL="0" indent="0">
              <a:buNone/>
            </a:pPr>
            <a:r>
              <a:rPr lang="pl-PL" b="1" dirty="0"/>
              <a:t> D. </a:t>
            </a:r>
            <a:r>
              <a:rPr lang="pl-PL" dirty="0"/>
              <a:t>Klucze podstawowe</a:t>
            </a:r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9069377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E142466-7D0B-4EA1-BF37-39BCAF7BFB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EDD73241-C7D8-4230-BE41-8ADA1CA088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2. W poleceniu CREATE TABLE języku SQL atrybut określający, która kolumna tabeli jest kluczem podstawowym, to</a:t>
            </a:r>
          </a:p>
          <a:p>
            <a:pPr marL="0" indent="0">
              <a:buNone/>
            </a:pPr>
            <a:r>
              <a:rPr lang="pl-PL" b="1" dirty="0"/>
              <a:t>A. </a:t>
            </a:r>
            <a:r>
              <a:rPr lang="pl-PL" dirty="0"/>
              <a:t>UNIQUE</a:t>
            </a:r>
          </a:p>
          <a:p>
            <a:pPr marL="0" indent="0">
              <a:buNone/>
            </a:pPr>
            <a:r>
              <a:rPr lang="pl-PL" b="1" dirty="0"/>
              <a:t> B. </a:t>
            </a:r>
            <a:r>
              <a:rPr lang="pl-PL" dirty="0"/>
              <a:t>MAIN KEY</a:t>
            </a:r>
          </a:p>
          <a:p>
            <a:pPr marL="0" indent="0">
              <a:buNone/>
            </a:pPr>
            <a:r>
              <a:rPr lang="pl-PL" b="1" dirty="0"/>
              <a:t> C. </a:t>
            </a:r>
            <a:r>
              <a:rPr lang="pl-PL" dirty="0"/>
              <a:t>PRIMARY KEY</a:t>
            </a:r>
          </a:p>
          <a:p>
            <a:pPr marL="0" indent="0">
              <a:buNone/>
            </a:pPr>
            <a:r>
              <a:rPr lang="pl-PL" b="1" dirty="0"/>
              <a:t> D. </a:t>
            </a:r>
            <a:r>
              <a:rPr lang="pl-PL" dirty="0"/>
              <a:t>IDENTITY FIELD</a:t>
            </a:r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742677124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5C14251-421B-4B0C-8F46-7A4D4358DE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3994B40B-CBE6-4B7A-A642-FDA6CD4C427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29. Wskaż dwa sposoby zabezpieczenia bazy danych Microsoft Access</a:t>
            </a:r>
          </a:p>
          <a:p>
            <a:pPr marL="0" indent="0">
              <a:buNone/>
            </a:pPr>
            <a:r>
              <a:rPr lang="pl-PL" b="1" dirty="0"/>
              <a:t> A. </a:t>
            </a:r>
            <a:r>
              <a:rPr lang="pl-PL" dirty="0"/>
              <a:t>Ustalanie hasła do otwarcia bazy danych oraz zabezpieczeń na poziomie użytkownika</a:t>
            </a:r>
          </a:p>
          <a:p>
            <a:pPr marL="0" indent="0">
              <a:buNone/>
            </a:pPr>
            <a:r>
              <a:rPr lang="pl-PL" b="1" dirty="0"/>
              <a:t> B. </a:t>
            </a:r>
            <a:r>
              <a:rPr lang="pl-PL" dirty="0"/>
              <a:t>Zaszyfrowanie pliku bazy danych oraz </a:t>
            </a:r>
            <a:r>
              <a:rPr lang="pl-PL" dirty="0" err="1"/>
              <a:t>SMSy</a:t>
            </a:r>
            <a:r>
              <a:rPr lang="pl-PL" dirty="0"/>
              <a:t> z kodem autoryzującym</a:t>
            </a:r>
          </a:p>
          <a:p>
            <a:pPr marL="0" indent="0">
              <a:buNone/>
            </a:pPr>
            <a:r>
              <a:rPr lang="pl-PL" b="1" dirty="0"/>
              <a:t> C. </a:t>
            </a:r>
            <a:r>
              <a:rPr lang="pl-PL" dirty="0"/>
              <a:t>Funkcje anonimowe oraz ustalenie hasła otwarcia bazy danych</a:t>
            </a:r>
          </a:p>
          <a:p>
            <a:pPr marL="0" indent="0">
              <a:buNone/>
            </a:pPr>
            <a:r>
              <a:rPr lang="pl-PL" b="1" dirty="0"/>
              <a:t> D. </a:t>
            </a:r>
            <a:r>
              <a:rPr lang="pl-PL" dirty="0"/>
              <a:t>Ustalenie zabezpieczeń na poziomie użytkownika oraz sesji</a:t>
            </a:r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849577793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0570C8C-383B-4B3C-AEA9-BC3FD05743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8202F134-7479-47CB-93B1-E9FB7ADACB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30. Deklaracja w języku JavaScript: </a:t>
            </a:r>
            <a:r>
              <a:rPr lang="pl-PL" dirty="0" err="1"/>
              <a:t>var</a:t>
            </a:r>
            <a:r>
              <a:rPr lang="pl-PL" dirty="0"/>
              <a:t> x=</a:t>
            </a:r>
            <a:r>
              <a:rPr lang="pl-PL" dirty="0" err="1"/>
              <a:t>true</a:t>
            </a:r>
            <a:r>
              <a:rPr lang="pl-PL" dirty="0"/>
              <a:t>; powoduje, że zmienna x jest typu</a:t>
            </a:r>
          </a:p>
          <a:p>
            <a:pPr marL="0" indent="0">
              <a:buNone/>
            </a:pPr>
            <a:r>
              <a:rPr lang="pl-PL" b="1" dirty="0"/>
              <a:t> A. </a:t>
            </a:r>
            <a:r>
              <a:rPr lang="pl-PL" dirty="0"/>
              <a:t>logicznego</a:t>
            </a:r>
          </a:p>
          <a:p>
            <a:pPr marL="0" indent="0">
              <a:buNone/>
            </a:pPr>
            <a:r>
              <a:rPr lang="pl-PL" b="1" dirty="0"/>
              <a:t> B. </a:t>
            </a:r>
            <a:r>
              <a:rPr lang="pl-PL" dirty="0"/>
              <a:t>liczbowego</a:t>
            </a:r>
          </a:p>
          <a:p>
            <a:pPr marL="0" indent="0">
              <a:buNone/>
            </a:pPr>
            <a:r>
              <a:rPr lang="pl-PL" b="1" dirty="0"/>
              <a:t> C. </a:t>
            </a:r>
            <a:r>
              <a:rPr lang="pl-PL" dirty="0"/>
              <a:t>ciąg znaków</a:t>
            </a:r>
          </a:p>
          <a:p>
            <a:pPr marL="0" indent="0">
              <a:buNone/>
            </a:pPr>
            <a:r>
              <a:rPr lang="pl-PL" b="1" dirty="0"/>
              <a:t> D. </a:t>
            </a:r>
            <a:r>
              <a:rPr lang="pl-PL" dirty="0"/>
              <a:t>wyliczeniowego</a:t>
            </a:r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682227586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91B0E963-42F1-46A8-9782-C6AB66BDF6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9A6495B8-3574-4AB0-9575-B1BB2E507F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31. Baza danych zawiera tabelę o nazwie pracownicy o polach: nazwisko, </a:t>
            </a:r>
            <a:r>
              <a:rPr lang="pl-PL" dirty="0" err="1"/>
              <a:t>imie</a:t>
            </a:r>
            <a:r>
              <a:rPr lang="pl-PL" dirty="0"/>
              <a:t>, pensja, wiek. Jak wygląda składnia polecenia wyznaczającego średnią pensję pracowników?</a:t>
            </a:r>
          </a:p>
          <a:p>
            <a:pPr marL="0" indent="0">
              <a:buNone/>
            </a:pPr>
            <a:r>
              <a:rPr lang="pl-PL" b="1" dirty="0"/>
              <a:t> A. </a:t>
            </a:r>
            <a:r>
              <a:rPr lang="pl-PL" dirty="0" err="1"/>
              <a:t>select</a:t>
            </a:r>
            <a:r>
              <a:rPr lang="pl-PL" dirty="0"/>
              <a:t> AVG (nazwisko) </a:t>
            </a:r>
            <a:r>
              <a:rPr lang="pl-PL" dirty="0" err="1"/>
              <a:t>into</a:t>
            </a:r>
            <a:r>
              <a:rPr lang="pl-PL" dirty="0"/>
              <a:t> pensja</a:t>
            </a:r>
          </a:p>
          <a:p>
            <a:pPr marL="0" indent="0">
              <a:buNone/>
            </a:pPr>
            <a:r>
              <a:rPr lang="pl-PL" b="1" dirty="0"/>
              <a:t> B. </a:t>
            </a:r>
            <a:r>
              <a:rPr lang="pl-PL" dirty="0" err="1"/>
              <a:t>select</a:t>
            </a:r>
            <a:r>
              <a:rPr lang="pl-PL" dirty="0"/>
              <a:t> VAR (pracownicy) </a:t>
            </a:r>
            <a:r>
              <a:rPr lang="pl-PL" dirty="0" err="1"/>
              <a:t>into</a:t>
            </a:r>
            <a:r>
              <a:rPr lang="pl-PL" dirty="0"/>
              <a:t> pensja</a:t>
            </a:r>
          </a:p>
          <a:p>
            <a:pPr marL="0" indent="0">
              <a:buNone/>
            </a:pPr>
            <a:r>
              <a:rPr lang="pl-PL" b="1" dirty="0"/>
              <a:t> C. </a:t>
            </a:r>
            <a:r>
              <a:rPr lang="pl-PL" dirty="0" err="1"/>
              <a:t>select</a:t>
            </a:r>
            <a:r>
              <a:rPr lang="pl-PL" dirty="0"/>
              <a:t> AVG (pensja) from pracownicy</a:t>
            </a:r>
          </a:p>
          <a:p>
            <a:pPr marL="0" indent="0">
              <a:buNone/>
            </a:pPr>
            <a:r>
              <a:rPr lang="pl-PL" b="1" dirty="0"/>
              <a:t> D. </a:t>
            </a:r>
            <a:r>
              <a:rPr lang="pl-PL" dirty="0" err="1"/>
              <a:t>select</a:t>
            </a:r>
            <a:r>
              <a:rPr lang="pl-PL" dirty="0"/>
              <a:t> VAR (pensja) from nazwisko</a:t>
            </a:r>
          </a:p>
        </p:txBody>
      </p:sp>
    </p:spTree>
    <p:extLst>
      <p:ext uri="{BB962C8B-B14F-4D97-AF65-F5344CB8AC3E}">
        <p14:creationId xmlns:p14="http://schemas.microsoft.com/office/powerpoint/2010/main" val="3482803281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3E4A41D-1A9A-48D7-BF4A-C02146FBAE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E03C8448-F142-4DA1-8D0F-0AE53DFBBE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32. Debugger to program służący do</a:t>
            </a:r>
          </a:p>
          <a:p>
            <a:pPr marL="0" indent="0">
              <a:buNone/>
            </a:pPr>
            <a:r>
              <a:rPr lang="pl-PL" b="1" dirty="0"/>
              <a:t> A. </a:t>
            </a:r>
            <a:r>
              <a:rPr lang="pl-PL" dirty="0"/>
              <a:t>badania właściwości programu</a:t>
            </a:r>
          </a:p>
          <a:p>
            <a:pPr marL="0" indent="0">
              <a:buNone/>
            </a:pPr>
            <a:r>
              <a:rPr lang="pl-PL" b="1" dirty="0"/>
              <a:t> B. </a:t>
            </a:r>
            <a:r>
              <a:rPr lang="pl-PL" dirty="0"/>
              <a:t>sprawdzania szybkości programu</a:t>
            </a:r>
          </a:p>
          <a:p>
            <a:pPr marL="0" indent="0">
              <a:buNone/>
            </a:pPr>
            <a:r>
              <a:rPr lang="pl-PL" b="1" dirty="0"/>
              <a:t> C. </a:t>
            </a:r>
            <a:r>
              <a:rPr lang="pl-PL" dirty="0"/>
              <a:t>wyszukiwania błędów w kodzie programu</a:t>
            </a:r>
          </a:p>
          <a:p>
            <a:pPr marL="0" indent="0">
              <a:buNone/>
            </a:pPr>
            <a:r>
              <a:rPr lang="pl-PL" b="1" dirty="0"/>
              <a:t> D. </a:t>
            </a:r>
            <a:r>
              <a:rPr lang="pl-PL" dirty="0"/>
              <a:t>zoptymalizowanie pamięci używanej przez aplikację</a:t>
            </a:r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226560162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03C52FD-C014-40B1-8D7A-11B73AAB2D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51F9720E-4847-4EA5-995D-C3B6168947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pl-PL" dirty="0"/>
              <a:t>33. Najprostszą i najmniej pracochłonną metodą przetestowania działania witryny internetowej w wielu przeglądarkach i ich różnych wersjach jest</a:t>
            </a:r>
          </a:p>
          <a:p>
            <a:pPr marL="0" indent="0">
              <a:buNone/>
            </a:pPr>
            <a:r>
              <a:rPr lang="pl-PL" b="1" dirty="0"/>
              <a:t> A. </a:t>
            </a:r>
            <a:r>
              <a:rPr lang="pl-PL" dirty="0"/>
              <a:t>skorzystanie z </a:t>
            </a:r>
            <a:r>
              <a:rPr lang="pl-PL" dirty="0" err="1"/>
              <a:t>walidatora</a:t>
            </a:r>
            <a:r>
              <a:rPr lang="pl-PL" dirty="0"/>
              <a:t> języka HTML</a:t>
            </a:r>
          </a:p>
          <a:p>
            <a:pPr marL="0" indent="0">
              <a:buNone/>
            </a:pPr>
            <a:r>
              <a:rPr lang="pl-PL" b="1" dirty="0"/>
              <a:t> B. </a:t>
            </a:r>
            <a:r>
              <a:rPr lang="pl-PL" dirty="0"/>
              <a:t>skorzystanie z emulatora przeglądarek internetowych np. </a:t>
            </a:r>
            <a:r>
              <a:rPr lang="pl-PL" dirty="0" err="1"/>
              <a:t>Browser</a:t>
            </a:r>
            <a:r>
              <a:rPr lang="pl-PL" dirty="0"/>
              <a:t> </a:t>
            </a:r>
            <a:r>
              <a:rPr lang="pl-PL" dirty="0" err="1"/>
              <a:t>Sandbox</a:t>
            </a:r>
            <a:endParaRPr lang="pl-PL" dirty="0"/>
          </a:p>
          <a:p>
            <a:pPr marL="0" indent="0">
              <a:buNone/>
            </a:pPr>
            <a:r>
              <a:rPr lang="pl-PL" b="1" dirty="0"/>
              <a:t> C. </a:t>
            </a:r>
            <a:r>
              <a:rPr lang="pl-PL" dirty="0"/>
              <a:t>zainstalowanie na kilku komputerach różnych przeglądarek i testowanie witryny</a:t>
            </a:r>
          </a:p>
          <a:p>
            <a:pPr marL="0" indent="0">
              <a:buNone/>
            </a:pPr>
            <a:r>
              <a:rPr lang="pl-PL" b="1" dirty="0"/>
              <a:t> D. </a:t>
            </a:r>
            <a:r>
              <a:rPr lang="pl-PL" dirty="0"/>
              <a:t>testowanie witryny w programie Internet Explorer, zakładając kompatybilność innych przeglądarek</a:t>
            </a:r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059336166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9005718-F017-49C3-8384-F95D7D0E50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99EB0B96-4127-4939-A9B7-E3BE426BC2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34. Jak nazywa się edytor wspomagający tworzenie stron internetowych, którego sposób działania można w polskim tłumaczeniu określić jako: otrzymujesz to, co widzisz?</a:t>
            </a:r>
          </a:p>
          <a:p>
            <a:pPr marL="0" indent="0">
              <a:buNone/>
            </a:pPr>
            <a:r>
              <a:rPr lang="pl-PL" b="1" dirty="0"/>
              <a:t> A. </a:t>
            </a:r>
            <a:r>
              <a:rPr lang="pl-PL" dirty="0"/>
              <a:t>IDE</a:t>
            </a:r>
          </a:p>
          <a:p>
            <a:pPr marL="0" indent="0">
              <a:buNone/>
            </a:pPr>
            <a:r>
              <a:rPr lang="pl-PL" b="1" dirty="0"/>
              <a:t> B. </a:t>
            </a:r>
            <a:r>
              <a:rPr lang="pl-PL" dirty="0"/>
              <a:t>WYSIWYG</a:t>
            </a:r>
          </a:p>
          <a:p>
            <a:pPr marL="0" indent="0">
              <a:buNone/>
            </a:pPr>
            <a:r>
              <a:rPr lang="pl-PL" b="1" dirty="0"/>
              <a:t> C. </a:t>
            </a:r>
            <a:r>
              <a:rPr lang="pl-PL" dirty="0"/>
              <a:t>WEB STUDIO</a:t>
            </a:r>
          </a:p>
          <a:p>
            <a:pPr marL="0" indent="0">
              <a:buNone/>
            </a:pPr>
            <a:r>
              <a:rPr lang="pl-PL" b="1" dirty="0"/>
              <a:t> D. </a:t>
            </a:r>
            <a:r>
              <a:rPr lang="pl-PL" dirty="0"/>
              <a:t>VISUAL EDITOR</a:t>
            </a:r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326821060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3A885B7-AD46-430B-9AA7-FAB44774B8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47D7F7BC-3334-4B58-A603-D344782917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35. Polecenie SQL o treści: UPDATE </a:t>
            </a:r>
            <a:r>
              <a:rPr lang="pl-PL" dirty="0" err="1"/>
              <a:t>artykuly</a:t>
            </a:r>
            <a:r>
              <a:rPr lang="pl-PL" dirty="0"/>
              <a:t> SET cena = cena * 0.7 WHERE kod = 2; oznacza</a:t>
            </a:r>
          </a:p>
          <a:p>
            <a:pPr marL="0" indent="0">
              <a:buNone/>
            </a:pPr>
            <a:r>
              <a:rPr lang="pl-PL" b="1" dirty="0"/>
              <a:t> A. </a:t>
            </a:r>
            <a:r>
              <a:rPr lang="pl-PL" dirty="0"/>
              <a:t>w tabeli </a:t>
            </a:r>
            <a:r>
              <a:rPr lang="pl-PL" dirty="0" err="1"/>
              <a:t>artykuly</a:t>
            </a:r>
            <a:r>
              <a:rPr lang="pl-PL" dirty="0"/>
              <a:t> obniża wartość każdego pola cena o 30% dla wszystkich artykułów</a:t>
            </a:r>
          </a:p>
          <a:p>
            <a:pPr marL="0" indent="0">
              <a:buNone/>
            </a:pPr>
            <a:r>
              <a:rPr lang="pl-PL" b="1" dirty="0"/>
              <a:t> B. </a:t>
            </a:r>
            <a:r>
              <a:rPr lang="pl-PL" dirty="0"/>
              <a:t>w tabeli </a:t>
            </a:r>
            <a:r>
              <a:rPr lang="pl-PL" dirty="0" err="1"/>
              <a:t>artykuly</a:t>
            </a:r>
            <a:r>
              <a:rPr lang="pl-PL" dirty="0"/>
              <a:t> obniża wartość każdego pola cena dla którego pole kod jest równe 2</a:t>
            </a:r>
          </a:p>
          <a:p>
            <a:pPr marL="0" indent="0">
              <a:buNone/>
            </a:pPr>
            <a:r>
              <a:rPr lang="pl-PL" b="1" dirty="0"/>
              <a:t> C. </a:t>
            </a:r>
            <a:r>
              <a:rPr lang="pl-PL" dirty="0"/>
              <a:t>wprowadzenie w tabeli </a:t>
            </a:r>
            <a:r>
              <a:rPr lang="pl-PL" dirty="0" err="1"/>
              <a:t>artykuly</a:t>
            </a:r>
            <a:r>
              <a:rPr lang="pl-PL" dirty="0"/>
              <a:t> nowych pól cena i kod</a:t>
            </a:r>
          </a:p>
          <a:p>
            <a:pPr marL="0" indent="0">
              <a:buNone/>
            </a:pPr>
            <a:r>
              <a:rPr lang="pl-PL" b="1" dirty="0"/>
              <a:t> D. </a:t>
            </a:r>
            <a:r>
              <a:rPr lang="pl-PL" dirty="0"/>
              <a:t>wprowadzenie w tabeli </a:t>
            </a:r>
            <a:r>
              <a:rPr lang="pl-PL" dirty="0" err="1"/>
              <a:t>artykuly</a:t>
            </a:r>
            <a:r>
              <a:rPr lang="pl-PL" dirty="0"/>
              <a:t> pola o nazwie cena ze znacznikiem kod</a:t>
            </a:r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547302443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5EF8ECA7-2EE4-4B18-AD68-2AF792FA00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A9F70B47-70B7-4268-B0F1-EBEDEAA58E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36. Aby zamieścić aplikację PHP w </a:t>
            </a:r>
            <a:r>
              <a:rPr lang="pl-PL" dirty="0" err="1"/>
              <a:t>internecie</a:t>
            </a:r>
            <a:r>
              <a:rPr lang="pl-PL" dirty="0"/>
              <a:t>, należy jej pliki źródłowe skopiować na serwer za pomocą protokołu</a:t>
            </a:r>
          </a:p>
          <a:p>
            <a:pPr marL="0" indent="0">
              <a:buNone/>
            </a:pPr>
            <a:r>
              <a:rPr lang="pl-PL" b="1" dirty="0"/>
              <a:t> A. </a:t>
            </a:r>
            <a:r>
              <a:rPr lang="pl-PL" dirty="0"/>
              <a:t>FTP</a:t>
            </a:r>
          </a:p>
          <a:p>
            <a:pPr marL="0" indent="0">
              <a:buNone/>
            </a:pPr>
            <a:r>
              <a:rPr lang="pl-PL" b="1" dirty="0"/>
              <a:t> B. </a:t>
            </a:r>
            <a:r>
              <a:rPr lang="pl-PL" dirty="0"/>
              <a:t>HTTP</a:t>
            </a:r>
          </a:p>
          <a:p>
            <a:pPr marL="0" indent="0">
              <a:buNone/>
            </a:pPr>
            <a:r>
              <a:rPr lang="pl-PL" b="1" dirty="0"/>
              <a:t> C. </a:t>
            </a:r>
            <a:r>
              <a:rPr lang="pl-PL" dirty="0"/>
              <a:t>SMTP</a:t>
            </a:r>
          </a:p>
          <a:p>
            <a:pPr marL="0" indent="0">
              <a:buNone/>
            </a:pPr>
            <a:r>
              <a:rPr lang="pl-PL" b="1" dirty="0"/>
              <a:t> D. </a:t>
            </a:r>
            <a:r>
              <a:rPr lang="pl-PL" dirty="0"/>
              <a:t>NNTP</a:t>
            </a:r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403514187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5297E11-48D4-4033-B7DB-AFD4503DD7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E9F5BF43-CB7D-4316-A444-7412F29656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37. W celu stworzenia relacji wiele do wielu łączącej tabele A i B wystarczy, że</a:t>
            </a:r>
          </a:p>
          <a:p>
            <a:pPr marL="0" indent="0">
              <a:buNone/>
            </a:pPr>
            <a:r>
              <a:rPr lang="pl-PL" b="1" dirty="0"/>
              <a:t> A. </a:t>
            </a:r>
            <a:r>
              <a:rPr lang="pl-PL" dirty="0"/>
              <a:t>tabela A będzie zawierała te same pola co tabela B</a:t>
            </a:r>
          </a:p>
          <a:p>
            <a:pPr marL="0" indent="0">
              <a:buNone/>
            </a:pPr>
            <a:r>
              <a:rPr lang="pl-PL" b="1" dirty="0"/>
              <a:t> B. </a:t>
            </a:r>
            <a:r>
              <a:rPr lang="pl-PL" dirty="0"/>
              <a:t>wiele rekordów z tabeli A zduplikuje się w tabeli B</a:t>
            </a:r>
          </a:p>
          <a:p>
            <a:pPr marL="0" indent="0">
              <a:buNone/>
            </a:pPr>
            <a:r>
              <a:rPr lang="pl-PL" b="1" dirty="0"/>
              <a:t> C. </a:t>
            </a:r>
            <a:r>
              <a:rPr lang="pl-PL" dirty="0"/>
              <a:t>zdefiniuje się trzecią tabelę z kluczami obcymi do tabel A i B</a:t>
            </a:r>
          </a:p>
          <a:p>
            <a:pPr marL="0" indent="0">
              <a:buNone/>
            </a:pPr>
            <a:r>
              <a:rPr lang="pl-PL" b="1" dirty="0"/>
              <a:t> D. </a:t>
            </a:r>
            <a:r>
              <a:rPr lang="pl-PL" dirty="0"/>
              <a:t>tabelę A połączy się z tabelą B poprzez zdefiniowanie kluczy obcych</a:t>
            </a:r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914083970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04E8255-30FA-4028-8AEB-EC07B0B1AC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BB7905AA-2ABF-42F9-A33C-41D87C501EA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38. Strona HTML definiuje akapit oraz rysunek. Aby rysunek został umieszczony przez przeglądarkę w tej samej linii co akapit po jego lewej stronie, należy w stylu CSS rysunku zawrzeć własność</a:t>
            </a:r>
          </a:p>
          <a:p>
            <a:pPr marL="0" indent="0">
              <a:buNone/>
            </a:pPr>
            <a:r>
              <a:rPr lang="pl-PL" b="1" dirty="0"/>
              <a:t> A. </a:t>
            </a:r>
            <a:r>
              <a:rPr lang="pl-PL" dirty="0" err="1"/>
              <a:t>float:left</a:t>
            </a:r>
            <a:r>
              <a:rPr lang="pl-PL" dirty="0"/>
              <a:t>;</a:t>
            </a:r>
          </a:p>
          <a:p>
            <a:pPr marL="0" indent="0">
              <a:buNone/>
            </a:pPr>
            <a:r>
              <a:rPr lang="pl-PL" b="1" dirty="0"/>
              <a:t> B. </a:t>
            </a:r>
            <a:r>
              <a:rPr lang="pl-PL" dirty="0" err="1"/>
              <a:t>align:left</a:t>
            </a:r>
            <a:r>
              <a:rPr lang="pl-PL" dirty="0"/>
              <a:t>;</a:t>
            </a:r>
          </a:p>
          <a:p>
            <a:pPr marL="0" indent="0">
              <a:buNone/>
            </a:pPr>
            <a:r>
              <a:rPr lang="pl-PL" b="1" dirty="0"/>
              <a:t> C. </a:t>
            </a:r>
            <a:r>
              <a:rPr lang="pl-PL" dirty="0" err="1"/>
              <a:t>style:left</a:t>
            </a:r>
            <a:r>
              <a:rPr lang="pl-PL" dirty="0"/>
              <a:t>;</a:t>
            </a:r>
          </a:p>
          <a:p>
            <a:pPr marL="0" indent="0">
              <a:buNone/>
            </a:pPr>
            <a:r>
              <a:rPr lang="pl-PL" b="1" dirty="0"/>
              <a:t> D. </a:t>
            </a:r>
            <a:r>
              <a:rPr lang="pl-PL" dirty="0" err="1"/>
              <a:t>alt:left</a:t>
            </a:r>
            <a:r>
              <a:rPr lang="pl-PL" dirty="0"/>
              <a:t>;</a:t>
            </a:r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6825879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5D1B52C-C35D-46F1-B79A-2502F05CDD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03333C9C-5AA9-48C9-AAEB-92EF26FD94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3. Formularze do obsługi baz danych tworzy się w celu</a:t>
            </a:r>
          </a:p>
          <a:p>
            <a:pPr marL="0" indent="0">
              <a:buNone/>
            </a:pPr>
            <a:r>
              <a:rPr lang="pl-PL" b="1" dirty="0"/>
              <a:t>A. </a:t>
            </a:r>
            <a:r>
              <a:rPr lang="pl-PL" dirty="0"/>
              <a:t>raportowania danych</a:t>
            </a:r>
          </a:p>
          <a:p>
            <a:pPr marL="0" indent="0">
              <a:buNone/>
            </a:pPr>
            <a:r>
              <a:rPr lang="pl-PL" b="1" dirty="0"/>
              <a:t>B. </a:t>
            </a:r>
            <a:r>
              <a:rPr lang="pl-PL" dirty="0"/>
              <a:t>wyszukiwania wierszy spełniających dane kryteria</a:t>
            </a:r>
          </a:p>
          <a:p>
            <a:pPr marL="0" indent="0">
              <a:buNone/>
            </a:pPr>
            <a:r>
              <a:rPr lang="pl-PL" b="1" dirty="0"/>
              <a:t>C. </a:t>
            </a:r>
            <a:r>
              <a:rPr lang="pl-PL" dirty="0"/>
              <a:t>wprowadzenia powiązań w relacyjnych bazach danych</a:t>
            </a:r>
          </a:p>
          <a:p>
            <a:pPr marL="0" indent="0">
              <a:buNone/>
            </a:pPr>
            <a:r>
              <a:rPr lang="pl-PL" b="1" dirty="0"/>
              <a:t>D. </a:t>
            </a:r>
            <a:r>
              <a:rPr lang="pl-PL" dirty="0"/>
              <a:t>wygodniejszego wprowadzania, edytowania i usuwania danych</a:t>
            </a:r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930760210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6317AD9-A059-45C7-A467-95ED1DA96C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06188337-EFA5-4DC5-B1A6-DB1ACD2E18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pl-PL" dirty="0"/>
              <a:t>39. Baza danych księgarni zawiera tabelę </a:t>
            </a:r>
            <a:r>
              <a:rPr lang="pl-PL" dirty="0" err="1"/>
              <a:t>ksiazki</a:t>
            </a:r>
            <a:r>
              <a:rPr lang="pl-PL" dirty="0"/>
              <a:t> z polami: id, </a:t>
            </a:r>
            <a:r>
              <a:rPr lang="pl-PL" dirty="0" err="1"/>
              <a:t>idAutor</a:t>
            </a:r>
            <a:r>
              <a:rPr lang="pl-PL" dirty="0"/>
              <a:t>, </a:t>
            </a:r>
            <a:r>
              <a:rPr lang="pl-PL" dirty="0" err="1"/>
              <a:t>tytul</a:t>
            </a:r>
            <a:r>
              <a:rPr lang="pl-PL" dirty="0"/>
              <a:t>, </a:t>
            </a:r>
            <a:r>
              <a:rPr lang="pl-PL" dirty="0" err="1"/>
              <a:t>ileSprzedanych</a:t>
            </a:r>
            <a:r>
              <a:rPr lang="pl-PL" dirty="0"/>
              <a:t> oraz tabelę autorzy z polami: id, </a:t>
            </a:r>
            <a:r>
              <a:rPr lang="pl-PL" dirty="0" err="1"/>
              <a:t>imie</a:t>
            </a:r>
            <a:r>
              <a:rPr lang="pl-PL" dirty="0"/>
              <a:t>, nazwisko. Aby stworzyć raport sprzedanych książek z tytułami i nazwiskami autorów, należy</a:t>
            </a:r>
          </a:p>
          <a:p>
            <a:pPr marL="0" indent="0">
              <a:buNone/>
            </a:pPr>
            <a:r>
              <a:rPr lang="pl-PL" b="1" dirty="0"/>
              <a:t> A. </a:t>
            </a:r>
            <a:r>
              <a:rPr lang="pl-PL" dirty="0"/>
              <a:t>stworzyć kwerendę wyszukującą tytuły książek</a:t>
            </a:r>
          </a:p>
          <a:p>
            <a:pPr marL="0" indent="0">
              <a:buNone/>
            </a:pPr>
            <a:r>
              <a:rPr lang="pl-PL" b="1" dirty="0"/>
              <a:t> B. </a:t>
            </a:r>
            <a:r>
              <a:rPr lang="pl-PL" dirty="0"/>
              <a:t>Zdefiniować relację 1..n dla tabel </a:t>
            </a:r>
            <a:r>
              <a:rPr lang="pl-PL" dirty="0" err="1"/>
              <a:t>ksiazki</a:t>
            </a:r>
            <a:r>
              <a:rPr lang="pl-PL" dirty="0"/>
              <a:t> i autorzy, a następnie stworzyć kwerendę łączącą obie tabele</a:t>
            </a:r>
          </a:p>
          <a:p>
            <a:pPr marL="0" indent="0">
              <a:buNone/>
            </a:pPr>
            <a:r>
              <a:rPr lang="pl-PL" b="1" dirty="0"/>
              <a:t> C. </a:t>
            </a:r>
            <a:r>
              <a:rPr lang="pl-PL" dirty="0"/>
              <a:t>Zdefiniować relację 1..1 dla tabel </a:t>
            </a:r>
            <a:r>
              <a:rPr lang="pl-PL" dirty="0" err="1"/>
              <a:t>ksiazki</a:t>
            </a:r>
            <a:r>
              <a:rPr lang="pl-PL" dirty="0"/>
              <a:t> i autorzy, a następnie stworzyć kwerendę łączącą obie tabele</a:t>
            </a:r>
          </a:p>
          <a:p>
            <a:pPr marL="0" indent="0">
              <a:buNone/>
            </a:pPr>
            <a:r>
              <a:rPr lang="pl-PL" b="1" dirty="0"/>
              <a:t> D. </a:t>
            </a:r>
            <a:r>
              <a:rPr lang="pl-PL" dirty="0"/>
              <a:t>stworzyć dwie osobne kwerendy: pierwszą wyszukującą tytuły książek, drugą wyszukującą nazwiska autorów</a:t>
            </a:r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27423741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6224913-9ECB-4ECC-B242-12F54AE32E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309F796E-6B75-473A-91AC-DDE2AE3310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40. Która z wymienionych funkcji sortowania wykorzystywana w języku PHP sortuje tablicę asocjacyjną według indeksów</a:t>
            </a:r>
          </a:p>
          <a:p>
            <a:pPr marL="0" indent="0">
              <a:buNone/>
            </a:pPr>
            <a:r>
              <a:rPr lang="pl-PL" b="1" dirty="0"/>
              <a:t> A. </a:t>
            </a:r>
            <a:r>
              <a:rPr lang="pl-PL" dirty="0"/>
              <a:t>sort()</a:t>
            </a:r>
          </a:p>
          <a:p>
            <a:pPr marL="0" indent="0">
              <a:buNone/>
            </a:pPr>
            <a:r>
              <a:rPr lang="pl-PL" b="1" dirty="0"/>
              <a:t> B. </a:t>
            </a:r>
            <a:r>
              <a:rPr lang="pl-PL" dirty="0" err="1"/>
              <a:t>rsort</a:t>
            </a:r>
            <a:r>
              <a:rPr lang="pl-PL" dirty="0"/>
              <a:t>()</a:t>
            </a:r>
          </a:p>
          <a:p>
            <a:pPr marL="0" indent="0">
              <a:buNone/>
            </a:pPr>
            <a:r>
              <a:rPr lang="pl-PL" b="1" dirty="0"/>
              <a:t> C. </a:t>
            </a:r>
            <a:r>
              <a:rPr lang="pl-PL" dirty="0" err="1"/>
              <a:t>asort</a:t>
            </a:r>
            <a:r>
              <a:rPr lang="pl-PL" dirty="0"/>
              <a:t>()</a:t>
            </a:r>
          </a:p>
          <a:p>
            <a:pPr marL="0" indent="0">
              <a:buNone/>
            </a:pPr>
            <a:r>
              <a:rPr lang="pl-PL" b="1" dirty="0"/>
              <a:t> D. </a:t>
            </a:r>
            <a:r>
              <a:rPr lang="pl-PL" dirty="0" err="1"/>
              <a:t>ksort</a:t>
            </a:r>
            <a:r>
              <a:rPr lang="pl-PL" dirty="0"/>
              <a:t>()</a:t>
            </a:r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026369193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D3FCDF2-1F43-4C61-8883-E8D0EBCE70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897D7FD6-FB40-4D2B-881D-41E6D4B58DF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41. W instrukcji warunkowej języka JavaScript należy sprawdzić przypadek, gdy wartość zmiennej a jest z przedziału (0, 100), natomiast wartość zmiennej b jest większa od zera. Warunek taki jest prawidłowo zapisany w </a:t>
            </a:r>
            <a:r>
              <a:rPr lang="pl-PL" dirty="0" err="1"/>
              <a:t>nastepujący</a:t>
            </a:r>
            <a:r>
              <a:rPr lang="pl-PL" dirty="0"/>
              <a:t> sposób</a:t>
            </a:r>
          </a:p>
          <a:p>
            <a:pPr marL="0" indent="0">
              <a:buNone/>
            </a:pPr>
            <a:r>
              <a:rPr lang="pl-PL" b="1" dirty="0"/>
              <a:t> A. </a:t>
            </a:r>
            <a:r>
              <a:rPr lang="pl-PL" dirty="0" err="1"/>
              <a:t>if</a:t>
            </a:r>
            <a:r>
              <a:rPr lang="pl-PL" dirty="0"/>
              <a:t> (a&gt;0 || a&lt;100 || b&lt;0)</a:t>
            </a:r>
          </a:p>
          <a:p>
            <a:pPr marL="0" indent="0">
              <a:buNone/>
            </a:pPr>
            <a:r>
              <a:rPr lang="pl-PL" b="1" dirty="0"/>
              <a:t> B. </a:t>
            </a:r>
            <a:r>
              <a:rPr lang="pl-PL" dirty="0" err="1"/>
              <a:t>if</a:t>
            </a:r>
            <a:r>
              <a:rPr lang="pl-PL" dirty="0"/>
              <a:t> (a&gt;0 &amp;&amp; a&lt;100 &amp;&amp; b&gt;0)</a:t>
            </a:r>
          </a:p>
          <a:p>
            <a:pPr marL="0" indent="0">
              <a:buNone/>
            </a:pPr>
            <a:r>
              <a:rPr lang="pl-PL" b="1" dirty="0"/>
              <a:t> C. </a:t>
            </a:r>
            <a:r>
              <a:rPr lang="pl-PL" dirty="0" err="1"/>
              <a:t>if</a:t>
            </a:r>
            <a:r>
              <a:rPr lang="pl-PL" dirty="0"/>
              <a:t> ((a&gt;0 || a&lt;100) &amp;&amp; b&gt;0)</a:t>
            </a:r>
          </a:p>
          <a:p>
            <a:pPr marL="0" indent="0">
              <a:buNone/>
            </a:pPr>
            <a:r>
              <a:rPr lang="pl-PL" b="1" dirty="0"/>
              <a:t> D. </a:t>
            </a:r>
            <a:r>
              <a:rPr lang="pl-PL" dirty="0" err="1"/>
              <a:t>if</a:t>
            </a:r>
            <a:r>
              <a:rPr lang="pl-PL" dirty="0"/>
              <a:t> ((a&gt;0 &amp;&amp; a&lt;100) || b&lt;0)</a:t>
            </a:r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38794885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B05AF3C-8B7E-433D-A1A3-7F54E5B2E6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A47E87CF-1F47-47D9-98DD-58834309E5F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42. Kanał alfa służy do zdefiniowania</a:t>
            </a:r>
          </a:p>
          <a:p>
            <a:pPr marL="0" indent="0">
              <a:buNone/>
            </a:pPr>
            <a:r>
              <a:rPr lang="pl-PL" b="1" dirty="0"/>
              <a:t> A. </a:t>
            </a:r>
            <a:r>
              <a:rPr lang="pl-PL" dirty="0"/>
              <a:t>jasności i kontrastu kolorów</a:t>
            </a:r>
          </a:p>
          <a:p>
            <a:pPr marL="0" indent="0">
              <a:buNone/>
            </a:pPr>
            <a:r>
              <a:rPr lang="pl-PL" b="1" dirty="0"/>
              <a:t> B. </a:t>
            </a:r>
            <a:r>
              <a:rPr lang="pl-PL" dirty="0"/>
              <a:t>przezroczystość obiektu graficznego</a:t>
            </a:r>
          </a:p>
          <a:p>
            <a:pPr marL="0" indent="0">
              <a:buNone/>
            </a:pPr>
            <a:r>
              <a:rPr lang="pl-PL" b="1" dirty="0"/>
              <a:t> C. </a:t>
            </a:r>
            <a:r>
              <a:rPr lang="pl-PL" dirty="0"/>
              <a:t>zaznaczonego fragmentu obiektu graficznego</a:t>
            </a:r>
          </a:p>
          <a:p>
            <a:pPr marL="0" indent="0">
              <a:buNone/>
            </a:pPr>
            <a:r>
              <a:rPr lang="pl-PL" b="1" dirty="0"/>
              <a:t> D. </a:t>
            </a:r>
            <a:r>
              <a:rPr lang="pl-PL" dirty="0"/>
              <a:t>podstawowych parametrów obiektu graficznego</a:t>
            </a:r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023786616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8E18080-C61A-4E5E-8588-5FFAF8FBD0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D659C22F-5EB8-4D15-B6C3-D99623D5DB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43. W języku SQL wykorzystywanym przez bazę danych MySQL atrybut UNIQUE polecenia CREATE TABLE</a:t>
            </a:r>
          </a:p>
          <a:p>
            <a:pPr marL="0" indent="0">
              <a:buNone/>
            </a:pPr>
            <a:r>
              <a:rPr lang="pl-PL" b="1" dirty="0"/>
              <a:t> A. </a:t>
            </a:r>
            <a:r>
              <a:rPr lang="pl-PL" dirty="0"/>
              <a:t>Wymusza unikatowe nazwy pól tabeli</a:t>
            </a:r>
          </a:p>
          <a:p>
            <a:pPr marL="0" indent="0">
              <a:buNone/>
            </a:pPr>
            <a:r>
              <a:rPr lang="pl-PL" b="1" dirty="0"/>
              <a:t> B. </a:t>
            </a:r>
            <a:r>
              <a:rPr lang="pl-PL" dirty="0"/>
              <a:t>Blokuje możliwość wpisania wartości NULL</a:t>
            </a:r>
          </a:p>
          <a:p>
            <a:pPr marL="0" indent="0">
              <a:buNone/>
            </a:pPr>
            <a:r>
              <a:rPr lang="pl-PL" b="1" dirty="0"/>
              <a:t> C. </a:t>
            </a:r>
            <a:r>
              <a:rPr lang="pl-PL" dirty="0"/>
              <a:t>Jest stosowany tylko w przypadku pól liczbowych</a:t>
            </a:r>
          </a:p>
          <a:p>
            <a:pPr marL="0" indent="0">
              <a:buNone/>
            </a:pPr>
            <a:r>
              <a:rPr lang="pl-PL" b="1" dirty="0"/>
              <a:t> D. </a:t>
            </a:r>
            <a:r>
              <a:rPr lang="pl-PL" dirty="0"/>
              <a:t>Jest stosowany, jeśli wartość w kolumnie nie mogą się powtarzać</a:t>
            </a:r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523425036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02DBE4D-3221-4CC9-811E-5ACBF6B401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CA551207-DFE5-493E-87B6-410ADA6F5C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44. W języku CSS aby zdefiniować odmienne formatowanie dla pierwszej litery akapitu, należy zastosować selektor</a:t>
            </a:r>
          </a:p>
          <a:p>
            <a:pPr marL="0" indent="0">
              <a:buNone/>
            </a:pPr>
            <a:r>
              <a:rPr lang="pl-PL" b="1" dirty="0"/>
              <a:t> A. </a:t>
            </a:r>
            <a:r>
              <a:rPr lang="pl-PL" dirty="0"/>
              <a:t>klasy </a:t>
            </a:r>
            <a:r>
              <a:rPr lang="pl-PL" dirty="0" err="1"/>
              <a:t>p.first-letter</a:t>
            </a:r>
            <a:endParaRPr lang="pl-PL" dirty="0"/>
          </a:p>
          <a:p>
            <a:pPr marL="0" indent="0">
              <a:buNone/>
            </a:pPr>
            <a:r>
              <a:rPr lang="pl-PL" b="1" dirty="0"/>
              <a:t> B. </a:t>
            </a:r>
            <a:r>
              <a:rPr lang="pl-PL" dirty="0"/>
              <a:t>dziecka p + </a:t>
            </a:r>
            <a:r>
              <a:rPr lang="pl-PL" dirty="0" err="1"/>
              <a:t>first-letter</a:t>
            </a:r>
            <a:endParaRPr lang="pl-PL" dirty="0"/>
          </a:p>
          <a:p>
            <a:pPr marL="0" indent="0">
              <a:buNone/>
            </a:pPr>
            <a:r>
              <a:rPr lang="pl-PL" b="1" dirty="0"/>
              <a:t> C. </a:t>
            </a:r>
            <a:r>
              <a:rPr lang="pl-PL" dirty="0"/>
              <a:t>atrybutu p [</a:t>
            </a:r>
            <a:r>
              <a:rPr lang="pl-PL" dirty="0" err="1"/>
              <a:t>first-letter</a:t>
            </a:r>
            <a:r>
              <a:rPr lang="pl-PL" dirty="0"/>
              <a:t>]</a:t>
            </a:r>
          </a:p>
          <a:p>
            <a:pPr marL="0" indent="0">
              <a:buNone/>
            </a:pPr>
            <a:r>
              <a:rPr lang="pl-PL" b="1" dirty="0"/>
              <a:t> D. </a:t>
            </a:r>
            <a:r>
              <a:rPr lang="pl-PL" dirty="0" err="1"/>
              <a:t>pseudoelementu</a:t>
            </a:r>
            <a:r>
              <a:rPr lang="pl-PL" dirty="0"/>
              <a:t> p::first-letter</a:t>
            </a:r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732845024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EE9D642-9F4C-432F-B264-5995253B70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9A698990-B3E4-41E9-A9EC-6710BB6CBC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45. Jak nazywa się proces przedstawienia, we właściwej dla danego środowiska formie, informacji zawartej w dokumencie elektronicznym?</a:t>
            </a:r>
          </a:p>
          <a:p>
            <a:pPr marL="0" indent="0">
              <a:buNone/>
            </a:pPr>
            <a:r>
              <a:rPr lang="pl-PL" b="1" dirty="0"/>
              <a:t> A. </a:t>
            </a:r>
            <a:r>
              <a:rPr lang="pl-PL" dirty="0"/>
              <a:t>Mapowanie</a:t>
            </a:r>
          </a:p>
          <a:p>
            <a:pPr marL="0" indent="0">
              <a:buNone/>
            </a:pPr>
            <a:r>
              <a:rPr lang="pl-PL" b="1" dirty="0"/>
              <a:t> B. </a:t>
            </a:r>
            <a:r>
              <a:rPr lang="pl-PL" dirty="0" err="1"/>
              <a:t>Rasteryzacja</a:t>
            </a:r>
            <a:endParaRPr lang="pl-PL" dirty="0"/>
          </a:p>
          <a:p>
            <a:pPr marL="0" indent="0">
              <a:buNone/>
            </a:pPr>
            <a:r>
              <a:rPr lang="pl-PL" b="1" dirty="0"/>
              <a:t> C. </a:t>
            </a:r>
            <a:r>
              <a:rPr lang="pl-PL" dirty="0" err="1"/>
              <a:t>Renderowanie</a:t>
            </a:r>
            <a:endParaRPr lang="pl-PL" dirty="0"/>
          </a:p>
          <a:p>
            <a:pPr marL="0" indent="0">
              <a:buNone/>
            </a:pPr>
            <a:r>
              <a:rPr lang="pl-PL" b="1" dirty="0"/>
              <a:t> D. </a:t>
            </a:r>
            <a:r>
              <a:rPr lang="pl-PL" dirty="0"/>
              <a:t>Teksturowanie</a:t>
            </a:r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773378484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682ECC2-4D21-4872-A532-E103AD89F3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97FE3CDD-4E6D-475A-BA1A-60CDC947C4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46. Które z poleceń umożliwia dodanie kolumny </a:t>
            </a:r>
            <a:r>
              <a:rPr lang="pl-PL" dirty="0" err="1"/>
              <a:t>zadaniekompletne</a:t>
            </a:r>
            <a:r>
              <a:rPr lang="pl-PL" dirty="0"/>
              <a:t> do tabeli zadania?</a:t>
            </a:r>
          </a:p>
          <a:p>
            <a:pPr marL="0" indent="0">
              <a:buNone/>
            </a:pPr>
            <a:r>
              <a:rPr lang="pl-PL" b="1" dirty="0"/>
              <a:t> A. </a:t>
            </a:r>
            <a:r>
              <a:rPr lang="pl-PL" dirty="0"/>
              <a:t>ALTER TABLE zadania ADD COLUMN </a:t>
            </a:r>
            <a:r>
              <a:rPr lang="pl-PL" dirty="0" err="1"/>
              <a:t>zadaniekompletne</a:t>
            </a:r>
            <a:r>
              <a:rPr lang="pl-PL" dirty="0"/>
              <a:t> </a:t>
            </a:r>
            <a:r>
              <a:rPr lang="pl-PL" dirty="0" err="1"/>
              <a:t>int</a:t>
            </a:r>
            <a:endParaRPr lang="pl-PL" dirty="0"/>
          </a:p>
          <a:p>
            <a:pPr marL="0" indent="0">
              <a:buNone/>
            </a:pPr>
            <a:r>
              <a:rPr lang="pl-PL" b="1" dirty="0"/>
              <a:t> B. </a:t>
            </a:r>
            <a:r>
              <a:rPr lang="pl-PL" dirty="0"/>
              <a:t>ADD COLUMN </a:t>
            </a:r>
            <a:r>
              <a:rPr lang="pl-PL" dirty="0" err="1"/>
              <a:t>zadaniekompletne</a:t>
            </a:r>
            <a:r>
              <a:rPr lang="pl-PL" dirty="0"/>
              <a:t> WITH zadania</a:t>
            </a:r>
          </a:p>
          <a:p>
            <a:pPr marL="0" indent="0">
              <a:buNone/>
            </a:pPr>
            <a:r>
              <a:rPr lang="pl-PL" b="1" dirty="0"/>
              <a:t> C. </a:t>
            </a:r>
            <a:r>
              <a:rPr lang="pl-PL" dirty="0"/>
              <a:t>CREATEINDEX zadania ADD COLUMN </a:t>
            </a:r>
            <a:r>
              <a:rPr lang="pl-PL" dirty="0" err="1"/>
              <a:t>zadaniekompletne</a:t>
            </a:r>
            <a:r>
              <a:rPr lang="pl-PL" dirty="0"/>
              <a:t> </a:t>
            </a:r>
            <a:r>
              <a:rPr lang="pl-PL" dirty="0" err="1"/>
              <a:t>int</a:t>
            </a:r>
            <a:endParaRPr lang="pl-PL" dirty="0"/>
          </a:p>
          <a:p>
            <a:pPr marL="0" indent="0">
              <a:buNone/>
            </a:pPr>
            <a:r>
              <a:rPr lang="pl-PL" b="1" dirty="0"/>
              <a:t> D. </a:t>
            </a:r>
            <a:r>
              <a:rPr lang="pl-PL" dirty="0"/>
              <a:t>INSERT INTO zadania VALUES </a:t>
            </a:r>
            <a:r>
              <a:rPr lang="pl-PL" dirty="0" err="1"/>
              <a:t>zadaniakompletne</a:t>
            </a:r>
            <a:endParaRPr lang="pl-PL" dirty="0"/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237122272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60C2750-D64F-4E10-8531-5B2ED8FCA5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4931FD06-FD2A-40B5-ACD4-57C0DD5AC82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47. Projektowanie logicznego układu witryny polega na</a:t>
            </a:r>
          </a:p>
          <a:p>
            <a:pPr marL="0" indent="0">
              <a:buNone/>
            </a:pPr>
            <a:r>
              <a:rPr lang="pl-PL" b="1" dirty="0"/>
              <a:t> A. </a:t>
            </a:r>
            <a:r>
              <a:rPr lang="pl-PL" dirty="0"/>
              <a:t>rozmieszczeniu elementów w konkretnych miejscach witryny</a:t>
            </a:r>
          </a:p>
          <a:p>
            <a:pPr marL="0" indent="0">
              <a:buNone/>
            </a:pPr>
            <a:r>
              <a:rPr lang="pl-PL" b="1" dirty="0"/>
              <a:t> B. </a:t>
            </a:r>
            <a:r>
              <a:rPr lang="pl-PL" dirty="0"/>
              <a:t>opracowaniu zestawu grafik dla witryny</a:t>
            </a:r>
          </a:p>
          <a:p>
            <a:pPr marL="0" indent="0">
              <a:buNone/>
            </a:pPr>
            <a:r>
              <a:rPr lang="pl-PL" b="1" dirty="0"/>
              <a:t> C. </a:t>
            </a:r>
            <a:r>
              <a:rPr lang="pl-PL" dirty="0"/>
              <a:t>zdefiniowaniu treści witryny</a:t>
            </a:r>
          </a:p>
          <a:p>
            <a:pPr marL="0" indent="0">
              <a:buNone/>
            </a:pPr>
            <a:r>
              <a:rPr lang="pl-PL" b="1" dirty="0"/>
              <a:t> D. </a:t>
            </a:r>
            <a:r>
              <a:rPr lang="pl-PL" dirty="0"/>
              <a:t>ustaleniu adresów URL dla podstron witryny</a:t>
            </a:r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93711728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A6790A6-FA56-49FA-9271-AD058ECF48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E5FBBAEF-33A8-4A0E-93A4-E8B6143DA8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48. Aby policzyć wszystkie wiersze tabeli Koty należy użyć polecenia:</a:t>
            </a:r>
          </a:p>
          <a:p>
            <a:pPr marL="0" indent="0">
              <a:buNone/>
            </a:pPr>
            <a:r>
              <a:rPr lang="pl-PL" b="1" dirty="0"/>
              <a:t> A. </a:t>
            </a:r>
            <a:r>
              <a:rPr lang="pl-PL" dirty="0"/>
              <a:t>SELECT COUNT(*) FROM Koty</a:t>
            </a:r>
          </a:p>
          <a:p>
            <a:pPr marL="0" indent="0">
              <a:buNone/>
            </a:pPr>
            <a:r>
              <a:rPr lang="pl-PL" b="1" dirty="0"/>
              <a:t> B. </a:t>
            </a:r>
            <a:r>
              <a:rPr lang="pl-PL" dirty="0"/>
              <a:t>SELECT ROWNUM() FROM Koty</a:t>
            </a:r>
          </a:p>
          <a:p>
            <a:pPr marL="0" indent="0">
              <a:buNone/>
            </a:pPr>
            <a:r>
              <a:rPr lang="pl-PL" b="1" dirty="0"/>
              <a:t> C. </a:t>
            </a:r>
            <a:r>
              <a:rPr lang="pl-PL" dirty="0"/>
              <a:t>SELECT COUNT(Koty) AS ROWNUM</a:t>
            </a:r>
          </a:p>
          <a:p>
            <a:pPr marL="0" indent="0">
              <a:buNone/>
            </a:pPr>
            <a:r>
              <a:rPr lang="pl-PL" b="1" dirty="0"/>
              <a:t> D. </a:t>
            </a:r>
            <a:r>
              <a:rPr lang="pl-PL" dirty="0"/>
              <a:t>SELECT COUNT(ROWNUM) FROM Koty</a:t>
            </a:r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8466369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51D2340-38BE-4099-AE04-B8B53F8B0E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C767CC86-3F8B-4314-9859-7E751DFE31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4. Instrukcja DROP języka SQL ma za zadanie</a:t>
            </a:r>
          </a:p>
          <a:p>
            <a:pPr marL="0" indent="0">
              <a:buNone/>
            </a:pPr>
            <a:r>
              <a:rPr lang="pl-PL" b="1" dirty="0"/>
              <a:t> A. </a:t>
            </a:r>
            <a:r>
              <a:rPr lang="pl-PL" dirty="0"/>
              <a:t>usunąć istniejący obiekt</a:t>
            </a:r>
          </a:p>
          <a:p>
            <a:pPr marL="0" indent="0">
              <a:buNone/>
            </a:pPr>
            <a:r>
              <a:rPr lang="pl-PL" b="1" dirty="0"/>
              <a:t> B. </a:t>
            </a:r>
            <a:r>
              <a:rPr lang="pl-PL" dirty="0"/>
              <a:t>zmienić parametry obiektu</a:t>
            </a:r>
          </a:p>
          <a:p>
            <a:pPr marL="0" indent="0">
              <a:buNone/>
            </a:pPr>
            <a:r>
              <a:rPr lang="pl-PL" b="1" dirty="0"/>
              <a:t> C. </a:t>
            </a:r>
            <a:r>
              <a:rPr lang="pl-PL" dirty="0"/>
              <a:t>zaktualizować dane obiektu</a:t>
            </a:r>
          </a:p>
          <a:p>
            <a:pPr marL="0" indent="0">
              <a:buNone/>
            </a:pPr>
            <a:r>
              <a:rPr lang="pl-PL" b="1" dirty="0"/>
              <a:t> D. </a:t>
            </a:r>
            <a:r>
              <a:rPr lang="pl-PL" dirty="0"/>
              <a:t>dodać nowy obiekt</a:t>
            </a:r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975284986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49BA6B1-1077-4440-9A48-D39191EBE9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7D96377-CAB3-416C-8A73-BD8453BF4AA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49. Blok deklaracji postaci </a:t>
            </a:r>
            <a:r>
              <a:rPr lang="pl-PL" dirty="0" err="1"/>
              <a:t>background-attachment</a:t>
            </a:r>
            <a:r>
              <a:rPr lang="pl-PL" dirty="0"/>
              <a:t>: </a:t>
            </a:r>
            <a:r>
              <a:rPr lang="pl-PL" dirty="0" err="1"/>
              <a:t>scroll</a:t>
            </a:r>
            <a:r>
              <a:rPr lang="pl-PL" dirty="0"/>
              <a:t> powoduje, że</a:t>
            </a:r>
          </a:p>
          <a:p>
            <a:pPr marL="0" indent="0">
              <a:buNone/>
            </a:pPr>
            <a:r>
              <a:rPr lang="pl-PL" b="1" dirty="0"/>
              <a:t> A. </a:t>
            </a:r>
            <a:r>
              <a:rPr lang="pl-PL" dirty="0"/>
              <a:t>grafika tła będzie powtarzana (kafelki)</a:t>
            </a:r>
          </a:p>
          <a:p>
            <a:pPr marL="0" indent="0">
              <a:buNone/>
            </a:pPr>
            <a:r>
              <a:rPr lang="pl-PL" b="1" dirty="0"/>
              <a:t> B. </a:t>
            </a:r>
            <a:r>
              <a:rPr lang="pl-PL" dirty="0"/>
              <a:t>tło strony będzie przewijane razem z tekstem</a:t>
            </a:r>
          </a:p>
          <a:p>
            <a:pPr marL="0" indent="0">
              <a:buNone/>
            </a:pPr>
            <a:r>
              <a:rPr lang="pl-PL" b="1" dirty="0"/>
              <a:t> C. </a:t>
            </a:r>
            <a:r>
              <a:rPr lang="pl-PL" dirty="0"/>
              <a:t>tło strony będzie stałe, a tekst będzie się przewijał</a:t>
            </a:r>
          </a:p>
          <a:p>
            <a:pPr marL="0" indent="0">
              <a:buNone/>
            </a:pPr>
            <a:r>
              <a:rPr lang="pl-PL" b="1" dirty="0"/>
              <a:t> D. </a:t>
            </a:r>
            <a:r>
              <a:rPr lang="pl-PL" dirty="0"/>
              <a:t>grafika tła będzie wyświetlona w prawym górnym rogu strony</a:t>
            </a:r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748658716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A29CA2A-BF2F-4659-8D5A-280FCB0F9B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86476DC7-F061-42A7-AAF4-DBD452C7652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/>
              <a:t>50. </a:t>
            </a:r>
            <a:r>
              <a:rPr lang="pl-PL" dirty="0"/>
              <a:t>Jak nazywa się podzbiór strukturalnego języka zapytań, związany z formułowaniem zapytań do bazy danych za pomocą polecenia SELECT?</a:t>
            </a:r>
          </a:p>
          <a:p>
            <a:pPr marL="0" indent="0">
              <a:buNone/>
            </a:pPr>
            <a:r>
              <a:rPr lang="pl-PL" b="1" dirty="0"/>
              <a:t> A. </a:t>
            </a:r>
            <a:r>
              <a:rPr lang="pl-PL" dirty="0"/>
              <a:t>SQL DML (ang. Data </a:t>
            </a:r>
            <a:r>
              <a:rPr lang="pl-PL" dirty="0" err="1"/>
              <a:t>Manipulation</a:t>
            </a:r>
            <a:r>
              <a:rPr lang="pl-PL" dirty="0"/>
              <a:t> Language)</a:t>
            </a:r>
          </a:p>
          <a:p>
            <a:pPr marL="0" indent="0">
              <a:buNone/>
            </a:pPr>
            <a:r>
              <a:rPr lang="pl-PL" b="1" dirty="0"/>
              <a:t> B. </a:t>
            </a:r>
            <a:r>
              <a:rPr lang="pl-PL" dirty="0"/>
              <a:t>SQL DDL (ang. Data Definition Language)</a:t>
            </a:r>
          </a:p>
          <a:p>
            <a:pPr marL="0" indent="0">
              <a:buNone/>
            </a:pPr>
            <a:r>
              <a:rPr lang="pl-PL" b="1" dirty="0"/>
              <a:t> C. </a:t>
            </a:r>
            <a:r>
              <a:rPr lang="pl-PL" dirty="0"/>
              <a:t>SQL DCL (ang. Data Control Language)</a:t>
            </a:r>
          </a:p>
          <a:p>
            <a:pPr marL="0" indent="0">
              <a:buNone/>
            </a:pPr>
            <a:r>
              <a:rPr lang="pl-PL" b="1" dirty="0"/>
              <a:t> D. </a:t>
            </a:r>
            <a:r>
              <a:rPr lang="pl-PL" dirty="0"/>
              <a:t>SQL DQL (ang. Data Query Language)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4490342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821B5CB-B655-4C8B-948F-1034BDB925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3B621E2C-CDB9-4E4D-901C-5DFA877B87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5. Instrukcja DROP języka SQL ma za zadanie</a:t>
            </a:r>
          </a:p>
          <a:p>
            <a:pPr marL="0" indent="0">
              <a:buNone/>
            </a:pPr>
            <a:r>
              <a:rPr lang="pl-PL" b="1" dirty="0"/>
              <a:t> A. </a:t>
            </a:r>
            <a:r>
              <a:rPr lang="pl-PL" dirty="0"/>
              <a:t>usunąć istniejący obiekt</a:t>
            </a:r>
          </a:p>
          <a:p>
            <a:pPr marL="0" indent="0">
              <a:buNone/>
            </a:pPr>
            <a:r>
              <a:rPr lang="pl-PL" b="1" dirty="0"/>
              <a:t> B. </a:t>
            </a:r>
            <a:r>
              <a:rPr lang="pl-PL" dirty="0"/>
              <a:t>zmienić parametry obiektu</a:t>
            </a:r>
          </a:p>
          <a:p>
            <a:pPr marL="0" indent="0">
              <a:buNone/>
            </a:pPr>
            <a:r>
              <a:rPr lang="pl-PL" b="1" dirty="0"/>
              <a:t> C. </a:t>
            </a:r>
            <a:r>
              <a:rPr lang="pl-PL" dirty="0"/>
              <a:t>zaktualizować dane obiektu</a:t>
            </a:r>
          </a:p>
          <a:p>
            <a:pPr marL="0" indent="0">
              <a:buNone/>
            </a:pPr>
            <a:r>
              <a:rPr lang="pl-PL" b="1" dirty="0"/>
              <a:t> D. </a:t>
            </a:r>
            <a:r>
              <a:rPr lang="pl-PL" dirty="0"/>
              <a:t>dodać nowy obiekt</a:t>
            </a:r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8648816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437D18A-EA4E-4ABE-9668-5BD744ADC9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0963C8E6-B33B-4E2E-B88D-34EAA72238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6. Aby naprawić uszkodzoną tabelę w MySQL, należy wydać polecenie</a:t>
            </a:r>
          </a:p>
          <a:p>
            <a:pPr marL="0" indent="0">
              <a:buNone/>
            </a:pPr>
            <a:r>
              <a:rPr lang="pl-PL" b="1" dirty="0"/>
              <a:t> A. </a:t>
            </a:r>
            <a:r>
              <a:rPr lang="pl-PL" dirty="0"/>
              <a:t>FIX TABLE</a:t>
            </a:r>
          </a:p>
          <a:p>
            <a:pPr marL="0" indent="0">
              <a:buNone/>
            </a:pPr>
            <a:r>
              <a:rPr lang="pl-PL" b="1" dirty="0"/>
              <a:t> B. </a:t>
            </a:r>
            <a:r>
              <a:rPr lang="pl-PL" dirty="0"/>
              <a:t>CHECK TABLE</a:t>
            </a:r>
          </a:p>
          <a:p>
            <a:pPr marL="0" indent="0">
              <a:buNone/>
            </a:pPr>
            <a:r>
              <a:rPr lang="pl-PL" b="1" dirty="0"/>
              <a:t> C. </a:t>
            </a:r>
            <a:r>
              <a:rPr lang="pl-PL" dirty="0"/>
              <a:t>REPAIR TABLE</a:t>
            </a:r>
          </a:p>
          <a:p>
            <a:pPr marL="0" indent="0">
              <a:buNone/>
            </a:pPr>
            <a:r>
              <a:rPr lang="pl-PL" b="1" dirty="0"/>
              <a:t> D. </a:t>
            </a:r>
            <a:r>
              <a:rPr lang="pl-PL" dirty="0"/>
              <a:t>RESOLVE TABLE</a:t>
            </a:r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60887109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99B0DF70-FEA7-448C-82DF-495094CDC8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84132807-858A-4D40-8AC7-B996EFB904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7. Polecenie w języku SQL ALTER TABLE USA... ma za zadanie</a:t>
            </a:r>
          </a:p>
          <a:p>
            <a:pPr marL="0" indent="0">
              <a:buNone/>
            </a:pPr>
            <a:r>
              <a:rPr lang="pl-PL" b="1" dirty="0"/>
              <a:t> A. </a:t>
            </a:r>
            <a:r>
              <a:rPr lang="pl-PL" dirty="0"/>
              <a:t>usunięcie tabeli USA</a:t>
            </a:r>
          </a:p>
          <a:p>
            <a:pPr marL="0" indent="0">
              <a:buNone/>
            </a:pPr>
            <a:r>
              <a:rPr lang="pl-PL" b="1" dirty="0"/>
              <a:t> B. </a:t>
            </a:r>
            <a:r>
              <a:rPr lang="pl-PL" dirty="0"/>
              <a:t>modyfikację tabeli USA</a:t>
            </a:r>
          </a:p>
          <a:p>
            <a:pPr marL="0" indent="0">
              <a:buNone/>
            </a:pPr>
            <a:r>
              <a:rPr lang="pl-PL" b="1" dirty="0"/>
              <a:t> C. </a:t>
            </a:r>
            <a:r>
              <a:rPr lang="pl-PL" dirty="0"/>
              <a:t>nadpisanie starej tabeli USA</a:t>
            </a:r>
          </a:p>
          <a:p>
            <a:pPr marL="0" indent="0">
              <a:buNone/>
            </a:pPr>
            <a:r>
              <a:rPr lang="pl-PL" b="1" dirty="0"/>
              <a:t> D. </a:t>
            </a:r>
            <a:r>
              <a:rPr lang="pl-PL" dirty="0"/>
              <a:t>utworzenie nowej tabeli USA</a:t>
            </a:r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18030138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9514779A-AA5B-41BE-B6FE-4AD3AED7AC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0C99F84B-7FA7-41A3-ABE4-6740827CA0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pl-PL" dirty="0"/>
              <a:t>8. W języku MySQL należy zastosować polecenie REVOKE, aby użytkownikowi </a:t>
            </a:r>
            <a:r>
              <a:rPr lang="pl-PL" dirty="0" err="1"/>
              <a:t>anna</a:t>
            </a:r>
            <a:r>
              <a:rPr lang="pl-PL" dirty="0"/>
              <a:t> odebrać prawo do dokonywania zmian jedynie w definicji struktury bazy danych. Polecenie odpowiadające odebraniu tych praw ma postać</a:t>
            </a:r>
          </a:p>
          <a:p>
            <a:pPr marL="0" indent="0">
              <a:buNone/>
            </a:pPr>
            <a:r>
              <a:rPr lang="pl-PL" b="1" dirty="0"/>
              <a:t> A. </a:t>
            </a:r>
            <a:r>
              <a:rPr lang="pl-PL" dirty="0"/>
              <a:t>REVOKE ALL ON tabela1 FROM '</a:t>
            </a:r>
            <a:r>
              <a:rPr lang="pl-PL" dirty="0" err="1"/>
              <a:t>anna</a:t>
            </a:r>
            <a:r>
              <a:rPr lang="pl-PL" dirty="0"/>
              <a:t>'@'</a:t>
            </a:r>
            <a:r>
              <a:rPr lang="pl-PL" dirty="0" err="1"/>
              <a:t>localhost</a:t>
            </a:r>
            <a:r>
              <a:rPr lang="pl-PL" dirty="0"/>
              <a:t>'</a:t>
            </a:r>
          </a:p>
          <a:p>
            <a:pPr marL="0" indent="0">
              <a:buNone/>
            </a:pPr>
            <a:r>
              <a:rPr lang="pl-PL" b="1" dirty="0"/>
              <a:t> B. </a:t>
            </a:r>
            <a:r>
              <a:rPr lang="pl-PL" dirty="0"/>
              <a:t>REVOKE CREATE ALTER DROP ON tabela1 FROM '</a:t>
            </a:r>
            <a:r>
              <a:rPr lang="pl-PL" dirty="0" err="1"/>
              <a:t>anna</a:t>
            </a:r>
            <a:r>
              <a:rPr lang="pl-PL" dirty="0"/>
              <a:t>'@'</a:t>
            </a:r>
            <a:r>
              <a:rPr lang="pl-PL" dirty="0" err="1"/>
              <a:t>localhost</a:t>
            </a:r>
            <a:r>
              <a:rPr lang="pl-PL" dirty="0"/>
              <a:t>'</a:t>
            </a:r>
          </a:p>
          <a:p>
            <a:pPr marL="0" indent="0">
              <a:buNone/>
            </a:pPr>
            <a:r>
              <a:rPr lang="pl-PL" b="1" dirty="0"/>
              <a:t> C. </a:t>
            </a:r>
            <a:r>
              <a:rPr lang="pl-PL" dirty="0"/>
              <a:t>REVOKE CREATE UPDATE DROP ON tabela1 FROM '</a:t>
            </a:r>
            <a:r>
              <a:rPr lang="pl-PL" dirty="0" err="1"/>
              <a:t>anna</a:t>
            </a:r>
            <a:r>
              <a:rPr lang="pl-PL" dirty="0"/>
              <a:t>'@'</a:t>
            </a:r>
            <a:r>
              <a:rPr lang="pl-PL" dirty="0" err="1"/>
              <a:t>localhost</a:t>
            </a:r>
            <a:r>
              <a:rPr lang="pl-PL" dirty="0"/>
              <a:t>'</a:t>
            </a:r>
          </a:p>
          <a:p>
            <a:pPr marL="0" indent="0">
              <a:buNone/>
            </a:pPr>
            <a:r>
              <a:rPr lang="pl-PL" b="1" dirty="0"/>
              <a:t> D. </a:t>
            </a:r>
            <a:r>
              <a:rPr lang="pl-PL" dirty="0"/>
              <a:t>REVOKE CREATE INSERT DELETE ON tabela1 FROM '</a:t>
            </a:r>
            <a:r>
              <a:rPr lang="pl-PL" dirty="0" err="1"/>
              <a:t>anna</a:t>
            </a:r>
            <a:r>
              <a:rPr lang="pl-PL" dirty="0"/>
              <a:t>'@'</a:t>
            </a:r>
            <a:r>
              <a:rPr lang="pl-PL" dirty="0" err="1"/>
              <a:t>localhost</a:t>
            </a:r>
            <a:r>
              <a:rPr lang="pl-PL" dirty="0"/>
              <a:t>'</a:t>
            </a:r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72992718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45</TotalTime>
  <Words>926</Words>
  <Application>Microsoft Office PowerPoint</Application>
  <PresentationFormat>Panoramiczny</PresentationFormat>
  <Paragraphs>251</Paragraphs>
  <Slides>51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3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51</vt:i4>
      </vt:variant>
    </vt:vector>
  </HeadingPairs>
  <TitlesOfParts>
    <vt:vector size="55" baseType="lpstr">
      <vt:lpstr>Arial</vt:lpstr>
      <vt:lpstr>Calibri</vt:lpstr>
      <vt:lpstr>Calibri Light</vt:lpstr>
      <vt:lpstr>Motyw pakietu Office</vt:lpstr>
      <vt:lpstr>E.14 test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E.14 test</dc:title>
  <dc:creator>Damian Radzik</dc:creator>
  <cp:lastModifiedBy>Damian Radzik</cp:lastModifiedBy>
  <cp:revision>4</cp:revision>
  <dcterms:created xsi:type="dcterms:W3CDTF">2018-03-28T08:06:51Z</dcterms:created>
  <dcterms:modified xsi:type="dcterms:W3CDTF">2018-03-28T08:52:31Z</dcterms:modified>
</cp:coreProperties>
</file>