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88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762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57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032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04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85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007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03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303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889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82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CF25E04-636D-4961-9735-C9476107629E}" type="datetimeFigureOut">
              <a:rPr lang="pl-PL" smtClean="0"/>
              <a:t>07.10.2019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E01CEC-84B4-4B99-967E-E9B6E6C886E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68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5BD74F-8093-474D-B008-A6661A770B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Wildcards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F38C6A0-827A-4781-B132-839D5A4BDA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023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CF6CC4-B06D-435B-B76A-1EE566942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Wzorce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CB1A90-C63A-4C33-848B-66DA4A161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Znak zastępczy służy do zastąpienia jednego lub więcej znaków w ciągu.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Symbole wieloznaczne są używane z operatorem LIKE SQL. Operator LIKE jest używany w klauzuli WHERE do wyszukiwania określonego wzorca w kolumnie.</a:t>
            </a:r>
          </a:p>
        </p:txBody>
      </p:sp>
    </p:spTree>
    <p:extLst>
      <p:ext uri="{BB962C8B-B14F-4D97-AF65-F5344CB8AC3E}">
        <p14:creationId xmlns:p14="http://schemas.microsoft.com/office/powerpoint/2010/main" val="90560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304878-2F4E-44FF-BD48-BF8CA36F5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05BBEF9-A694-48FB-AA3F-D3E08F6815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455151"/>
              </p:ext>
            </p:extLst>
          </p:nvPr>
        </p:nvGraphicFramePr>
        <p:xfrm>
          <a:off x="1026850" y="1811045"/>
          <a:ext cx="10138299" cy="4572000"/>
        </p:xfrm>
        <a:graphic>
          <a:graphicData uri="http://schemas.openxmlformats.org/drawingml/2006/table">
            <a:tbl>
              <a:tblPr/>
              <a:tblGrid>
                <a:gridCol w="3379433">
                  <a:extLst>
                    <a:ext uri="{9D8B030D-6E8A-4147-A177-3AD203B41FA5}">
                      <a16:colId xmlns:a16="http://schemas.microsoft.com/office/drawing/2014/main" val="3988622785"/>
                    </a:ext>
                  </a:extLst>
                </a:gridCol>
                <a:gridCol w="3379433">
                  <a:extLst>
                    <a:ext uri="{9D8B030D-6E8A-4147-A177-3AD203B41FA5}">
                      <a16:colId xmlns:a16="http://schemas.microsoft.com/office/drawing/2014/main" val="1315966840"/>
                    </a:ext>
                  </a:extLst>
                </a:gridCol>
                <a:gridCol w="3379433">
                  <a:extLst>
                    <a:ext uri="{9D8B030D-6E8A-4147-A177-3AD203B41FA5}">
                      <a16:colId xmlns:a16="http://schemas.microsoft.com/office/drawing/2014/main" val="2104184105"/>
                    </a:ext>
                  </a:extLst>
                </a:gridCol>
              </a:tblGrid>
              <a:tr h="1093304"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>
                          <a:effectLst/>
                        </a:rPr>
                        <a:t>%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Zero albo więcej</a:t>
                      </a:r>
                      <a:endParaRPr lang="en-US" sz="2400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effectLst/>
                        </a:rPr>
                        <a:t>bl% </a:t>
                      </a:r>
                      <a:r>
                        <a:rPr lang="pl-PL" sz="2400" dirty="0">
                          <a:effectLst/>
                        </a:rPr>
                        <a:t>znajdzie</a:t>
                      </a:r>
                      <a:r>
                        <a:rPr lang="en-US" sz="2400" dirty="0">
                          <a:effectLst/>
                        </a:rPr>
                        <a:t> bl, black, blue, blob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359844"/>
                  </a:ext>
                </a:extLst>
              </a:tr>
              <a:tr h="646044"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_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Pojedynczy 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 err="1">
                          <a:effectLst/>
                        </a:rPr>
                        <a:t>h_t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pl-PL" sz="2400" dirty="0">
                          <a:effectLst/>
                        </a:rPr>
                        <a:t>znajdzie</a:t>
                      </a:r>
                      <a:r>
                        <a:rPr lang="en-US" sz="2400" dirty="0">
                          <a:effectLst/>
                        </a:rPr>
                        <a:t> hot, hat, hit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418140"/>
                  </a:ext>
                </a:extLst>
              </a:tr>
              <a:tr h="1093304"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>
                          <a:effectLst/>
                        </a:rPr>
                        <a:t>[]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Każdy pojedynczy w nawiasach</a:t>
                      </a:r>
                      <a:endParaRPr lang="en-US" sz="2400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effectLst/>
                        </a:rPr>
                        <a:t>h[</a:t>
                      </a:r>
                      <a:r>
                        <a:rPr lang="en-US" sz="2400" dirty="0" err="1">
                          <a:effectLst/>
                        </a:rPr>
                        <a:t>oa</a:t>
                      </a:r>
                      <a:r>
                        <a:rPr lang="en-US" sz="2400" dirty="0">
                          <a:effectLst/>
                        </a:rPr>
                        <a:t>]t </a:t>
                      </a:r>
                      <a:r>
                        <a:rPr lang="pl-PL" sz="2400" dirty="0">
                          <a:effectLst/>
                        </a:rPr>
                        <a:t>znajdzie</a:t>
                      </a:r>
                      <a:r>
                        <a:rPr lang="en-US" sz="2400" dirty="0">
                          <a:effectLst/>
                        </a:rPr>
                        <a:t> hot</a:t>
                      </a:r>
                      <a:r>
                        <a:rPr lang="pl-PL" sz="2400" dirty="0">
                          <a:effectLst/>
                        </a:rPr>
                        <a:t>,</a:t>
                      </a:r>
                      <a:r>
                        <a:rPr lang="en-US" sz="2400" dirty="0">
                          <a:effectLst/>
                        </a:rPr>
                        <a:t> hat, </a:t>
                      </a:r>
                      <a:r>
                        <a:rPr lang="pl-PL" sz="2400" dirty="0">
                          <a:effectLst/>
                        </a:rPr>
                        <a:t>ale nie </a:t>
                      </a:r>
                      <a:r>
                        <a:rPr lang="en-US" sz="2400" dirty="0">
                          <a:effectLst/>
                        </a:rPr>
                        <a:t>hit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069108"/>
                  </a:ext>
                </a:extLst>
              </a:tr>
              <a:tr h="1093304"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>
                          <a:effectLst/>
                        </a:rPr>
                        <a:t>^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Wszystkie poza</a:t>
                      </a:r>
                      <a:endParaRPr lang="en-US" sz="2400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effectLst/>
                        </a:rPr>
                        <a:t>h[^</a:t>
                      </a:r>
                      <a:r>
                        <a:rPr lang="en-US" sz="2400" dirty="0" err="1">
                          <a:effectLst/>
                        </a:rPr>
                        <a:t>oa</a:t>
                      </a:r>
                      <a:r>
                        <a:rPr lang="en-US" sz="2400" dirty="0">
                          <a:effectLst/>
                        </a:rPr>
                        <a:t>]t </a:t>
                      </a:r>
                      <a:r>
                        <a:rPr lang="pl-PL" sz="2400" dirty="0">
                          <a:effectLst/>
                        </a:rPr>
                        <a:t>znajdzie</a:t>
                      </a:r>
                      <a:r>
                        <a:rPr lang="en-US" sz="2400" dirty="0">
                          <a:effectLst/>
                        </a:rPr>
                        <a:t> hit, </a:t>
                      </a:r>
                      <a:r>
                        <a:rPr lang="pl-PL" sz="2400" dirty="0">
                          <a:effectLst/>
                        </a:rPr>
                        <a:t>ale nie</a:t>
                      </a:r>
                      <a:r>
                        <a:rPr lang="en-US" sz="2400" dirty="0">
                          <a:effectLst/>
                        </a:rPr>
                        <a:t> hot </a:t>
                      </a:r>
                      <a:r>
                        <a:rPr lang="pl-PL" sz="2400" dirty="0">
                          <a:effectLst/>
                        </a:rPr>
                        <a:t>i</a:t>
                      </a:r>
                      <a:r>
                        <a:rPr lang="en-US" sz="2400" dirty="0">
                          <a:effectLst/>
                        </a:rPr>
                        <a:t> hat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27227"/>
                  </a:ext>
                </a:extLst>
              </a:tr>
              <a:tr h="646044"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>
                          <a:effectLst/>
                        </a:rPr>
                        <a:t>-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400" dirty="0">
                          <a:effectLst/>
                        </a:rPr>
                        <a:t>Wszystkie pomiędzy</a:t>
                      </a:r>
                      <a:endParaRPr lang="en-US" sz="2400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effectLst/>
                        </a:rPr>
                        <a:t>c[a-b]t </a:t>
                      </a:r>
                      <a:r>
                        <a:rPr lang="pl-PL" sz="2400" dirty="0">
                          <a:effectLst/>
                        </a:rPr>
                        <a:t>znajdzie</a:t>
                      </a:r>
                      <a:r>
                        <a:rPr lang="en-US" sz="2400" dirty="0">
                          <a:effectLst/>
                        </a:rPr>
                        <a:t> cat </a:t>
                      </a:r>
                      <a:r>
                        <a:rPr lang="pl-PL" sz="2400" dirty="0">
                          <a:effectLst/>
                        </a:rPr>
                        <a:t>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cbt</a:t>
                      </a:r>
                      <a:endParaRPr lang="en-US" sz="2400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46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29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C1BB6B-3B1D-4E59-B715-59277E68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91B31626-4464-4105-9985-CC192DDA3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922198"/>
              </p:ext>
            </p:extLst>
          </p:nvPr>
        </p:nvGraphicFramePr>
        <p:xfrm>
          <a:off x="838199" y="1690688"/>
          <a:ext cx="10515600" cy="4923178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396487685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2231311"/>
                    </a:ext>
                  </a:extLst>
                </a:gridCol>
              </a:tblGrid>
              <a:tr h="561415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WHERE CustomerName LIKE 'a%'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Zaczynające się od </a:t>
                      </a:r>
                      <a:r>
                        <a:rPr lang="en-US" dirty="0">
                          <a:effectLst/>
                        </a:rPr>
                        <a:t>"a"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776988"/>
                  </a:ext>
                </a:extLst>
              </a:tr>
              <a:tr h="561415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WHERE CustomerName LIKE '%a'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Kończące się na </a:t>
                      </a:r>
                      <a:r>
                        <a:rPr lang="en-US" dirty="0">
                          <a:effectLst/>
                        </a:rPr>
                        <a:t>"a"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725292"/>
                  </a:ext>
                </a:extLst>
              </a:tr>
              <a:tr h="950087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WHERE </a:t>
                      </a:r>
                      <a:r>
                        <a:rPr lang="pl-PL" dirty="0" err="1">
                          <a:effectLst/>
                        </a:rPr>
                        <a:t>CustomerName</a:t>
                      </a:r>
                      <a:r>
                        <a:rPr lang="pl-PL" dirty="0">
                          <a:effectLst/>
                        </a:rPr>
                        <a:t> LIKE '%</a:t>
                      </a:r>
                      <a:r>
                        <a:rPr lang="pl-PL" dirty="0" err="1">
                          <a:effectLst/>
                        </a:rPr>
                        <a:t>or</a:t>
                      </a:r>
                      <a:r>
                        <a:rPr lang="pl-PL" dirty="0">
                          <a:effectLst/>
                        </a:rPr>
                        <a:t>%'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"or" </a:t>
                      </a:r>
                      <a:r>
                        <a:rPr lang="pl-PL" dirty="0">
                          <a:effectLst/>
                        </a:rPr>
                        <a:t>na każdej pozycji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188558"/>
                  </a:ext>
                </a:extLst>
              </a:tr>
              <a:tr h="950087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WHERE CustomerName LIKE '_r%'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"r" </a:t>
                      </a:r>
                      <a:r>
                        <a:rPr lang="pl-PL" dirty="0">
                          <a:effectLst/>
                        </a:rPr>
                        <a:t>na drugiej pozycji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999085"/>
                  </a:ext>
                </a:extLst>
              </a:tr>
              <a:tr h="950087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WHERE CustomerName LIKE 'a_%_%'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Zaczyna się na </a:t>
                      </a:r>
                      <a:r>
                        <a:rPr lang="en-US" dirty="0">
                          <a:effectLst/>
                        </a:rPr>
                        <a:t>"a" </a:t>
                      </a:r>
                      <a:r>
                        <a:rPr lang="pl-PL" dirty="0">
                          <a:effectLst/>
                        </a:rPr>
                        <a:t>i przynajmniej 3 znaki długości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803070"/>
                  </a:ext>
                </a:extLst>
              </a:tr>
              <a:tr h="950087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WHERE ContactName LIKE 'a%o'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Zaczyna się na </a:t>
                      </a:r>
                      <a:r>
                        <a:rPr lang="en-US" dirty="0">
                          <a:effectLst/>
                        </a:rPr>
                        <a:t>"a" </a:t>
                      </a:r>
                      <a:r>
                        <a:rPr lang="pl-PL" dirty="0">
                          <a:effectLst/>
                        </a:rPr>
                        <a:t>kończy na </a:t>
                      </a:r>
                      <a:r>
                        <a:rPr lang="en-US" dirty="0">
                          <a:effectLst/>
                        </a:rPr>
                        <a:t>"o"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000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542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929AF5-9087-4DFF-91B7-5F3074219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367053-1176-4BD0-BBD6-5559770EA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 * FROM Customers</a:t>
            </a:r>
            <a:br>
              <a:rPr lang="en-US" dirty="0"/>
            </a:br>
            <a:r>
              <a:rPr lang="en-US" dirty="0"/>
              <a:t>WHERE City LIKE '[</a:t>
            </a:r>
            <a:r>
              <a:rPr lang="en-US" dirty="0" err="1"/>
              <a:t>bsp</a:t>
            </a:r>
            <a:r>
              <a:rPr lang="en-US" dirty="0"/>
              <a:t>]%’;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Zaczynające się od b, s, p</a:t>
            </a:r>
          </a:p>
        </p:txBody>
      </p:sp>
    </p:spTree>
    <p:extLst>
      <p:ext uri="{BB962C8B-B14F-4D97-AF65-F5344CB8AC3E}">
        <p14:creationId xmlns:p14="http://schemas.microsoft.com/office/powerpoint/2010/main" val="220557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E38BF3-666F-4D65-8389-EE5B753A5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AB29C4-0E01-4B6C-88E0-88182FEC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 * FROM Customers</a:t>
            </a:r>
            <a:br>
              <a:rPr lang="en-US" dirty="0"/>
            </a:br>
            <a:r>
              <a:rPr lang="en-US" dirty="0"/>
              <a:t>WHERE City LIKE '[a-c]%’;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Pomiędzy a i c</a:t>
            </a:r>
          </a:p>
        </p:txBody>
      </p:sp>
    </p:spTree>
    <p:extLst>
      <p:ext uri="{BB962C8B-B14F-4D97-AF65-F5344CB8AC3E}">
        <p14:creationId xmlns:p14="http://schemas.microsoft.com/office/powerpoint/2010/main" val="3623026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E657C1-7662-4D64-B023-823B68D7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00F820-935D-4B46-95D0-51D1A2D51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 * FROM Customers</a:t>
            </a:r>
            <a:br>
              <a:rPr lang="en-US" dirty="0"/>
            </a:br>
            <a:r>
              <a:rPr lang="en-US" dirty="0"/>
              <a:t>WHERE City LIKE '[!</a:t>
            </a:r>
            <a:r>
              <a:rPr lang="en-US" dirty="0" err="1"/>
              <a:t>bsp</a:t>
            </a:r>
            <a:r>
              <a:rPr lang="en-US" dirty="0"/>
              <a:t>]%’;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SELECT * FROM Customers</a:t>
            </a:r>
            <a:br>
              <a:rPr lang="en-US" dirty="0"/>
            </a:br>
            <a:r>
              <a:rPr lang="en-US" dirty="0"/>
              <a:t>WHERE City NOT LIKE '[</a:t>
            </a:r>
            <a:r>
              <a:rPr lang="en-US" dirty="0" err="1"/>
              <a:t>bsp</a:t>
            </a:r>
            <a:r>
              <a:rPr lang="en-US" dirty="0"/>
              <a:t>]%';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2928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45C7B7-5D8B-45E2-89FC-A6DF4B382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E47703-672B-48DB-9FFD-CFB386C30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Wybierz wszystkie rekordy, w których pierwsza litera miasta NIE jest „a”, „c” lub „f”.</a:t>
            </a:r>
          </a:p>
          <a:p>
            <a:r>
              <a:rPr lang="pl-PL"/>
              <a:t>Wybierz </a:t>
            </a:r>
            <a:r>
              <a:rPr lang="pl-PL" dirty="0"/>
              <a:t>wszystkie rekordy, w których druga litera miasta to „a”.</a:t>
            </a:r>
          </a:p>
          <a:p>
            <a:r>
              <a:rPr lang="pl-PL" dirty="0"/>
              <a:t>Wybierz wszystkie rekordy, w których pierwsza litera miasta to „a”, „c” lub „s”.</a:t>
            </a:r>
          </a:p>
          <a:p>
            <a:r>
              <a:rPr lang="pl-PL" dirty="0"/>
              <a:t>Wybierz wszystkie rekordy, w których pierwsza litera miasta zaczyna się od „a” do „f”.</a:t>
            </a:r>
          </a:p>
        </p:txBody>
      </p:sp>
    </p:spTree>
    <p:extLst>
      <p:ext uri="{BB962C8B-B14F-4D97-AF65-F5344CB8AC3E}">
        <p14:creationId xmlns:p14="http://schemas.microsoft.com/office/powerpoint/2010/main" val="337868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</TotalTime>
  <Words>266</Words>
  <Application>Microsoft Office PowerPoint</Application>
  <PresentationFormat>Panoramiczny</PresentationFormat>
  <Paragraphs>47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Integralny</vt:lpstr>
      <vt:lpstr>Wildcards</vt:lpstr>
      <vt:lpstr>Wzorce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Zadania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Wildcards</dc:title>
  <dc:creator>Damian Radzik</dc:creator>
  <cp:lastModifiedBy>Damian Radzik</cp:lastModifiedBy>
  <cp:revision>3</cp:revision>
  <dcterms:created xsi:type="dcterms:W3CDTF">2019-10-07T07:07:29Z</dcterms:created>
  <dcterms:modified xsi:type="dcterms:W3CDTF">2019-10-07T08:21:16Z</dcterms:modified>
</cp:coreProperties>
</file>