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266E24B5-0C97-4966-95ED-CAD6EF47276D}"/>
    <pc:docChg chg="custSel modSld">
      <pc:chgData name="Damian Radzik" userId="9b6437a5cc3fe03b" providerId="LiveId" clId="{266E24B5-0C97-4966-95ED-CAD6EF47276D}" dt="2022-03-08T10:21:03.228" v="25" actId="14100"/>
      <pc:docMkLst>
        <pc:docMk/>
      </pc:docMkLst>
      <pc:sldChg chg="modSp">
        <pc:chgData name="Damian Radzik" userId="9b6437a5cc3fe03b" providerId="LiveId" clId="{266E24B5-0C97-4966-95ED-CAD6EF47276D}" dt="2022-03-08T10:19:44.190" v="3" actId="1036"/>
        <pc:sldMkLst>
          <pc:docMk/>
          <pc:sldMk cId="1544137034" sldId="263"/>
        </pc:sldMkLst>
        <pc:picChg chg="mod">
          <ac:chgData name="Damian Radzik" userId="9b6437a5cc3fe03b" providerId="LiveId" clId="{266E24B5-0C97-4966-95ED-CAD6EF47276D}" dt="2022-03-08T10:19:44.190" v="3" actId="1036"/>
          <ac:picMkLst>
            <pc:docMk/>
            <pc:sldMk cId="1544137034" sldId="263"/>
            <ac:picMk id="4098" creationId="{8E55D07D-8C5F-4461-A8D4-AAA8A718898D}"/>
          </ac:picMkLst>
        </pc:picChg>
      </pc:sldChg>
      <pc:sldChg chg="modSp">
        <pc:chgData name="Damian Radzik" userId="9b6437a5cc3fe03b" providerId="LiveId" clId="{266E24B5-0C97-4966-95ED-CAD6EF47276D}" dt="2022-03-08T10:19:53.466" v="6" actId="1076"/>
        <pc:sldMkLst>
          <pc:docMk/>
          <pc:sldMk cId="3728420781" sldId="264"/>
        </pc:sldMkLst>
        <pc:picChg chg="mod">
          <ac:chgData name="Damian Radzik" userId="9b6437a5cc3fe03b" providerId="LiveId" clId="{266E24B5-0C97-4966-95ED-CAD6EF47276D}" dt="2022-03-08T10:19:53.466" v="6" actId="1076"/>
          <ac:picMkLst>
            <pc:docMk/>
            <pc:sldMk cId="3728420781" sldId="264"/>
            <ac:picMk id="5122" creationId="{09E0ACB6-4757-43D8-A3F6-9D38821F3A2E}"/>
          </ac:picMkLst>
        </pc:picChg>
      </pc:sldChg>
      <pc:sldChg chg="modSp">
        <pc:chgData name="Damian Radzik" userId="9b6437a5cc3fe03b" providerId="LiveId" clId="{266E24B5-0C97-4966-95ED-CAD6EF47276D}" dt="2022-03-08T10:20:18.039" v="12" actId="1036"/>
        <pc:sldMkLst>
          <pc:docMk/>
          <pc:sldMk cId="3914177256" sldId="265"/>
        </pc:sldMkLst>
        <pc:picChg chg="mod">
          <ac:chgData name="Damian Radzik" userId="9b6437a5cc3fe03b" providerId="LiveId" clId="{266E24B5-0C97-4966-95ED-CAD6EF47276D}" dt="2022-03-08T10:20:18.039" v="12" actId="1036"/>
          <ac:picMkLst>
            <pc:docMk/>
            <pc:sldMk cId="3914177256" sldId="265"/>
            <ac:picMk id="6146" creationId="{AE35F835-CF5E-4ED8-A85E-0E8E3C0386E1}"/>
          </ac:picMkLst>
        </pc:picChg>
      </pc:sldChg>
      <pc:sldChg chg="modSp mod">
        <pc:chgData name="Damian Radzik" userId="9b6437a5cc3fe03b" providerId="LiveId" clId="{266E24B5-0C97-4966-95ED-CAD6EF47276D}" dt="2022-03-08T10:20:52.231" v="23"/>
        <pc:sldMkLst>
          <pc:docMk/>
          <pc:sldMk cId="1429885981" sldId="266"/>
        </pc:sldMkLst>
        <pc:spChg chg="mod">
          <ac:chgData name="Damian Radzik" userId="9b6437a5cc3fe03b" providerId="LiveId" clId="{266E24B5-0C97-4966-95ED-CAD6EF47276D}" dt="2022-03-08T10:20:52.231" v="23"/>
          <ac:spMkLst>
            <pc:docMk/>
            <pc:sldMk cId="1429885981" sldId="266"/>
            <ac:spMk id="3" creationId="{D2620F47-1861-4D9C-8E5B-BBFB72AED80A}"/>
          </ac:spMkLst>
        </pc:spChg>
      </pc:sldChg>
      <pc:sldChg chg="modSp">
        <pc:chgData name="Damian Radzik" userId="9b6437a5cc3fe03b" providerId="LiveId" clId="{266E24B5-0C97-4966-95ED-CAD6EF47276D}" dt="2022-03-08T10:21:03.228" v="25" actId="14100"/>
        <pc:sldMkLst>
          <pc:docMk/>
          <pc:sldMk cId="2919554741" sldId="267"/>
        </pc:sldMkLst>
        <pc:picChg chg="mod">
          <ac:chgData name="Damian Radzik" userId="9b6437a5cc3fe03b" providerId="LiveId" clId="{266E24B5-0C97-4966-95ED-CAD6EF47276D}" dt="2022-03-08T10:21:03.228" v="25" actId="14100"/>
          <ac:picMkLst>
            <pc:docMk/>
            <pc:sldMk cId="2919554741" sldId="267"/>
            <ac:picMk id="7171" creationId="{1A1E746D-9C10-4BA9-8A56-567A025F143B}"/>
          </ac:picMkLst>
        </pc:picChg>
      </pc:sldChg>
    </pc:docChg>
  </pc:docChgLst>
  <pc:docChgLst>
    <pc:chgData name="Damian Radzik" userId="9b6437a5cc3fe03b" providerId="LiveId" clId="{80D2E2E4-A96E-40E3-80A3-F23751A8218B}"/>
    <pc:docChg chg="custSel modSld">
      <pc:chgData name="Damian Radzik" userId="9b6437a5cc3fe03b" providerId="LiveId" clId="{80D2E2E4-A96E-40E3-80A3-F23751A8218B}" dt="2023-12-19T07:41:57.454" v="29" actId="20577"/>
      <pc:docMkLst>
        <pc:docMk/>
      </pc:docMkLst>
      <pc:sldChg chg="modSp mod">
        <pc:chgData name="Damian Radzik" userId="9b6437a5cc3fe03b" providerId="LiveId" clId="{80D2E2E4-A96E-40E3-80A3-F23751A8218B}" dt="2023-12-19T07:41:57.454" v="29" actId="20577"/>
        <pc:sldMkLst>
          <pc:docMk/>
          <pc:sldMk cId="1429885981" sldId="266"/>
        </pc:sldMkLst>
        <pc:spChg chg="mod">
          <ac:chgData name="Damian Radzik" userId="9b6437a5cc3fe03b" providerId="LiveId" clId="{80D2E2E4-A96E-40E3-80A3-F23751A8218B}" dt="2023-12-19T07:41:57.454" v="29" actId="20577"/>
          <ac:spMkLst>
            <pc:docMk/>
            <pc:sldMk cId="1429885981" sldId="266"/>
            <ac:spMk id="2" creationId="{FBA5997B-65BA-41EF-A59C-867AEB00193A}"/>
          </ac:spMkLst>
        </pc:spChg>
        <pc:spChg chg="mod">
          <ac:chgData name="Damian Radzik" userId="9b6437a5cc3fe03b" providerId="LiveId" clId="{80D2E2E4-A96E-40E3-80A3-F23751A8218B}" dt="2023-12-19T07:40:56.176" v="17" actId="20577"/>
          <ac:spMkLst>
            <pc:docMk/>
            <pc:sldMk cId="1429885981" sldId="266"/>
            <ac:spMk id="3" creationId="{D2620F47-1861-4D9C-8E5B-BBFB72AED80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A2DE8DD-C6A3-4DB3-8046-77C5B362A5E5}" type="datetimeFigureOut">
              <a:rPr lang="pl-PL" smtClean="0"/>
              <a:t>19.12.2023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264C-C6CD-4E61-9E96-BF6B40126EF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79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E8DD-C6A3-4DB3-8046-77C5B362A5E5}" type="datetimeFigureOut">
              <a:rPr lang="pl-PL" smtClean="0"/>
              <a:t>19.12.2023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264C-C6CD-4E61-9E96-BF6B40126E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2210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E8DD-C6A3-4DB3-8046-77C5B362A5E5}" type="datetimeFigureOut">
              <a:rPr lang="pl-PL" smtClean="0"/>
              <a:t>19.12.2023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264C-C6CD-4E61-9E96-BF6B40126EF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325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E8DD-C6A3-4DB3-8046-77C5B362A5E5}" type="datetimeFigureOut">
              <a:rPr lang="pl-PL" smtClean="0"/>
              <a:t>19.12.2023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264C-C6CD-4E61-9E96-BF6B40126E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544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E8DD-C6A3-4DB3-8046-77C5B362A5E5}" type="datetimeFigureOut">
              <a:rPr lang="pl-PL" smtClean="0"/>
              <a:t>19.12.2023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264C-C6CD-4E61-9E96-BF6B40126EF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0576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E8DD-C6A3-4DB3-8046-77C5B362A5E5}" type="datetimeFigureOut">
              <a:rPr lang="pl-PL" smtClean="0"/>
              <a:t>19.12.2023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264C-C6CD-4E61-9E96-BF6B40126E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4765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E8DD-C6A3-4DB3-8046-77C5B362A5E5}" type="datetimeFigureOut">
              <a:rPr lang="pl-PL" smtClean="0"/>
              <a:t>19.12.2023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264C-C6CD-4E61-9E96-BF6B40126E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106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E8DD-C6A3-4DB3-8046-77C5B362A5E5}" type="datetimeFigureOut">
              <a:rPr lang="pl-PL" smtClean="0"/>
              <a:t>19.12.2023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264C-C6CD-4E61-9E96-BF6B40126E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99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E8DD-C6A3-4DB3-8046-77C5B362A5E5}" type="datetimeFigureOut">
              <a:rPr lang="pl-PL" smtClean="0"/>
              <a:t>19.12.2023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264C-C6CD-4E61-9E96-BF6B40126E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1703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E8DD-C6A3-4DB3-8046-77C5B362A5E5}" type="datetimeFigureOut">
              <a:rPr lang="pl-PL" smtClean="0"/>
              <a:t>19.12.2023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264C-C6CD-4E61-9E96-BF6B40126E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3087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E8DD-C6A3-4DB3-8046-77C5B362A5E5}" type="datetimeFigureOut">
              <a:rPr lang="pl-PL" smtClean="0"/>
              <a:t>19.12.2023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264C-C6CD-4E61-9E96-BF6B40126EF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2697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A2DE8DD-C6A3-4DB3-8046-77C5B362A5E5}" type="datetimeFigureOut">
              <a:rPr lang="pl-PL" smtClean="0"/>
              <a:t>19.12.2023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82D264C-C6CD-4E61-9E96-BF6B40126EF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837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08A6D8-4FA6-4298-95BD-8FD5660520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Replikacja bazy danych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B226AA2-A90F-4CB1-BBBB-7245AEF8A4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MySQL</a:t>
            </a:r>
          </a:p>
        </p:txBody>
      </p:sp>
    </p:spTree>
    <p:extLst>
      <p:ext uri="{BB962C8B-B14F-4D97-AF65-F5344CB8AC3E}">
        <p14:creationId xmlns:p14="http://schemas.microsoft.com/office/powerpoint/2010/main" val="3126303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99208A-DABF-4AED-BA2D-F87EFD6F7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0" dirty="0">
                <a:solidFill>
                  <a:srgbClr val="0E0E0E"/>
                </a:solidFill>
                <a:effectLst/>
                <a:latin typeface="Inter"/>
              </a:rPr>
              <a:t>Wczytanie kopii bazy do </a:t>
            </a:r>
            <a:r>
              <a:rPr lang="pl-PL" i="0" dirty="0" err="1">
                <a:solidFill>
                  <a:srgbClr val="0E0E0E"/>
                </a:solidFill>
                <a:effectLst/>
                <a:latin typeface="Inter"/>
              </a:rPr>
              <a:t>Slave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FB920A-8F74-4AF2-B0FE-A3EAA73D6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6146" name="Picture 2" descr="Podstawy MySQL dla technika informatyka 351203">
            <a:extLst>
              <a:ext uri="{FF2B5EF4-FFF2-40B4-BE49-F238E27FC236}">
                <a16:creationId xmlns:a16="http://schemas.microsoft.com/office/drawing/2014/main" id="{AE35F835-CF5E-4ED8-A85E-0E8E3C0386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930" y="1884673"/>
            <a:ext cx="9720072" cy="4879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4177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A5997B-65BA-41EF-A59C-867AEB001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0" dirty="0">
                <a:solidFill>
                  <a:srgbClr val="0E0E0E"/>
                </a:solidFill>
                <a:effectLst/>
                <a:latin typeface="Inter"/>
              </a:rPr>
              <a:t>Przypisanie </a:t>
            </a:r>
            <a:r>
              <a:rPr lang="pl-PL" i="0" dirty="0" err="1">
                <a:solidFill>
                  <a:srgbClr val="0E0E0E"/>
                </a:solidFill>
                <a:effectLst/>
                <a:latin typeface="Inter"/>
              </a:rPr>
              <a:t>Slave’a</a:t>
            </a:r>
            <a:r>
              <a:rPr lang="pl-PL" i="0" dirty="0">
                <a:solidFill>
                  <a:srgbClr val="0E0E0E"/>
                </a:solidFill>
                <a:effectLst/>
                <a:latin typeface="Inter"/>
              </a:rPr>
              <a:t> DO Mastera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2620F47-1861-4D9C-8E5B-BBFB72AED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pl-PL" b="0" i="0" dirty="0">
                <a:solidFill>
                  <a:srgbClr val="11192E"/>
                </a:solidFill>
                <a:effectLst/>
                <a:latin typeface="Courier New" panose="02070309020205020404" pitchFamily="49" charset="0"/>
              </a:rPr>
              <a:t>CHANGE REPLICATION SOURCE TO </a:t>
            </a:r>
            <a:r>
              <a:rPr lang="pl-PL" b="0" i="0" dirty="0">
                <a:solidFill>
                  <a:srgbClr val="00573A"/>
                </a:solidFill>
                <a:effectLst/>
                <a:latin typeface="Courier New" panose="02070309020205020404" pitchFamily="49" charset="0"/>
              </a:rPr>
              <a:t>SOURCE_HOST</a:t>
            </a:r>
            <a:r>
              <a:rPr lang="pl-PL" b="0" i="0" dirty="0">
                <a:solidFill>
                  <a:srgbClr val="11192E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pl-PL" b="0" i="0" dirty="0">
                <a:solidFill>
                  <a:srgbClr val="00573A"/>
                </a:solidFill>
                <a:effectLst/>
                <a:latin typeface="Courier New" panose="02070309020205020404" pitchFamily="49" charset="0"/>
              </a:rPr>
              <a:t>'</a:t>
            </a:r>
            <a:r>
              <a:rPr lang="pl-PL" b="0" i="0" dirty="0" err="1">
                <a:solidFill>
                  <a:srgbClr val="00573A"/>
                </a:solidFill>
                <a:effectLst/>
                <a:latin typeface="Courier New" panose="02070309020205020404" pitchFamily="49" charset="0"/>
              </a:rPr>
              <a:t>source_server_ip</a:t>
            </a:r>
            <a:r>
              <a:rPr lang="pl-PL" b="0" i="0" dirty="0">
                <a:solidFill>
                  <a:srgbClr val="00573A"/>
                </a:solidFill>
                <a:effectLst/>
                <a:latin typeface="Courier New" panose="02070309020205020404" pitchFamily="49" charset="0"/>
              </a:rPr>
              <a:t>'</a:t>
            </a:r>
            <a:r>
              <a:rPr lang="pl-PL" b="0" i="0" dirty="0">
                <a:solidFill>
                  <a:srgbClr val="11192E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pl-PL" b="0" i="0" dirty="0">
                <a:solidFill>
                  <a:srgbClr val="00573A"/>
                </a:solidFill>
                <a:effectLst/>
                <a:latin typeface="Courier New" panose="02070309020205020404" pitchFamily="49" charset="0"/>
              </a:rPr>
              <a:t>SOURCE_USER</a:t>
            </a:r>
            <a:r>
              <a:rPr lang="pl-PL" b="0" i="0" dirty="0">
                <a:solidFill>
                  <a:srgbClr val="11192E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pl-PL" b="0" i="0" dirty="0">
                <a:solidFill>
                  <a:srgbClr val="00573A"/>
                </a:solidFill>
                <a:effectLst/>
                <a:latin typeface="Courier New" panose="02070309020205020404" pitchFamily="49" charset="0"/>
              </a:rPr>
              <a:t>'</a:t>
            </a:r>
            <a:r>
              <a:rPr lang="pl-PL" b="0" i="0" dirty="0" err="1">
                <a:solidFill>
                  <a:srgbClr val="00573A"/>
                </a:solidFill>
                <a:effectLst/>
                <a:latin typeface="Courier New" panose="02070309020205020404" pitchFamily="49" charset="0"/>
              </a:rPr>
              <a:t>replica_user</a:t>
            </a:r>
            <a:r>
              <a:rPr lang="pl-PL" b="0" i="0" dirty="0">
                <a:solidFill>
                  <a:srgbClr val="00573A"/>
                </a:solidFill>
                <a:effectLst/>
                <a:latin typeface="Courier New" panose="02070309020205020404" pitchFamily="49" charset="0"/>
              </a:rPr>
              <a:t>’</a:t>
            </a:r>
            <a:r>
              <a:rPr lang="pl-PL" b="0" i="0" dirty="0">
                <a:solidFill>
                  <a:srgbClr val="11192E"/>
                </a:solidFill>
                <a:effectLst/>
                <a:latin typeface="Courier New" panose="02070309020205020404" pitchFamily="49" charset="0"/>
              </a:rPr>
              <a:t>, </a:t>
            </a:r>
            <a:br>
              <a:rPr lang="pl-PL" b="0" i="0" dirty="0">
                <a:solidFill>
                  <a:srgbClr val="11192E"/>
                </a:solidFill>
                <a:effectLst/>
                <a:latin typeface="Courier New" panose="02070309020205020404" pitchFamily="49" charset="0"/>
              </a:rPr>
            </a:br>
            <a:r>
              <a:rPr lang="pl-PL" b="0" i="0" dirty="0">
                <a:solidFill>
                  <a:srgbClr val="00573A"/>
                </a:solidFill>
                <a:effectLst/>
                <a:latin typeface="Courier New" panose="02070309020205020404" pitchFamily="49" charset="0"/>
              </a:rPr>
              <a:t>SOURCE_PASSWORD</a:t>
            </a:r>
            <a:r>
              <a:rPr lang="pl-PL" b="0" i="0" dirty="0">
                <a:solidFill>
                  <a:srgbClr val="11192E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pl-PL" b="0" i="0" dirty="0">
                <a:solidFill>
                  <a:srgbClr val="00573A"/>
                </a:solidFill>
                <a:effectLst/>
                <a:latin typeface="Courier New" panose="02070309020205020404" pitchFamily="49" charset="0"/>
              </a:rPr>
              <a:t>'</a:t>
            </a:r>
            <a:r>
              <a:rPr lang="pl-PL" b="0" i="0" dirty="0" err="1">
                <a:solidFill>
                  <a:srgbClr val="00573A"/>
                </a:solidFill>
                <a:effectLst/>
                <a:latin typeface="Courier New" panose="02070309020205020404" pitchFamily="49" charset="0"/>
              </a:rPr>
              <a:t>password</a:t>
            </a:r>
            <a:r>
              <a:rPr lang="pl-PL" b="0" i="0" dirty="0">
                <a:solidFill>
                  <a:srgbClr val="00573A"/>
                </a:solidFill>
                <a:effectLst/>
                <a:latin typeface="Courier New" panose="02070309020205020404" pitchFamily="49" charset="0"/>
              </a:rPr>
              <a:t>'</a:t>
            </a:r>
            <a:r>
              <a:rPr lang="pl-PL" b="0" i="0" dirty="0">
                <a:solidFill>
                  <a:srgbClr val="11192E"/>
                </a:solidFill>
                <a:effectLst/>
                <a:latin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 algn="l">
              <a:buNone/>
            </a:pPr>
            <a:r>
              <a:rPr lang="pl-PL" b="0" i="0" dirty="0">
                <a:solidFill>
                  <a:srgbClr val="11192E"/>
                </a:solidFill>
                <a:effectLst/>
                <a:latin typeface="Courier New" panose="02070309020205020404" pitchFamily="49" charset="0"/>
              </a:rPr>
              <a:t>START REPLICA;</a:t>
            </a:r>
          </a:p>
        </p:txBody>
      </p:sp>
    </p:spTree>
    <p:extLst>
      <p:ext uri="{BB962C8B-B14F-4D97-AF65-F5344CB8AC3E}">
        <p14:creationId xmlns:p14="http://schemas.microsoft.com/office/powerpoint/2010/main" val="1429885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ED9D28-04EF-4A41-9DC9-5C81F5687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0" dirty="0">
                <a:solidFill>
                  <a:srgbClr val="0E0E0E"/>
                </a:solidFill>
                <a:effectLst/>
                <a:latin typeface="Inter"/>
              </a:rPr>
              <a:t>Sprawdzamy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23EF15-1BFB-4CA0-93C1-A4AE6B311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SHOW SLAVE STATUS\G;</a:t>
            </a:r>
          </a:p>
        </p:txBody>
      </p:sp>
      <p:pic>
        <p:nvPicPr>
          <p:cNvPr id="7171" name="Picture 3" descr="status replikacji mysql">
            <a:extLst>
              <a:ext uri="{FF2B5EF4-FFF2-40B4-BE49-F238E27FC236}">
                <a16:creationId xmlns:a16="http://schemas.microsoft.com/office/drawing/2014/main" id="{1A1E746D-9C10-4BA9-8A56-567A025F14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3791" y="1583903"/>
            <a:ext cx="7241636" cy="527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9554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213F92-BE67-4B7A-BE65-D6907BDB6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0" dirty="0">
                <a:solidFill>
                  <a:srgbClr val="0E0E0E"/>
                </a:solidFill>
                <a:effectLst/>
                <a:latin typeface="Inter"/>
              </a:rPr>
              <a:t>Testujemy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83467E-EE1A-46BA-8B83-543FD9467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Dodajemy rekord na jednym serwerze i sprawdzamy czy jest też na drugim.</a:t>
            </a:r>
          </a:p>
        </p:txBody>
      </p:sp>
    </p:spTree>
    <p:extLst>
      <p:ext uri="{BB962C8B-B14F-4D97-AF65-F5344CB8AC3E}">
        <p14:creationId xmlns:p14="http://schemas.microsoft.com/office/powerpoint/2010/main" val="2176040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6978AB-CC64-4E01-977C-99CB04BC4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Zalety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1D7E8BB-0814-44FE-919C-7D885A369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rgbClr val="0E0E0E"/>
                </a:solidFill>
                <a:effectLst/>
                <a:latin typeface="Inter"/>
              </a:rPr>
              <a:t>Możliwość skalowania</a:t>
            </a:r>
            <a:r>
              <a:rPr lang="pl-PL" b="0" i="0" dirty="0">
                <a:solidFill>
                  <a:srgbClr val="0E0E0E"/>
                </a:solidFill>
                <a:effectLst/>
                <a:latin typeface="Inter"/>
              </a:rPr>
              <a:t> horyzontalnego,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rgbClr val="0E0E0E"/>
                </a:solidFill>
                <a:effectLst/>
                <a:latin typeface="Inter"/>
              </a:rPr>
              <a:t>Oszczędność w dalszych etapach rozwoju</a:t>
            </a:r>
            <a:r>
              <a:rPr lang="pl-PL" b="0" i="0" dirty="0">
                <a:solidFill>
                  <a:srgbClr val="0E0E0E"/>
                </a:solidFill>
                <a:effectLst/>
                <a:latin typeface="Inter"/>
              </a:rPr>
              <a:t> projektu (możliwość dokupienia najbardziej efektywnych kosztowo serwerów),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rgbClr val="0E0E0E"/>
                </a:solidFill>
                <a:effectLst/>
                <a:latin typeface="Inter"/>
              </a:rPr>
              <a:t>Szybsze działanie aplikacji</a:t>
            </a:r>
            <a:r>
              <a:rPr lang="pl-PL" b="0" i="0" dirty="0">
                <a:solidFill>
                  <a:srgbClr val="0E0E0E"/>
                </a:solidFill>
                <a:effectLst/>
                <a:latin typeface="Inter"/>
              </a:rPr>
              <a:t> (więcej przestrzeni na MySQL Cache),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rgbClr val="0E0E0E"/>
                </a:solidFill>
                <a:effectLst/>
                <a:latin typeface="Inter"/>
              </a:rPr>
              <a:t>Odciążenie serwera Master</a:t>
            </a:r>
            <a:r>
              <a:rPr lang="pl-PL" b="0" i="0" dirty="0">
                <a:solidFill>
                  <a:srgbClr val="0E0E0E"/>
                </a:solidFill>
                <a:effectLst/>
                <a:latin typeface="Inter"/>
              </a:rPr>
              <a:t> (mniej połączeń przypadających na jeden serwer),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rgbClr val="0E0E0E"/>
                </a:solidFill>
                <a:effectLst/>
                <a:latin typeface="Inter"/>
              </a:rPr>
              <a:t>Nie trzeba przebudowywać zapytań</a:t>
            </a:r>
            <a:r>
              <a:rPr lang="pl-PL" b="0" i="0" dirty="0">
                <a:solidFill>
                  <a:srgbClr val="0E0E0E"/>
                </a:solidFill>
                <a:effectLst/>
                <a:latin typeface="Inter"/>
              </a:rPr>
              <a:t> związanych z zapisem ani odczytem.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3083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3DD432-EE4D-4B3C-8502-5DBEC50EC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Wady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F6AFE06-AF82-4FB2-9288-2D2A1969A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rgbClr val="0E0E0E"/>
                </a:solidFill>
                <a:effectLst/>
                <a:latin typeface="Inter"/>
              </a:rPr>
              <a:t>Większe koszty w początkowych fazach</a:t>
            </a:r>
            <a:r>
              <a:rPr lang="pl-PL" b="0" i="0" dirty="0">
                <a:solidFill>
                  <a:srgbClr val="0E0E0E"/>
                </a:solidFill>
                <a:effectLst/>
                <a:latin typeface="Inter"/>
              </a:rPr>
              <a:t> rozwoju aplikacji (dodatkowy serwer kosztuje),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rgbClr val="0E0E0E"/>
                </a:solidFill>
                <a:effectLst/>
                <a:latin typeface="Inter"/>
              </a:rPr>
              <a:t>Replication lag</a:t>
            </a:r>
            <a:r>
              <a:rPr lang="pl-PL" b="0" i="0" dirty="0">
                <a:solidFill>
                  <a:srgbClr val="0E0E0E"/>
                </a:solidFill>
                <a:effectLst/>
                <a:latin typeface="Inter"/>
              </a:rPr>
              <a:t>, czyli opóźnienie po jakim rekordy w </a:t>
            </a:r>
            <a:r>
              <a:rPr lang="pl-PL" b="0" i="0" dirty="0" err="1">
                <a:solidFill>
                  <a:srgbClr val="0E0E0E"/>
                </a:solidFill>
                <a:effectLst/>
                <a:latin typeface="Inter"/>
              </a:rPr>
              <a:t>Slave</a:t>
            </a:r>
            <a:r>
              <a:rPr lang="pl-PL" b="0" i="0" dirty="0">
                <a:solidFill>
                  <a:srgbClr val="0E0E0E"/>
                </a:solidFill>
                <a:effectLst/>
                <a:latin typeface="Inter"/>
              </a:rPr>
              <a:t> są odwzorowywane z bazy Master,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rgbClr val="0E0E0E"/>
                </a:solidFill>
                <a:effectLst/>
                <a:latin typeface="Inter"/>
              </a:rPr>
              <a:t>Konieczność przebudowy skryptów</a:t>
            </a:r>
            <a:r>
              <a:rPr lang="pl-PL" b="0" i="0" dirty="0">
                <a:solidFill>
                  <a:srgbClr val="0E0E0E"/>
                </a:solidFill>
                <a:effectLst/>
                <a:latin typeface="Inter"/>
              </a:rPr>
              <a:t> odpowiedzialnych za zapytania SQL związane z odczytem,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1" i="0" dirty="0">
                <a:solidFill>
                  <a:srgbClr val="0E0E0E"/>
                </a:solidFill>
                <a:effectLst/>
                <a:latin typeface="Inter"/>
              </a:rPr>
              <a:t>Master nadal jest pojedynczym punktem awarii</a:t>
            </a:r>
            <a:r>
              <a:rPr lang="pl-PL" b="0" i="0" dirty="0">
                <a:solidFill>
                  <a:srgbClr val="0E0E0E"/>
                </a:solidFill>
                <a:effectLst/>
                <a:latin typeface="Inter"/>
              </a:rPr>
              <a:t> – przy zwielokrotnieniu serwerów nie otrzymujemy zwiększonej dostępności,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l-PL" b="1" i="0" dirty="0" err="1">
                <a:solidFill>
                  <a:srgbClr val="0E0E0E"/>
                </a:solidFill>
                <a:effectLst/>
                <a:latin typeface="Inter"/>
              </a:rPr>
              <a:t>Slave</a:t>
            </a:r>
            <a:r>
              <a:rPr lang="pl-PL" b="1" i="0" dirty="0">
                <a:solidFill>
                  <a:srgbClr val="0E0E0E"/>
                </a:solidFill>
                <a:effectLst/>
                <a:latin typeface="Inter"/>
              </a:rPr>
              <a:t> wykonuje nawet instrukcje, które powodują błąd</a:t>
            </a:r>
            <a:r>
              <a:rPr lang="pl-PL" b="0" i="0" dirty="0">
                <a:solidFill>
                  <a:srgbClr val="0E0E0E"/>
                </a:solidFill>
                <a:effectLst/>
                <a:latin typeface="Inter"/>
              </a:rPr>
              <a:t> w wyniku czego replikacja może przestać działać.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5345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962B61-8A63-4872-9261-B4D6DA5F3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Replikacja a kopia zapasowa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0EBC5AE-C1BD-400F-99B8-9D161D945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0" i="0" dirty="0">
                <a:solidFill>
                  <a:srgbClr val="0E0E0E"/>
                </a:solidFill>
                <a:effectLst/>
                <a:latin typeface="Inter"/>
              </a:rPr>
              <a:t>W przypadku awarii głównego serwera lub włamania, szkody są propagowane także na serwerze podległym (chyba, że celowo stosujemy opóźnienie w replikacji rzędu kilku godzin).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70954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641AE2-03E1-42EE-B072-6F4CEBCE8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007101C-75B6-42B8-8F7C-E727C3E2E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Wraz ze zwiększeniem rozmiaru bazy zapytania wykonują się coraz dłużej</a:t>
            </a:r>
          </a:p>
          <a:p>
            <a:r>
              <a:rPr lang="pl-PL" dirty="0"/>
              <a:t>Łatwiej jest dołożyć kolejną maszynę z bazą danych niż rozbudowywać istniejącą</a:t>
            </a:r>
          </a:p>
          <a:p>
            <a:r>
              <a:rPr lang="pl-PL" dirty="0"/>
              <a:t>Problem rozwiązuje mechanizm replikacji</a:t>
            </a:r>
          </a:p>
        </p:txBody>
      </p:sp>
    </p:spTree>
    <p:extLst>
      <p:ext uri="{BB962C8B-B14F-4D97-AF65-F5344CB8AC3E}">
        <p14:creationId xmlns:p14="http://schemas.microsoft.com/office/powerpoint/2010/main" val="2589918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C66616-EECE-4D22-B89A-EA2E42B80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Zasada działania Master-</a:t>
            </a:r>
            <a:r>
              <a:rPr lang="pl-PL" dirty="0" err="1"/>
              <a:t>Slave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4B0A19-955B-45CD-BF57-BCAA56640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>
                <a:solidFill>
                  <a:srgbClr val="0E0E0E"/>
                </a:solidFill>
                <a:latin typeface="Inter"/>
              </a:rPr>
              <a:t>A</a:t>
            </a:r>
            <a:r>
              <a:rPr lang="pl-PL" i="0" dirty="0">
                <a:solidFill>
                  <a:srgbClr val="0E0E0E"/>
                </a:solidFill>
                <a:effectLst/>
                <a:latin typeface="Inter"/>
              </a:rPr>
              <a:t>synchroniczne powielenie wszystkich operacji jakie znajdują się w dzienniku zdarzeń jednego serwera (w tym wypadku Mastera) na drugim serwerze (przypadku </a:t>
            </a:r>
            <a:r>
              <a:rPr lang="pl-PL" i="0" dirty="0" err="1">
                <a:solidFill>
                  <a:srgbClr val="0E0E0E"/>
                </a:solidFill>
                <a:effectLst/>
                <a:latin typeface="Inter"/>
              </a:rPr>
              <a:t>Slave’a</a:t>
            </a:r>
            <a:r>
              <a:rPr lang="pl-PL" i="0" dirty="0">
                <a:solidFill>
                  <a:srgbClr val="0E0E0E"/>
                </a:solidFill>
                <a:effectLst/>
                <a:latin typeface="Inter"/>
              </a:rPr>
              <a:t>).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92946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2BB1DD-A36D-4DA6-BFD2-FA9284D45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daje replikacja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9034BD0-BED8-4194-A593-788849079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pl-PL" dirty="0"/>
              <a:t>Kierowanie zapisów do mastera, a odczytów do </a:t>
            </a:r>
            <a:r>
              <a:rPr lang="pl-PL" dirty="0" err="1"/>
              <a:t>slave</a:t>
            </a:r>
            <a:endParaRPr lang="pl-PL" dirty="0"/>
          </a:p>
          <a:p>
            <a:r>
              <a:rPr lang="pl-PL" dirty="0"/>
              <a:t>Możliwość ustawienia wielu niewolników</a:t>
            </a:r>
          </a:p>
          <a:p>
            <a:r>
              <a:rPr lang="pl-PL" dirty="0"/>
              <a:t>Szybsze działanie (zapis jest bardziej </a:t>
            </a:r>
            <a:r>
              <a:rPr lang="pl-PL" dirty="0" err="1"/>
              <a:t>zasobnożerny</a:t>
            </a:r>
            <a:r>
              <a:rPr lang="pl-PL" dirty="0"/>
              <a:t>)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1026" name="Picture 2" descr="Schemat replikacji złożonej z wielu serwerów typu Slave">
            <a:extLst>
              <a:ext uri="{FF2B5EF4-FFF2-40B4-BE49-F238E27FC236}">
                <a16:creationId xmlns:a16="http://schemas.microsoft.com/office/drawing/2014/main" id="{A018CE62-4206-41FA-85F5-50525D85F1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382572"/>
            <a:ext cx="6858000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0737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B8B25D-7184-4D48-A310-38C084E9B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Przewodnik wykonania replikacji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AC4776C-18B0-488D-816F-0999D13F4D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6609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77CA51-6FDA-4E10-B01F-366702F97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0" dirty="0">
                <a:solidFill>
                  <a:srgbClr val="0E0E0E"/>
                </a:solidFill>
                <a:effectLst/>
                <a:latin typeface="Inter"/>
              </a:rPr>
              <a:t>Instalujemy MySQL na obydwu serwerach</a:t>
            </a:r>
            <a:endParaRPr lang="pl-PL" dirty="0"/>
          </a:p>
        </p:txBody>
      </p:sp>
      <p:pic>
        <p:nvPicPr>
          <p:cNvPr id="2052" name="Picture 4" descr="XAMPP serwer - instalacja i uruchomienie">
            <a:extLst>
              <a:ext uri="{FF2B5EF4-FFF2-40B4-BE49-F238E27FC236}">
                <a16:creationId xmlns:a16="http://schemas.microsoft.com/office/drawing/2014/main" id="{7E1ED586-E082-43DF-A067-3DDA1C1A685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08295" y="2286000"/>
            <a:ext cx="4751547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3634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34715F-93B1-46C8-95E2-ED5D19624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0" dirty="0">
                <a:solidFill>
                  <a:srgbClr val="0E0E0E"/>
                </a:solidFill>
                <a:effectLst/>
                <a:latin typeface="Inter"/>
              </a:rPr>
              <a:t>Konfiguracja </a:t>
            </a:r>
            <a:r>
              <a:rPr lang="pl-PL" i="0" dirty="0" err="1">
                <a:solidFill>
                  <a:srgbClr val="0E0E0E"/>
                </a:solidFill>
                <a:effectLst/>
                <a:latin typeface="Inter"/>
              </a:rPr>
              <a:t>my.cnf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CBE9E7-34DA-4489-BF2F-844BDC99D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Master</a:t>
            </a:r>
          </a:p>
          <a:p>
            <a:pPr marL="0" indent="0">
              <a:buNone/>
            </a:pPr>
            <a:r>
              <a:rPr lang="pl-PL" dirty="0" err="1"/>
              <a:t>server</a:t>
            </a:r>
            <a:r>
              <a:rPr lang="pl-PL" dirty="0"/>
              <a:t>-id = 1</a:t>
            </a:r>
          </a:p>
          <a:p>
            <a:pPr marL="0" indent="0">
              <a:buNone/>
            </a:pPr>
            <a:r>
              <a:rPr lang="pl-PL" dirty="0" err="1"/>
              <a:t>log_bin</a:t>
            </a:r>
            <a:r>
              <a:rPr lang="pl-PL" dirty="0"/>
              <a:t> = /</a:t>
            </a:r>
            <a:r>
              <a:rPr lang="pl-PL" dirty="0" err="1"/>
              <a:t>var</a:t>
            </a:r>
            <a:r>
              <a:rPr lang="pl-PL" dirty="0"/>
              <a:t>/log/</a:t>
            </a:r>
            <a:r>
              <a:rPr lang="pl-PL" dirty="0" err="1"/>
              <a:t>mysql</a:t>
            </a:r>
            <a:r>
              <a:rPr lang="pl-PL" dirty="0"/>
              <a:t>/mysql-bin.log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 err="1"/>
              <a:t>Slave</a:t>
            </a:r>
            <a:endParaRPr lang="pl-PL" dirty="0"/>
          </a:p>
          <a:p>
            <a:pPr marL="0" indent="0">
              <a:buNone/>
            </a:pPr>
            <a:r>
              <a:rPr lang="pl-PL" dirty="0" err="1"/>
              <a:t>server</a:t>
            </a:r>
            <a:r>
              <a:rPr lang="pl-PL" dirty="0"/>
              <a:t>-id = 2</a:t>
            </a:r>
          </a:p>
        </p:txBody>
      </p:sp>
    </p:spTree>
    <p:extLst>
      <p:ext uri="{BB962C8B-B14F-4D97-AF65-F5344CB8AC3E}">
        <p14:creationId xmlns:p14="http://schemas.microsoft.com/office/powerpoint/2010/main" val="2843767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0C2CEC-A7E5-4B2A-93E6-A65D4B978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0" dirty="0">
                <a:solidFill>
                  <a:srgbClr val="0E0E0E"/>
                </a:solidFill>
                <a:effectLst/>
                <a:latin typeface="Inter"/>
              </a:rPr>
              <a:t>Utworzenie użytkownika replikacji na Masterze</a:t>
            </a:r>
            <a:endParaRPr lang="pl-PL" dirty="0"/>
          </a:p>
        </p:txBody>
      </p:sp>
      <p:pic>
        <p:nvPicPr>
          <p:cNvPr id="4098" name="Picture 2" descr="Podstawy MySQL dla technika informatyka 351203">
            <a:extLst>
              <a:ext uri="{FF2B5EF4-FFF2-40B4-BE49-F238E27FC236}">
                <a16:creationId xmlns:a16="http://schemas.microsoft.com/office/drawing/2014/main" id="{8E55D07D-8C5F-4461-A8D4-AAA8A718898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7800" y="1914446"/>
            <a:ext cx="8769626" cy="5069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4137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F691EA-4600-4AE9-AF8A-734B02144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0" dirty="0">
                <a:solidFill>
                  <a:srgbClr val="0E0E0E"/>
                </a:solidFill>
                <a:effectLst/>
                <a:latin typeface="Inter"/>
              </a:rPr>
              <a:t>Utworzenie kopii z bazy Master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9C2135-84F4-4130-ADFD-611A7200A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5122" name="Picture 2" descr="Podstawy MySQL dla technika informatyka 351203">
            <a:extLst>
              <a:ext uri="{FF2B5EF4-FFF2-40B4-BE49-F238E27FC236}">
                <a16:creationId xmlns:a16="http://schemas.microsoft.com/office/drawing/2014/main" id="{09E0ACB6-4757-43D8-A3F6-9D38821F3A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2523" y="2084832"/>
            <a:ext cx="9435349" cy="47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84207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158</TotalTime>
  <Words>341</Words>
  <Application>Microsoft Office PowerPoint</Application>
  <PresentationFormat>Panoramiczny</PresentationFormat>
  <Paragraphs>47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3" baseType="lpstr">
      <vt:lpstr>Arial</vt:lpstr>
      <vt:lpstr>Courier New</vt:lpstr>
      <vt:lpstr>Inter</vt:lpstr>
      <vt:lpstr>Tw Cen MT</vt:lpstr>
      <vt:lpstr>Tw Cen MT Condensed</vt:lpstr>
      <vt:lpstr>Wingdings 3</vt:lpstr>
      <vt:lpstr>Integralny</vt:lpstr>
      <vt:lpstr>Replikacja bazy danych</vt:lpstr>
      <vt:lpstr>Wstęp</vt:lpstr>
      <vt:lpstr>Zasada działania Master-Slave</vt:lpstr>
      <vt:lpstr>Co daje replikacja</vt:lpstr>
      <vt:lpstr>Przewodnik wykonania replikacji</vt:lpstr>
      <vt:lpstr>Instalujemy MySQL na obydwu serwerach</vt:lpstr>
      <vt:lpstr>Konfiguracja my.cnf</vt:lpstr>
      <vt:lpstr>Utworzenie użytkownika replikacji na Masterze</vt:lpstr>
      <vt:lpstr>Utworzenie kopii z bazy Master</vt:lpstr>
      <vt:lpstr>Wczytanie kopii bazy do Slave</vt:lpstr>
      <vt:lpstr>Przypisanie Slave’a DO Mastera</vt:lpstr>
      <vt:lpstr>Sprawdzamy</vt:lpstr>
      <vt:lpstr>Testujemy</vt:lpstr>
      <vt:lpstr>Zalety</vt:lpstr>
      <vt:lpstr>Wady</vt:lpstr>
      <vt:lpstr>Replikacja a kopia zapasowa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Replikacja bazy danych</dc:title>
  <dc:creator>Damian Radzik</dc:creator>
  <cp:lastModifiedBy>Damian Radzik</cp:lastModifiedBy>
  <cp:revision>3</cp:revision>
  <dcterms:created xsi:type="dcterms:W3CDTF">2021-06-07T05:42:42Z</dcterms:created>
  <dcterms:modified xsi:type="dcterms:W3CDTF">2023-12-19T09:09:36Z</dcterms:modified>
</cp:coreProperties>
</file>