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63" r:id="rId4"/>
    <p:sldId id="265" r:id="rId5"/>
    <p:sldId id="266" r:id="rId6"/>
    <p:sldId id="257" r:id="rId7"/>
    <p:sldId id="258" r:id="rId8"/>
    <p:sldId id="259" r:id="rId9"/>
    <p:sldId id="260" r:id="rId10"/>
    <p:sldId id="261" r:id="rId11"/>
    <p:sldId id="262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mian Radzik" userId="9b6437a5cc3fe03b" providerId="LiveId" clId="{C5EB3654-374A-4700-802A-746A1528F0AD}"/>
    <pc:docChg chg="custSel modSld">
      <pc:chgData name="Damian Radzik" userId="9b6437a5cc3fe03b" providerId="LiveId" clId="{C5EB3654-374A-4700-802A-746A1528F0AD}" dt="2022-03-01T11:47:22.081" v="32" actId="20577"/>
      <pc:docMkLst>
        <pc:docMk/>
      </pc:docMkLst>
      <pc:sldChg chg="modSp mod">
        <pc:chgData name="Damian Radzik" userId="9b6437a5cc3fe03b" providerId="LiveId" clId="{C5EB3654-374A-4700-802A-746A1528F0AD}" dt="2022-03-01T11:47:22.081" v="32" actId="20577"/>
        <pc:sldMkLst>
          <pc:docMk/>
          <pc:sldMk cId="3342600128" sldId="257"/>
        </pc:sldMkLst>
        <pc:spChg chg="mod">
          <ac:chgData name="Damian Radzik" userId="9b6437a5cc3fe03b" providerId="LiveId" clId="{C5EB3654-374A-4700-802A-746A1528F0AD}" dt="2022-03-01T11:47:22.081" v="32" actId="20577"/>
          <ac:spMkLst>
            <pc:docMk/>
            <pc:sldMk cId="3342600128" sldId="257"/>
            <ac:spMk id="3" creationId="{084CCC6A-5C84-4384-80E1-15B521CAF026}"/>
          </ac:spMkLst>
        </pc:spChg>
      </pc:sldChg>
      <pc:sldChg chg="modSp mod">
        <pc:chgData name="Damian Radzik" userId="9b6437a5cc3fe03b" providerId="LiveId" clId="{C5EB3654-374A-4700-802A-746A1528F0AD}" dt="2022-03-01T11:43:33.592" v="2" actId="1036"/>
        <pc:sldMkLst>
          <pc:docMk/>
          <pc:sldMk cId="1765466006" sldId="263"/>
        </pc:sldMkLst>
        <pc:spChg chg="mod">
          <ac:chgData name="Damian Radzik" userId="9b6437a5cc3fe03b" providerId="LiveId" clId="{C5EB3654-374A-4700-802A-746A1528F0AD}" dt="2022-03-01T11:42:33.139" v="0" actId="1076"/>
          <ac:spMkLst>
            <pc:docMk/>
            <pc:sldMk cId="1765466006" sldId="263"/>
            <ac:spMk id="2" creationId="{9BFB70CB-B826-4312-85B7-36EA829911ED}"/>
          </ac:spMkLst>
        </pc:spChg>
        <pc:spChg chg="mod">
          <ac:chgData name="Damian Radzik" userId="9b6437a5cc3fe03b" providerId="LiveId" clId="{C5EB3654-374A-4700-802A-746A1528F0AD}" dt="2022-03-01T11:43:33.592" v="2" actId="1036"/>
          <ac:spMkLst>
            <pc:docMk/>
            <pc:sldMk cId="1765466006" sldId="263"/>
            <ac:spMk id="3" creationId="{18464820-F9BC-4329-A714-265A9DD8EA25}"/>
          </ac:spMkLst>
        </pc:spChg>
      </pc:sldChg>
      <pc:sldChg chg="modSp mod">
        <pc:chgData name="Damian Radzik" userId="9b6437a5cc3fe03b" providerId="LiveId" clId="{C5EB3654-374A-4700-802A-746A1528F0AD}" dt="2022-03-01T11:46:32.504" v="17" actId="14100"/>
        <pc:sldMkLst>
          <pc:docMk/>
          <pc:sldMk cId="4144991805" sldId="266"/>
        </pc:sldMkLst>
        <pc:graphicFrameChg chg="mod modGraphic">
          <ac:chgData name="Damian Radzik" userId="9b6437a5cc3fe03b" providerId="LiveId" clId="{C5EB3654-374A-4700-802A-746A1528F0AD}" dt="2022-03-01T11:46:32.504" v="17" actId="14100"/>
          <ac:graphicFrameMkLst>
            <pc:docMk/>
            <pc:sldMk cId="4144991805" sldId="266"/>
            <ac:graphicFrameMk id="4" creationId="{A8B8A544-9BE3-4BFB-A085-12D69208C2BA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765752B8-A7CC-41BF-94A2-13CD86CCB3BD}" type="datetimeFigureOut">
              <a:rPr lang="pl-PL" smtClean="0"/>
              <a:t>01.03.2022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C4679-BA3B-4B35-B05F-DD37CCB5E270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5449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752B8-A7CC-41BF-94A2-13CD86CCB3BD}" type="datetimeFigureOut">
              <a:rPr lang="pl-PL" smtClean="0"/>
              <a:t>01.03.2022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C4679-BA3B-4B35-B05F-DD37CCB5E27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18778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752B8-A7CC-41BF-94A2-13CD86CCB3BD}" type="datetimeFigureOut">
              <a:rPr lang="pl-PL" smtClean="0"/>
              <a:t>01.03.2022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C4679-BA3B-4B35-B05F-DD37CCB5E270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1428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752B8-A7CC-41BF-94A2-13CD86CCB3BD}" type="datetimeFigureOut">
              <a:rPr lang="pl-PL" smtClean="0"/>
              <a:t>01.03.2022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C4679-BA3B-4B35-B05F-DD37CCB5E27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75472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752B8-A7CC-41BF-94A2-13CD86CCB3BD}" type="datetimeFigureOut">
              <a:rPr lang="pl-PL" smtClean="0"/>
              <a:t>01.03.2022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C4679-BA3B-4B35-B05F-DD37CCB5E270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466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752B8-A7CC-41BF-94A2-13CD86CCB3BD}" type="datetimeFigureOut">
              <a:rPr lang="pl-PL" smtClean="0"/>
              <a:t>01.03.2022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C4679-BA3B-4B35-B05F-DD37CCB5E27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01225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752B8-A7CC-41BF-94A2-13CD86CCB3BD}" type="datetimeFigureOut">
              <a:rPr lang="pl-PL" smtClean="0"/>
              <a:t>01.03.2022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C4679-BA3B-4B35-B05F-DD37CCB5E27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5386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752B8-A7CC-41BF-94A2-13CD86CCB3BD}" type="datetimeFigureOut">
              <a:rPr lang="pl-PL" smtClean="0"/>
              <a:t>01.03.2022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C4679-BA3B-4B35-B05F-DD37CCB5E27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99447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752B8-A7CC-41BF-94A2-13CD86CCB3BD}" type="datetimeFigureOut">
              <a:rPr lang="pl-PL" smtClean="0"/>
              <a:t>01.03.2022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C4679-BA3B-4B35-B05F-DD37CCB5E27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15937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752B8-A7CC-41BF-94A2-13CD86CCB3BD}" type="datetimeFigureOut">
              <a:rPr lang="pl-PL" smtClean="0"/>
              <a:t>01.03.2022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C4679-BA3B-4B35-B05F-DD37CCB5E27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20345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752B8-A7CC-41BF-94A2-13CD86CCB3BD}" type="datetimeFigureOut">
              <a:rPr lang="pl-PL" smtClean="0"/>
              <a:t>01.03.2022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C4679-BA3B-4B35-B05F-DD37CCB5E270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6009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765752B8-A7CC-41BF-94A2-13CD86CCB3BD}" type="datetimeFigureOut">
              <a:rPr lang="pl-PL" smtClean="0"/>
              <a:t>01.03.2022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327C4679-BA3B-4B35-B05F-DD37CCB5E270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7221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526D2FA-A07A-462B-820A-D1276504DD2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Kopia zapasowa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E203175D-EE31-4876-BD68-D1B4218CEC2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/>
              <a:t>MySQL</a:t>
            </a:r>
          </a:p>
        </p:txBody>
      </p:sp>
    </p:spTree>
    <p:extLst>
      <p:ext uri="{BB962C8B-B14F-4D97-AF65-F5344CB8AC3E}">
        <p14:creationId xmlns:p14="http://schemas.microsoft.com/office/powerpoint/2010/main" val="773191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EE2C938-3653-4BBA-9850-E8E816BEAA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Uprawnienia potrzebne do tworzenia kopii zapasowej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1FEE228-142A-4557-ABD7-A69C25D281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SELECT, FILE, SHOW VIEW, SUPER, RELOAD, SHOW DATABASES, LOCK TABLES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851630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E8CA98D-78BB-4015-99B6-464C0E82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Uprawnienia potrzebne do przywracania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259842C-C06E-4E69-B3D7-E42DA1C3C2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SELECT, INSERT, FILE, CREATE, ALTER, INDEX, DROP, SHOW VIEW, SUPER RELOAD, SHUTDOWN, SHOW DATABASES, LOCK TABLES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287024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0F9E749-E38C-456F-8DB3-B354F483C8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Sposoby kopii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EA23E94-95B4-4925-A52A-EB82A06F23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Dobór metody zależny jest od zastosowanego silnika. Korzystając z silnika </a:t>
            </a:r>
            <a:r>
              <a:rPr lang="pl-PL" b="1" dirty="0" err="1"/>
              <a:t>MyISAM</a:t>
            </a:r>
            <a:r>
              <a:rPr lang="pl-PL" dirty="0"/>
              <a:t> mamy do wyboru kilka metod. </a:t>
            </a:r>
          </a:p>
          <a:p>
            <a:pPr marL="0" indent="0">
              <a:buNone/>
            </a:pPr>
            <a:r>
              <a:rPr lang="pl-PL" dirty="0"/>
              <a:t>Pierwsza to </a:t>
            </a:r>
            <a:r>
              <a:rPr lang="pl-PL" b="1" dirty="0"/>
              <a:t>kopiowane plików</a:t>
            </a:r>
            <a:r>
              <a:rPr lang="pl-PL" dirty="0"/>
              <a:t>, druga to wykorzystanie narzędzia </a:t>
            </a:r>
            <a:r>
              <a:rPr lang="pl-PL" b="1" dirty="0" err="1"/>
              <a:t>mysqldump</a:t>
            </a:r>
            <a:r>
              <a:rPr lang="pl-PL" dirty="0"/>
              <a:t>. </a:t>
            </a:r>
          </a:p>
          <a:p>
            <a:pPr marL="0" indent="0">
              <a:buNone/>
            </a:pPr>
            <a:r>
              <a:rPr lang="pl-PL" dirty="0"/>
              <a:t>Natomiast jeśli używamy silnika </a:t>
            </a:r>
            <a:r>
              <a:rPr lang="pl-PL" b="1" dirty="0" err="1"/>
              <a:t>InnoDB</a:t>
            </a:r>
            <a:r>
              <a:rPr lang="pl-PL" dirty="0"/>
              <a:t>, który jest domyślny od wersji MySQL 5.5 lepiej nie ryzykować z kopiowaniem plików. Możemy również wykorzystać </a:t>
            </a:r>
            <a:r>
              <a:rPr lang="pl-PL" b="1" dirty="0" err="1"/>
              <a:t>mysqldump</a:t>
            </a:r>
            <a:r>
              <a:rPr lang="pl-PL" dirty="0"/>
              <a:t>. </a:t>
            </a:r>
          </a:p>
          <a:p>
            <a:pPr marL="0" indent="0">
              <a:buNone/>
            </a:pPr>
            <a:r>
              <a:rPr lang="pl-PL" dirty="0"/>
              <a:t>Najprostszą i uniwersalną metodą niezależną od używanego przez bazę silnika jest </a:t>
            </a:r>
            <a:r>
              <a:rPr lang="pl-PL" b="1" dirty="0" err="1"/>
              <a:t>mysqldump</a:t>
            </a:r>
            <a:r>
              <a:rPr lang="pl-PL" dirty="0"/>
              <a:t>. Sprawa komplikuje się nieco, kiedy do zarchiwizowania jest duża porcja danych. Zrzut danych do formatu SQL bazy (</a:t>
            </a:r>
            <a:r>
              <a:rPr lang="pl-PL" dirty="0" err="1"/>
              <a:t>MyISAM</a:t>
            </a:r>
            <a:r>
              <a:rPr lang="pl-PL" dirty="0"/>
              <a:t>) o rozmiarze 3.3 GB trwało ~14 min na mało obciążonej maszynie (CPU: ATOM N2800 2 rdzenie/2 wątki, dysk 2 X 500 GB RAID 0/1) ale już jej przywrócenie trwało ~70 min. </a:t>
            </a:r>
          </a:p>
        </p:txBody>
      </p:sp>
    </p:spTree>
    <p:extLst>
      <p:ext uri="{BB962C8B-B14F-4D97-AF65-F5344CB8AC3E}">
        <p14:creationId xmlns:p14="http://schemas.microsoft.com/office/powerpoint/2010/main" val="42918397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BFB70CB-B826-4312-85B7-36EA829911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48640"/>
            <a:ext cx="10515600" cy="1325563"/>
          </a:xfrm>
        </p:spPr>
        <p:txBody>
          <a:bodyPr/>
          <a:lstStyle/>
          <a:p>
            <a:r>
              <a:rPr lang="pl-PL" dirty="0"/>
              <a:t>Metoda binarna kopiowanie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8464820-F9BC-4329-A714-265A9DD8EA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312504"/>
            <a:ext cx="9720073" cy="402336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pl-PL" dirty="0"/>
          </a:p>
          <a:p>
            <a:r>
              <a:rPr lang="pl-PL" dirty="0"/>
              <a:t>Lokalizujemy miejsce, gdzie znajdują się pliki baz danych poleceniem: </a:t>
            </a:r>
            <a:r>
              <a:rPr lang="pl-PL" dirty="0" err="1"/>
              <a:t>grep</a:t>
            </a:r>
            <a:r>
              <a:rPr lang="pl-PL" dirty="0"/>
              <a:t> </a:t>
            </a:r>
            <a:r>
              <a:rPr lang="pl-PL" dirty="0" err="1"/>
              <a:t>datadir</a:t>
            </a:r>
            <a:r>
              <a:rPr lang="pl-PL" dirty="0"/>
              <a:t> /</a:t>
            </a:r>
            <a:r>
              <a:rPr lang="pl-PL" dirty="0" err="1"/>
              <a:t>etc</a:t>
            </a:r>
            <a:r>
              <a:rPr lang="pl-PL" dirty="0"/>
              <a:t>/</a:t>
            </a:r>
            <a:r>
              <a:rPr lang="pl-PL" dirty="0" err="1"/>
              <a:t>mysql</a:t>
            </a:r>
            <a:r>
              <a:rPr lang="pl-PL" dirty="0"/>
              <a:t>/</a:t>
            </a:r>
            <a:r>
              <a:rPr lang="pl-PL" dirty="0" err="1"/>
              <a:t>my.cnf</a:t>
            </a:r>
            <a:r>
              <a:rPr lang="pl-PL" dirty="0"/>
              <a:t> (</a:t>
            </a:r>
            <a:r>
              <a:rPr lang="pl-PL" dirty="0" err="1"/>
              <a:t>Debian</a:t>
            </a:r>
            <a:r>
              <a:rPr lang="pl-PL" dirty="0"/>
              <a:t>), zakładam standardową lokalizację </a:t>
            </a:r>
            <a:r>
              <a:rPr lang="pl-PL" dirty="0" err="1"/>
              <a:t>Debiana</a:t>
            </a:r>
            <a:r>
              <a:rPr lang="pl-PL" dirty="0"/>
              <a:t> /</a:t>
            </a:r>
            <a:r>
              <a:rPr lang="pl-PL" dirty="0" err="1"/>
              <a:t>var</a:t>
            </a:r>
            <a:r>
              <a:rPr lang="pl-PL" dirty="0"/>
              <a:t>/</a:t>
            </a:r>
            <a:r>
              <a:rPr lang="pl-PL" dirty="0" err="1"/>
              <a:t>lib</a:t>
            </a:r>
            <a:r>
              <a:rPr lang="pl-PL" dirty="0"/>
              <a:t>/</a:t>
            </a:r>
            <a:r>
              <a:rPr lang="pl-PL" dirty="0" err="1"/>
              <a:t>mysql</a:t>
            </a:r>
            <a:endParaRPr lang="pl-PL" dirty="0"/>
          </a:p>
          <a:p>
            <a:r>
              <a:rPr lang="pl-PL" dirty="0"/>
              <a:t>Blokujemy możliwość zapisywania danych do tabel na dwa sposoby:</a:t>
            </a:r>
          </a:p>
          <a:p>
            <a:r>
              <a:rPr lang="pl-PL" dirty="0"/>
              <a:t>Wydając polecenie w konsoli MySQL: FLUSH TABLES WITH READ LOCK;</a:t>
            </a:r>
          </a:p>
          <a:p>
            <a:r>
              <a:rPr lang="pl-PL" dirty="0"/>
              <a:t>Wyłączając serwer MySQL: /</a:t>
            </a:r>
            <a:r>
              <a:rPr lang="pl-PL" dirty="0" err="1"/>
              <a:t>etc</a:t>
            </a:r>
            <a:r>
              <a:rPr lang="pl-PL" dirty="0"/>
              <a:t>/</a:t>
            </a:r>
            <a:r>
              <a:rPr lang="pl-PL" dirty="0" err="1"/>
              <a:t>init.d</a:t>
            </a:r>
            <a:r>
              <a:rPr lang="pl-PL" dirty="0"/>
              <a:t>/</a:t>
            </a:r>
            <a:r>
              <a:rPr lang="pl-PL" dirty="0" err="1"/>
              <a:t>mysql</a:t>
            </a:r>
            <a:r>
              <a:rPr lang="pl-PL" dirty="0"/>
              <a:t> stop</a:t>
            </a:r>
          </a:p>
          <a:p>
            <a:r>
              <a:rPr lang="pl-PL" dirty="0"/>
              <a:t>Kopiujemy interesującą nas bazę: </a:t>
            </a:r>
            <a:r>
              <a:rPr lang="pl-PL" dirty="0" err="1"/>
              <a:t>cp</a:t>
            </a:r>
            <a:r>
              <a:rPr lang="pl-PL" dirty="0"/>
              <a:t> -R /</a:t>
            </a:r>
            <a:r>
              <a:rPr lang="pl-PL" dirty="0" err="1"/>
              <a:t>var</a:t>
            </a:r>
            <a:r>
              <a:rPr lang="pl-PL" dirty="0"/>
              <a:t>/</a:t>
            </a:r>
            <a:r>
              <a:rPr lang="pl-PL" dirty="0" err="1"/>
              <a:t>lib</a:t>
            </a:r>
            <a:r>
              <a:rPr lang="pl-PL" dirty="0"/>
              <a:t>/</a:t>
            </a:r>
            <a:r>
              <a:rPr lang="pl-PL" dirty="0" err="1"/>
              <a:t>mysql</a:t>
            </a:r>
            <a:r>
              <a:rPr lang="pl-PL" dirty="0"/>
              <a:t>/</a:t>
            </a:r>
            <a:r>
              <a:rPr lang="pl-PL" dirty="0" err="1"/>
              <a:t>baza_danych</a:t>
            </a:r>
            <a:r>
              <a:rPr lang="pl-PL" dirty="0"/>
              <a:t> /</a:t>
            </a:r>
            <a:r>
              <a:rPr lang="pl-PL" dirty="0" err="1"/>
              <a:t>home</a:t>
            </a:r>
            <a:r>
              <a:rPr lang="pl-PL" dirty="0"/>
              <a:t>/backup</a:t>
            </a:r>
          </a:p>
          <a:p>
            <a:r>
              <a:rPr lang="pl-PL" dirty="0"/>
              <a:t>Jeśli użyliśmy polecenia FLUSH TABLES..., to teraz należy zdjąć blokadę logując się do konsoli MySQL wydając polecenie UNLOCK TABLES;</a:t>
            </a:r>
          </a:p>
          <a:p>
            <a:r>
              <a:rPr lang="pl-PL" dirty="0"/>
              <a:t>Pozostaje skopiować katalog z bazą na drugą maszynę: </a:t>
            </a:r>
            <a:r>
              <a:rPr lang="pl-PL" dirty="0" err="1"/>
              <a:t>scp</a:t>
            </a:r>
            <a:r>
              <a:rPr lang="pl-PL" dirty="0"/>
              <a:t> -r /</a:t>
            </a:r>
            <a:r>
              <a:rPr lang="pl-PL" dirty="0" err="1"/>
              <a:t>home</a:t>
            </a:r>
            <a:r>
              <a:rPr lang="pl-PL" dirty="0"/>
              <a:t>/backup/</a:t>
            </a:r>
            <a:r>
              <a:rPr lang="pl-PL" dirty="0" err="1"/>
              <a:t>baza_danych</a:t>
            </a:r>
            <a:r>
              <a:rPr lang="pl-PL" dirty="0"/>
              <a:t> user@maszyna_2:/</a:t>
            </a:r>
            <a:r>
              <a:rPr lang="pl-PL" dirty="0" err="1"/>
              <a:t>home</a:t>
            </a:r>
            <a:r>
              <a:rPr lang="pl-PL" dirty="0"/>
              <a:t>/</a:t>
            </a:r>
            <a:r>
              <a:rPr lang="pl-PL" dirty="0" err="1"/>
              <a:t>user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654660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B0289F9-697A-44A4-80AC-E3872E1974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Metoda binarna przywracanie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D5679D5-7AB1-4F39-B02F-05D3AF5E50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Kopiujemy katalog bazy do katalogu gdzie są przechowywane katalogi z bazami: </a:t>
            </a:r>
            <a:r>
              <a:rPr lang="pl-PL" dirty="0" err="1"/>
              <a:t>cp</a:t>
            </a:r>
            <a:r>
              <a:rPr lang="pl-PL" dirty="0"/>
              <a:t> -R /</a:t>
            </a:r>
            <a:r>
              <a:rPr lang="pl-PL" dirty="0" err="1"/>
              <a:t>home</a:t>
            </a:r>
            <a:r>
              <a:rPr lang="pl-PL" dirty="0"/>
              <a:t>/</a:t>
            </a:r>
            <a:r>
              <a:rPr lang="pl-PL" dirty="0" err="1"/>
              <a:t>user</a:t>
            </a:r>
            <a:r>
              <a:rPr lang="pl-PL" dirty="0"/>
              <a:t>/</a:t>
            </a:r>
            <a:r>
              <a:rPr lang="pl-PL" dirty="0" err="1"/>
              <a:t>dodana_baza</a:t>
            </a:r>
            <a:r>
              <a:rPr lang="pl-PL" dirty="0"/>
              <a:t> /</a:t>
            </a:r>
            <a:r>
              <a:rPr lang="pl-PL" dirty="0" err="1"/>
              <a:t>var</a:t>
            </a:r>
            <a:r>
              <a:rPr lang="pl-PL" dirty="0"/>
              <a:t>/</a:t>
            </a:r>
            <a:r>
              <a:rPr lang="pl-PL" dirty="0" err="1"/>
              <a:t>lib</a:t>
            </a:r>
            <a:r>
              <a:rPr lang="pl-PL" dirty="0"/>
              <a:t>/</a:t>
            </a:r>
            <a:r>
              <a:rPr lang="pl-PL" dirty="0" err="1"/>
              <a:t>mysql</a:t>
            </a:r>
            <a:endParaRPr lang="pl-PL" dirty="0"/>
          </a:p>
          <a:p>
            <a:pPr marL="0" indent="0">
              <a:buNone/>
            </a:pPr>
            <a:r>
              <a:rPr lang="pl-PL" dirty="0"/>
              <a:t>Standardowo serwer MySQL działa z prawami użytkownika...</a:t>
            </a:r>
            <a:r>
              <a:rPr lang="pl-PL" dirty="0" err="1"/>
              <a:t>mysql</a:t>
            </a:r>
            <a:r>
              <a:rPr lang="pl-PL" dirty="0"/>
              <a:t>, więc zmieniamy prawa: </a:t>
            </a:r>
            <a:r>
              <a:rPr lang="pl-PL" dirty="0" err="1"/>
              <a:t>chown</a:t>
            </a:r>
            <a:r>
              <a:rPr lang="pl-PL" dirty="0"/>
              <a:t> -R </a:t>
            </a:r>
            <a:r>
              <a:rPr lang="pl-PL" dirty="0" err="1"/>
              <a:t>mysql:mysql</a:t>
            </a:r>
            <a:r>
              <a:rPr lang="pl-PL" dirty="0"/>
              <a:t> /</a:t>
            </a:r>
            <a:r>
              <a:rPr lang="pl-PL" dirty="0" err="1"/>
              <a:t>var</a:t>
            </a:r>
            <a:r>
              <a:rPr lang="pl-PL" dirty="0"/>
              <a:t>/</a:t>
            </a:r>
            <a:r>
              <a:rPr lang="pl-PL" dirty="0" err="1"/>
              <a:t>lib</a:t>
            </a:r>
            <a:r>
              <a:rPr lang="pl-PL" dirty="0"/>
              <a:t>/</a:t>
            </a:r>
            <a:r>
              <a:rPr lang="pl-PL" dirty="0" err="1"/>
              <a:t>mysql</a:t>
            </a:r>
            <a:r>
              <a:rPr lang="pl-PL" dirty="0"/>
              <a:t>/</a:t>
            </a:r>
            <a:r>
              <a:rPr lang="pl-PL" dirty="0" err="1"/>
              <a:t>dodana_baza</a:t>
            </a:r>
            <a:endParaRPr lang="pl-PL" dirty="0"/>
          </a:p>
          <a:p>
            <a:pPr marL="0" indent="0">
              <a:buNone/>
            </a:pPr>
            <a:r>
              <a:rPr lang="pl-PL" dirty="0"/>
              <a:t>Dla pewności sprawdźmy nową bazę poleceniem: </a:t>
            </a:r>
            <a:r>
              <a:rPr lang="pl-PL" dirty="0" err="1"/>
              <a:t>mysqlcheck</a:t>
            </a:r>
            <a:r>
              <a:rPr lang="pl-PL" dirty="0"/>
              <a:t> -u </a:t>
            </a:r>
            <a:r>
              <a:rPr lang="pl-PL" dirty="0" err="1"/>
              <a:t>user</a:t>
            </a:r>
            <a:r>
              <a:rPr lang="pl-PL" dirty="0"/>
              <a:t> </a:t>
            </a:r>
            <a:r>
              <a:rPr lang="pl-PL" dirty="0" err="1"/>
              <a:t>dodana_baza</a:t>
            </a:r>
            <a:r>
              <a:rPr lang="pl-PL" dirty="0"/>
              <a:t> -p</a:t>
            </a:r>
          </a:p>
        </p:txBody>
      </p:sp>
    </p:spTree>
    <p:extLst>
      <p:ext uri="{BB962C8B-B14F-4D97-AF65-F5344CB8AC3E}">
        <p14:creationId xmlns:p14="http://schemas.microsoft.com/office/powerpoint/2010/main" val="18087975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691A154-3FC7-4CE2-BC42-0B308D119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mysqldump</a:t>
            </a:r>
            <a:endParaRPr lang="pl-PL" dirty="0"/>
          </a:p>
        </p:txBody>
      </p:sp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A8B8A544-9BE3-4BFB-A085-12D69208C2B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86196607"/>
              </p:ext>
            </p:extLst>
          </p:nvPr>
        </p:nvGraphicFramePr>
        <p:xfrm>
          <a:off x="1024128" y="1588278"/>
          <a:ext cx="11008846" cy="5338450"/>
        </p:xfrm>
        <a:graphic>
          <a:graphicData uri="http://schemas.openxmlformats.org/drawingml/2006/table">
            <a:tbl>
              <a:tblPr/>
              <a:tblGrid>
                <a:gridCol w="5504423">
                  <a:extLst>
                    <a:ext uri="{9D8B030D-6E8A-4147-A177-3AD203B41FA5}">
                      <a16:colId xmlns:a16="http://schemas.microsoft.com/office/drawing/2014/main" val="1703471855"/>
                    </a:ext>
                  </a:extLst>
                </a:gridCol>
                <a:gridCol w="5504423">
                  <a:extLst>
                    <a:ext uri="{9D8B030D-6E8A-4147-A177-3AD203B41FA5}">
                      <a16:colId xmlns:a16="http://schemas.microsoft.com/office/drawing/2014/main" val="2347331138"/>
                    </a:ext>
                  </a:extLst>
                </a:gridCol>
              </a:tblGrid>
              <a:tr h="291533">
                <a:tc>
                  <a:txBody>
                    <a:bodyPr/>
                    <a:lstStyle/>
                    <a:p>
                      <a:pPr algn="l" fontAlgn="b"/>
                      <a:r>
                        <a:rPr lang="pl-PL" sz="1800">
                          <a:effectLst/>
                        </a:rPr>
                        <a:t>Opis</a:t>
                      </a:r>
                    </a:p>
                  </a:txBody>
                  <a:tcPr marL="28817" marR="28817" marT="28817" marB="28817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800">
                          <a:effectLst/>
                        </a:rPr>
                        <a:t>Znaczenie</a:t>
                      </a:r>
                    </a:p>
                  </a:txBody>
                  <a:tcPr marL="28817" marR="28817" marT="28817" marB="28817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3442066"/>
                  </a:ext>
                </a:extLst>
              </a:tr>
              <a:tr h="291533">
                <a:tc>
                  <a:txBody>
                    <a:bodyPr/>
                    <a:lstStyle/>
                    <a:p>
                      <a:pPr fontAlgn="t"/>
                      <a:r>
                        <a:rPr lang="pl-PL" sz="1800" b="1">
                          <a:effectLst/>
                        </a:rPr>
                        <a:t>-u username</a:t>
                      </a:r>
                      <a:endParaRPr lang="pl-PL" sz="1800">
                        <a:effectLst/>
                      </a:endParaRPr>
                    </a:p>
                  </a:txBody>
                  <a:tcPr marL="28817" marR="28817" marT="28817" marB="28817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pl-PL" sz="1800">
                          <a:effectLst/>
                        </a:rPr>
                        <a:t>nazwa użytkownika</a:t>
                      </a:r>
                    </a:p>
                  </a:txBody>
                  <a:tcPr marL="28817" marR="28817" marT="28817" marB="28817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5416490"/>
                  </a:ext>
                </a:extLst>
              </a:tr>
              <a:tr h="291533">
                <a:tc>
                  <a:txBody>
                    <a:bodyPr/>
                    <a:lstStyle/>
                    <a:p>
                      <a:pPr fontAlgn="t"/>
                      <a:r>
                        <a:rPr lang="pl-PL" sz="1800" b="1">
                          <a:effectLst/>
                        </a:rPr>
                        <a:t>-p hasło</a:t>
                      </a:r>
                      <a:endParaRPr lang="pl-PL" sz="1800">
                        <a:effectLst/>
                      </a:endParaRPr>
                    </a:p>
                  </a:txBody>
                  <a:tcPr marL="28817" marR="28817" marT="28817" marB="28817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pl-PL" sz="1800">
                          <a:effectLst/>
                        </a:rPr>
                        <a:t>hasło użytkownika</a:t>
                      </a:r>
                    </a:p>
                  </a:txBody>
                  <a:tcPr marL="28817" marR="28817" marT="28817" marB="28817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8560127"/>
                  </a:ext>
                </a:extLst>
              </a:tr>
              <a:tr h="261762">
                <a:tc>
                  <a:txBody>
                    <a:bodyPr/>
                    <a:lstStyle/>
                    <a:p>
                      <a:pPr fontAlgn="t"/>
                      <a:r>
                        <a:rPr lang="pl-PL" sz="1800" b="1">
                          <a:effectLst/>
                        </a:rPr>
                        <a:t>-h adres IP/nazwa domenowa</a:t>
                      </a:r>
                      <a:endParaRPr lang="pl-PL" sz="1800">
                        <a:effectLst/>
                      </a:endParaRPr>
                    </a:p>
                  </a:txBody>
                  <a:tcPr marL="28817" marR="28817" marT="28817" marB="28817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pl-PL" sz="1800">
                          <a:effectLst/>
                        </a:rPr>
                        <a:t>adres zdalnego serwera</a:t>
                      </a:r>
                    </a:p>
                  </a:txBody>
                  <a:tcPr marL="28817" marR="28817" marT="28817" marB="28817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8111564"/>
                  </a:ext>
                </a:extLst>
              </a:tr>
              <a:tr h="274372">
                <a:tc>
                  <a:txBody>
                    <a:bodyPr/>
                    <a:lstStyle/>
                    <a:p>
                      <a:pPr fontAlgn="t"/>
                      <a:r>
                        <a:rPr lang="pl-PL" sz="1800" b="1" dirty="0">
                          <a:effectLst/>
                        </a:rPr>
                        <a:t>--port=numer portu</a:t>
                      </a:r>
                      <a:endParaRPr lang="pl-PL" sz="1800" dirty="0">
                        <a:effectLst/>
                      </a:endParaRPr>
                    </a:p>
                  </a:txBody>
                  <a:tcPr marL="28817" marR="28817" marT="28817" marB="28817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pl-PL" sz="1800" dirty="0">
                          <a:effectLst/>
                        </a:rPr>
                        <a:t>port nasłuchu zdalnego serwera, jeśli jest inny niż 3306</a:t>
                      </a:r>
                    </a:p>
                  </a:txBody>
                  <a:tcPr marL="28817" marR="28817" marT="28817" marB="28817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8576838"/>
                  </a:ext>
                </a:extLst>
              </a:tr>
              <a:tr h="291533">
                <a:tc>
                  <a:txBody>
                    <a:bodyPr/>
                    <a:lstStyle/>
                    <a:p>
                      <a:pPr fontAlgn="t"/>
                      <a:r>
                        <a:rPr lang="pl-PL" sz="1800" b="1" dirty="0">
                          <a:effectLst/>
                        </a:rPr>
                        <a:t>--</a:t>
                      </a:r>
                      <a:r>
                        <a:rPr lang="pl-PL" sz="1800" b="1" dirty="0" err="1">
                          <a:effectLst/>
                        </a:rPr>
                        <a:t>databases</a:t>
                      </a:r>
                      <a:r>
                        <a:rPr lang="pl-PL" sz="1800" b="1" dirty="0">
                          <a:effectLst/>
                        </a:rPr>
                        <a:t> baza1 baza2...</a:t>
                      </a:r>
                      <a:endParaRPr lang="pl-PL" sz="1800" dirty="0">
                        <a:effectLst/>
                      </a:endParaRPr>
                    </a:p>
                  </a:txBody>
                  <a:tcPr marL="28817" marR="28817" marT="28817" marB="28817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pl-PL" sz="1800" dirty="0">
                          <a:effectLst/>
                        </a:rPr>
                        <a:t>zrzut kilku baz jednocześnie</a:t>
                      </a:r>
                    </a:p>
                  </a:txBody>
                  <a:tcPr marL="28817" marR="28817" marT="28817" marB="28817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8962771"/>
                  </a:ext>
                </a:extLst>
              </a:tr>
              <a:tr h="291533">
                <a:tc>
                  <a:txBody>
                    <a:bodyPr/>
                    <a:lstStyle/>
                    <a:p>
                      <a:pPr fontAlgn="t"/>
                      <a:r>
                        <a:rPr lang="pl-PL" sz="1800" b="1">
                          <a:effectLst/>
                        </a:rPr>
                        <a:t>--all-databases</a:t>
                      </a:r>
                      <a:endParaRPr lang="pl-PL" sz="1800">
                        <a:effectLst/>
                      </a:endParaRPr>
                    </a:p>
                  </a:txBody>
                  <a:tcPr marL="28817" marR="28817" marT="28817" marB="28817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pl-PL" sz="1800">
                          <a:effectLst/>
                        </a:rPr>
                        <a:t>zrzut wszystkich baz</a:t>
                      </a:r>
                    </a:p>
                  </a:txBody>
                  <a:tcPr marL="28817" marR="28817" marT="28817" marB="28817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7223015"/>
                  </a:ext>
                </a:extLst>
              </a:tr>
              <a:tr h="261762">
                <a:tc>
                  <a:txBody>
                    <a:bodyPr/>
                    <a:lstStyle/>
                    <a:p>
                      <a:pPr fontAlgn="t"/>
                      <a:r>
                        <a:rPr lang="pl-PL" sz="1800" b="1">
                          <a:effectLst/>
                        </a:rPr>
                        <a:t>--no-data</a:t>
                      </a:r>
                      <a:endParaRPr lang="pl-PL" sz="1800">
                        <a:effectLst/>
                      </a:endParaRPr>
                    </a:p>
                  </a:txBody>
                  <a:tcPr marL="28817" marR="28817" marT="28817" marB="28817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pl-PL" sz="1800" dirty="0">
                          <a:effectLst/>
                        </a:rPr>
                        <a:t>zrzut struktury bazy pomijając dane</a:t>
                      </a:r>
                    </a:p>
                  </a:txBody>
                  <a:tcPr marL="28817" marR="28817" marT="28817" marB="28817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8083378"/>
                  </a:ext>
                </a:extLst>
              </a:tr>
              <a:tr h="446075">
                <a:tc>
                  <a:txBody>
                    <a:bodyPr/>
                    <a:lstStyle/>
                    <a:p>
                      <a:pPr fontAlgn="t"/>
                      <a:r>
                        <a:rPr lang="pl-PL" sz="1800" b="1">
                          <a:effectLst/>
                        </a:rPr>
                        <a:t>--no-create-info</a:t>
                      </a:r>
                      <a:endParaRPr lang="pl-PL" sz="1800">
                        <a:effectLst/>
                      </a:endParaRPr>
                    </a:p>
                  </a:txBody>
                  <a:tcPr marL="28817" marR="28817" marT="28817" marB="28817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pl-PL" sz="1800" dirty="0">
                          <a:effectLst/>
                        </a:rPr>
                        <a:t>zrzut tylko samych danych bez struktury (tabele, pola, indeksy...)</a:t>
                      </a:r>
                    </a:p>
                  </a:txBody>
                  <a:tcPr marL="28817" marR="28817" marT="28817" marB="28817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979269"/>
                  </a:ext>
                </a:extLst>
              </a:tr>
              <a:tr h="261762">
                <a:tc>
                  <a:txBody>
                    <a:bodyPr/>
                    <a:lstStyle/>
                    <a:p>
                      <a:pPr fontAlgn="t"/>
                      <a:r>
                        <a:rPr lang="pl-PL" sz="1800" b="1" dirty="0">
                          <a:effectLst/>
                        </a:rPr>
                        <a:t>--</a:t>
                      </a:r>
                      <a:r>
                        <a:rPr lang="pl-PL" sz="1800" b="1" dirty="0" err="1">
                          <a:effectLst/>
                        </a:rPr>
                        <a:t>ignore-table</a:t>
                      </a:r>
                      <a:r>
                        <a:rPr lang="pl-PL" sz="1800" b="1" dirty="0">
                          <a:effectLst/>
                        </a:rPr>
                        <a:t>=</a:t>
                      </a:r>
                      <a:r>
                        <a:rPr lang="pl-PL" sz="1800" b="1" dirty="0" err="1">
                          <a:effectLst/>
                        </a:rPr>
                        <a:t>nazwa_tabeli</a:t>
                      </a:r>
                      <a:endParaRPr lang="pl-PL" sz="1800" dirty="0">
                        <a:effectLst/>
                      </a:endParaRPr>
                    </a:p>
                  </a:txBody>
                  <a:tcPr marL="28817" marR="28817" marT="28817" marB="28817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pl-PL" sz="1800">
                          <a:effectLst/>
                        </a:rPr>
                        <a:t>pomija przy zrzucie tabelę o podanej nazwie</a:t>
                      </a:r>
                    </a:p>
                  </a:txBody>
                  <a:tcPr marL="28817" marR="28817" marT="28817" marB="28817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2121579"/>
                  </a:ext>
                </a:extLst>
              </a:tr>
              <a:tr h="446075">
                <a:tc>
                  <a:txBody>
                    <a:bodyPr/>
                    <a:lstStyle/>
                    <a:p>
                      <a:pPr fontAlgn="t"/>
                      <a:r>
                        <a:rPr lang="pl-PL" sz="1800" b="1">
                          <a:effectLst/>
                        </a:rPr>
                        <a:t>--add-drop-database</a:t>
                      </a:r>
                      <a:endParaRPr lang="pl-PL" sz="1800">
                        <a:effectLst/>
                      </a:endParaRPr>
                    </a:p>
                  </a:txBody>
                  <a:tcPr marL="28817" marR="28817" marT="28817" marB="28817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pl-PL" sz="1800">
                          <a:effectLst/>
                        </a:rPr>
                        <a:t>przywracanie bazy danych przy jednoczesnym usunięciu istniejącej</a:t>
                      </a:r>
                    </a:p>
                  </a:txBody>
                  <a:tcPr marL="28817" marR="28817" marT="28817" marB="28817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1924840"/>
                  </a:ext>
                </a:extLst>
              </a:tr>
              <a:tr h="305394">
                <a:tc>
                  <a:txBody>
                    <a:bodyPr/>
                    <a:lstStyle/>
                    <a:p>
                      <a:pPr fontAlgn="t"/>
                      <a:r>
                        <a:rPr lang="pl-PL" sz="1800" b="1">
                          <a:effectLst/>
                        </a:rPr>
                        <a:t>--add-drop-table</a:t>
                      </a:r>
                      <a:endParaRPr lang="pl-PL" sz="1800">
                        <a:effectLst/>
                      </a:endParaRPr>
                    </a:p>
                  </a:txBody>
                  <a:tcPr marL="28817" marR="28817" marT="28817" marB="28817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pl-PL" sz="1800">
                          <a:effectLst/>
                        </a:rPr>
                        <a:t>przywracanie tabeli przy jednoczesnym usunięciu istniejącej</a:t>
                      </a:r>
                    </a:p>
                  </a:txBody>
                  <a:tcPr marL="28817" marR="28817" marT="28817" marB="28817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3003567"/>
                  </a:ext>
                </a:extLst>
              </a:tr>
              <a:tr h="291533">
                <a:tc>
                  <a:txBody>
                    <a:bodyPr/>
                    <a:lstStyle/>
                    <a:p>
                      <a:pPr fontAlgn="t"/>
                      <a:r>
                        <a:rPr lang="pl-PL" sz="1800" b="1">
                          <a:effectLst/>
                        </a:rPr>
                        <a:t>--default-character-set=utf8</a:t>
                      </a:r>
                      <a:endParaRPr lang="pl-PL" sz="1800">
                        <a:effectLst/>
                      </a:endParaRPr>
                    </a:p>
                  </a:txBody>
                  <a:tcPr marL="28817" marR="28817" marT="28817" marB="28817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pl-PL" sz="1800">
                          <a:effectLst/>
                        </a:rPr>
                        <a:t>domyślne kodowanie znaków</a:t>
                      </a:r>
                    </a:p>
                  </a:txBody>
                  <a:tcPr marL="28817" marR="28817" marT="28817" marB="28817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3403309"/>
                  </a:ext>
                </a:extLst>
              </a:tr>
              <a:tr h="474408">
                <a:tc>
                  <a:txBody>
                    <a:bodyPr/>
                    <a:lstStyle/>
                    <a:p>
                      <a:pPr fontAlgn="t"/>
                      <a:r>
                        <a:rPr lang="pl-PL" sz="1800" b="1">
                          <a:effectLst/>
                        </a:rPr>
                        <a:t>--xml</a:t>
                      </a:r>
                      <a:endParaRPr lang="pl-PL" sz="1800">
                        <a:effectLst/>
                      </a:endParaRPr>
                    </a:p>
                  </a:txBody>
                  <a:tcPr marL="28817" marR="28817" marT="28817" marB="28817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pl-PL" sz="1800" dirty="0">
                          <a:effectLst/>
                        </a:rPr>
                        <a:t>zrzut bazy danych do formatu </a:t>
                      </a:r>
                      <a:r>
                        <a:rPr lang="pl-PL" sz="1800" dirty="0" err="1">
                          <a:effectLst/>
                        </a:rPr>
                        <a:t>xml</a:t>
                      </a:r>
                      <a:endParaRPr lang="pl-PL" sz="1800" dirty="0">
                        <a:effectLst/>
                      </a:endParaRPr>
                    </a:p>
                  </a:txBody>
                  <a:tcPr marL="28817" marR="28817" marT="28817" marB="28817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88883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49918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FE0B0A6-2895-4B83-A856-78E16ED3AC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Kopiowanie konkretnej bazy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84CCC6A-5C84-4384-80E1-15B521CAF0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err="1"/>
              <a:t>mysqldump</a:t>
            </a:r>
            <a:r>
              <a:rPr lang="pl-PL" dirty="0"/>
              <a:t> -u </a:t>
            </a:r>
            <a:r>
              <a:rPr lang="pl-PL" dirty="0" err="1"/>
              <a:t>nazwa_użytkownika</a:t>
            </a:r>
            <a:r>
              <a:rPr lang="pl-PL" dirty="0"/>
              <a:t> –p </a:t>
            </a:r>
            <a:r>
              <a:rPr lang="pl-PL" dirty="0" err="1"/>
              <a:t>nazwa_bazy</a:t>
            </a:r>
            <a:r>
              <a:rPr lang="pl-PL" dirty="0"/>
              <a:t> &gt; </a:t>
            </a:r>
            <a:r>
              <a:rPr lang="pl-PL" dirty="0" err="1"/>
              <a:t>backup.sql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426001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BB3493A-520D-4D37-8455-CB56B02E59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Kopiowanie wszystkich baz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2CA0861-F111-4095-B685-D5DDFF11E0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err="1"/>
              <a:t>mysqldump</a:t>
            </a:r>
            <a:r>
              <a:rPr lang="pl-PL" dirty="0"/>
              <a:t> -u </a:t>
            </a:r>
            <a:r>
              <a:rPr lang="pl-PL" dirty="0" err="1"/>
              <a:t>nazwa_użytkownika</a:t>
            </a:r>
            <a:r>
              <a:rPr lang="pl-PL" dirty="0"/>
              <a:t> -p --</a:t>
            </a:r>
            <a:r>
              <a:rPr lang="pl-PL" dirty="0" err="1"/>
              <a:t>all-databases</a:t>
            </a:r>
            <a:r>
              <a:rPr lang="pl-PL" dirty="0"/>
              <a:t> &gt; </a:t>
            </a:r>
            <a:r>
              <a:rPr lang="pl-PL" dirty="0" err="1"/>
              <a:t>backup.sql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767464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D6D79EC-B613-4FD5-91D4-121F896A70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Przywracanie kopii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2F079EC-D650-4F26-9B01-BEB56CB20D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err="1"/>
              <a:t>mysql</a:t>
            </a:r>
            <a:r>
              <a:rPr lang="pl-PL" dirty="0"/>
              <a:t> -u </a:t>
            </a:r>
            <a:r>
              <a:rPr lang="pl-PL" dirty="0" err="1"/>
              <a:t>nazwa_użytkownika</a:t>
            </a:r>
            <a:r>
              <a:rPr lang="pl-PL" dirty="0"/>
              <a:t> -p </a:t>
            </a:r>
            <a:r>
              <a:rPr lang="pl-PL" dirty="0" err="1"/>
              <a:t>nazwa_bazy</a:t>
            </a:r>
            <a:r>
              <a:rPr lang="pl-PL" dirty="0"/>
              <a:t> &lt; </a:t>
            </a:r>
            <a:r>
              <a:rPr lang="pl-PL" dirty="0" err="1"/>
              <a:t>backup.sql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60725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CBBBF6A-26CA-4D59-85B8-5E0E832BB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Pełne polecenie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A870087-8D74-4B60-859F-93E0C38DB3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err="1"/>
              <a:t>mysqldump</a:t>
            </a:r>
            <a:r>
              <a:rPr lang="pl-PL" dirty="0"/>
              <a:t> -h </a:t>
            </a:r>
            <a:r>
              <a:rPr lang="pl-PL" dirty="0" err="1"/>
              <a:t>nazwa_hosta_lub_adres_ip</a:t>
            </a:r>
            <a:r>
              <a:rPr lang="pl-PL" dirty="0"/>
              <a:t> -u </a:t>
            </a:r>
            <a:r>
              <a:rPr lang="pl-PL" dirty="0" err="1"/>
              <a:t>nazwa_użytkownika</a:t>
            </a:r>
            <a:r>
              <a:rPr lang="pl-PL" dirty="0"/>
              <a:t> -</a:t>
            </a:r>
            <a:r>
              <a:rPr lang="pl-PL" dirty="0" err="1"/>
              <a:t>phasło</a:t>
            </a:r>
            <a:r>
              <a:rPr lang="pl-PL" dirty="0"/>
              <a:t> </a:t>
            </a:r>
            <a:r>
              <a:rPr lang="pl-PL" dirty="0" err="1"/>
              <a:t>nazwa_bazy</a:t>
            </a:r>
            <a:r>
              <a:rPr lang="pl-PL" dirty="0"/>
              <a:t> &gt; </a:t>
            </a:r>
            <a:r>
              <a:rPr lang="pl-PL" dirty="0" err="1"/>
              <a:t>backup.sql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1286831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18</TotalTime>
  <Words>608</Words>
  <Application>Microsoft Office PowerPoint</Application>
  <PresentationFormat>Panoramiczny</PresentationFormat>
  <Paragraphs>61</Paragraphs>
  <Slides>11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11</vt:i4>
      </vt:variant>
    </vt:vector>
  </HeadingPairs>
  <TitlesOfParts>
    <vt:vector size="15" baseType="lpstr">
      <vt:lpstr>Tw Cen MT</vt:lpstr>
      <vt:lpstr>Tw Cen MT Condensed</vt:lpstr>
      <vt:lpstr>Wingdings 3</vt:lpstr>
      <vt:lpstr>Integralny</vt:lpstr>
      <vt:lpstr>Kopia zapasowa</vt:lpstr>
      <vt:lpstr>Sposoby kopii</vt:lpstr>
      <vt:lpstr>Metoda binarna kopiowanie</vt:lpstr>
      <vt:lpstr>Metoda binarna przywracanie</vt:lpstr>
      <vt:lpstr>mysqldump</vt:lpstr>
      <vt:lpstr>Kopiowanie konkretnej bazy</vt:lpstr>
      <vt:lpstr>Kopiowanie wszystkich baz</vt:lpstr>
      <vt:lpstr>Przywracanie kopii</vt:lpstr>
      <vt:lpstr>Pełne polecenie</vt:lpstr>
      <vt:lpstr>Uprawnienia potrzebne do tworzenia kopii zapasowej</vt:lpstr>
      <vt:lpstr>Uprawnienia potrzebne do przywracania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Kopia zapasowa</dc:title>
  <dc:creator>Damian Radzik</dc:creator>
  <cp:lastModifiedBy>Damian Radzik</cp:lastModifiedBy>
  <cp:revision>2</cp:revision>
  <dcterms:created xsi:type="dcterms:W3CDTF">2019-09-09T05:31:22Z</dcterms:created>
  <dcterms:modified xsi:type="dcterms:W3CDTF">2022-03-01T11:47:57Z</dcterms:modified>
</cp:coreProperties>
</file>