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60" r:id="rId18"/>
    <p:sldId id="280" r:id="rId19"/>
    <p:sldId id="279" r:id="rId20"/>
    <p:sldId id="281" r:id="rId21"/>
    <p:sldId id="282" r:id="rId22"/>
    <p:sldId id="283" r:id="rId23"/>
    <p:sldId id="284" r:id="rId24"/>
    <p:sldId id="261" r:id="rId25"/>
    <p:sldId id="262" r:id="rId26"/>
    <p:sldId id="263" r:id="rId27"/>
    <p:sldId id="264" r:id="rId28"/>
    <p:sldId id="285" r:id="rId29"/>
    <p:sldId id="286" r:id="rId30"/>
    <p:sldId id="287" r:id="rId31"/>
    <p:sldId id="288" r:id="rId32"/>
    <p:sldId id="289" r:id="rId33"/>
    <p:sldId id="290" r:id="rId34"/>
    <p:sldId id="26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660"/>
  </p:normalViewPr>
  <p:slideViewPr>
    <p:cSldViewPr snapToGrid="0">
      <p:cViewPr>
        <p:scale>
          <a:sx n="75" d="100"/>
          <a:sy n="75" d="100"/>
        </p:scale>
        <p:origin x="32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200CFC4C-D00F-4F52-9164-AEBEC89E22A8}" type="datetimeFigureOut">
              <a:rPr lang="pl-PL" smtClean="0"/>
              <a:t>14.02.2026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6005F25-1FFD-4340-B291-28CF0FC411BA}"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0754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00CFC4C-D00F-4F52-9164-AEBEC89E22A8}" type="datetimeFigureOut">
              <a:rPr lang="pl-PL" smtClean="0"/>
              <a:t>14.02.2026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6005F25-1FFD-4340-B291-28CF0FC411BA}" type="slidenum">
              <a:rPr lang="pl-PL" smtClean="0"/>
              <a:t>‹#›</a:t>
            </a:fld>
            <a:endParaRPr lang="pl-PL"/>
          </a:p>
        </p:txBody>
      </p:sp>
    </p:spTree>
    <p:extLst>
      <p:ext uri="{BB962C8B-B14F-4D97-AF65-F5344CB8AC3E}">
        <p14:creationId xmlns:p14="http://schemas.microsoft.com/office/powerpoint/2010/main" val="2295729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00CFC4C-D00F-4F52-9164-AEBEC89E22A8}" type="datetimeFigureOut">
              <a:rPr lang="pl-PL" smtClean="0"/>
              <a:t>14.02.2026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6005F25-1FFD-4340-B291-28CF0FC411BA}"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7798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200CFC4C-D00F-4F52-9164-AEBEC89E22A8}" type="datetimeFigureOut">
              <a:rPr lang="pl-PL" smtClean="0"/>
              <a:t>14.02.2026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6005F25-1FFD-4340-B291-28CF0FC411BA}" type="slidenum">
              <a:rPr lang="pl-PL" smtClean="0"/>
              <a:t>‹#›</a:t>
            </a:fld>
            <a:endParaRPr lang="pl-PL"/>
          </a:p>
        </p:txBody>
      </p:sp>
    </p:spTree>
    <p:extLst>
      <p:ext uri="{BB962C8B-B14F-4D97-AF65-F5344CB8AC3E}">
        <p14:creationId xmlns:p14="http://schemas.microsoft.com/office/powerpoint/2010/main" val="3457248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200CFC4C-D00F-4F52-9164-AEBEC89E22A8}" type="datetimeFigureOut">
              <a:rPr lang="pl-PL" smtClean="0"/>
              <a:t>14.02.2026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C6005F25-1FFD-4340-B291-28CF0FC411BA}"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3623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200CFC4C-D00F-4F52-9164-AEBEC89E22A8}" type="datetimeFigureOut">
              <a:rPr lang="pl-PL" smtClean="0"/>
              <a:t>14.02.2026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6005F25-1FFD-4340-B291-28CF0FC411BA}" type="slidenum">
              <a:rPr lang="pl-PL" smtClean="0"/>
              <a:t>‹#›</a:t>
            </a:fld>
            <a:endParaRPr lang="pl-PL"/>
          </a:p>
        </p:txBody>
      </p:sp>
    </p:spTree>
    <p:extLst>
      <p:ext uri="{BB962C8B-B14F-4D97-AF65-F5344CB8AC3E}">
        <p14:creationId xmlns:p14="http://schemas.microsoft.com/office/powerpoint/2010/main" val="535566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200CFC4C-D00F-4F52-9164-AEBEC89E22A8}" type="datetimeFigureOut">
              <a:rPr lang="pl-PL" smtClean="0"/>
              <a:t>14.02.2026</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C6005F25-1FFD-4340-B291-28CF0FC411BA}" type="slidenum">
              <a:rPr lang="pl-PL" smtClean="0"/>
              <a:t>‹#›</a:t>
            </a:fld>
            <a:endParaRPr lang="pl-PL"/>
          </a:p>
        </p:txBody>
      </p:sp>
    </p:spTree>
    <p:extLst>
      <p:ext uri="{BB962C8B-B14F-4D97-AF65-F5344CB8AC3E}">
        <p14:creationId xmlns:p14="http://schemas.microsoft.com/office/powerpoint/2010/main" val="3367660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200CFC4C-D00F-4F52-9164-AEBEC89E22A8}" type="datetimeFigureOut">
              <a:rPr lang="pl-PL" smtClean="0"/>
              <a:t>14.02.2026</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C6005F25-1FFD-4340-B291-28CF0FC411BA}" type="slidenum">
              <a:rPr lang="pl-PL" smtClean="0"/>
              <a:t>‹#›</a:t>
            </a:fld>
            <a:endParaRPr lang="pl-PL"/>
          </a:p>
        </p:txBody>
      </p:sp>
    </p:spTree>
    <p:extLst>
      <p:ext uri="{BB962C8B-B14F-4D97-AF65-F5344CB8AC3E}">
        <p14:creationId xmlns:p14="http://schemas.microsoft.com/office/powerpoint/2010/main" val="146544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0CFC4C-D00F-4F52-9164-AEBEC89E22A8}" type="datetimeFigureOut">
              <a:rPr lang="pl-PL" smtClean="0"/>
              <a:t>14.02.2026</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C6005F25-1FFD-4340-B291-28CF0FC411BA}" type="slidenum">
              <a:rPr lang="pl-PL" smtClean="0"/>
              <a:t>‹#›</a:t>
            </a:fld>
            <a:endParaRPr lang="pl-PL"/>
          </a:p>
        </p:txBody>
      </p:sp>
    </p:spTree>
    <p:extLst>
      <p:ext uri="{BB962C8B-B14F-4D97-AF65-F5344CB8AC3E}">
        <p14:creationId xmlns:p14="http://schemas.microsoft.com/office/powerpoint/2010/main" val="334027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200CFC4C-D00F-4F52-9164-AEBEC89E22A8}" type="datetimeFigureOut">
              <a:rPr lang="pl-PL" smtClean="0"/>
              <a:t>14.02.2026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6005F25-1FFD-4340-B291-28CF0FC411BA}" type="slidenum">
              <a:rPr lang="pl-PL" smtClean="0"/>
              <a:t>‹#›</a:t>
            </a:fld>
            <a:endParaRPr lang="pl-PL"/>
          </a:p>
        </p:txBody>
      </p:sp>
    </p:spTree>
    <p:extLst>
      <p:ext uri="{BB962C8B-B14F-4D97-AF65-F5344CB8AC3E}">
        <p14:creationId xmlns:p14="http://schemas.microsoft.com/office/powerpoint/2010/main" val="4199354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200CFC4C-D00F-4F52-9164-AEBEC89E22A8}" type="datetimeFigureOut">
              <a:rPr lang="pl-PL" smtClean="0"/>
              <a:t>14.02.2026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C6005F25-1FFD-4340-B291-28CF0FC411BA}"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5982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00CFC4C-D00F-4F52-9164-AEBEC89E22A8}" type="datetimeFigureOut">
              <a:rPr lang="pl-PL" smtClean="0"/>
              <a:t>14.02.2026</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6005F25-1FFD-4340-B291-28CF0FC411BA}"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5456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B9C697-423E-6378-0876-66480EF279CD}"/>
              </a:ext>
            </a:extLst>
          </p:cNvPr>
          <p:cNvSpPr>
            <a:spLocks noGrp="1"/>
          </p:cNvSpPr>
          <p:nvPr>
            <p:ph type="ctrTitle"/>
          </p:nvPr>
        </p:nvSpPr>
        <p:spPr/>
        <p:txBody>
          <a:bodyPr/>
          <a:lstStyle/>
          <a:p>
            <a:r>
              <a:rPr lang="pl-PL" dirty="0"/>
              <a:t>Wstęp do AI</a:t>
            </a:r>
          </a:p>
        </p:txBody>
      </p:sp>
      <p:sp>
        <p:nvSpPr>
          <p:cNvPr id="3" name="Podtytuł 2">
            <a:extLst>
              <a:ext uri="{FF2B5EF4-FFF2-40B4-BE49-F238E27FC236}">
                <a16:creationId xmlns:a16="http://schemas.microsoft.com/office/drawing/2014/main" id="{53DA90CF-3920-0622-155A-62AC30342391}"/>
              </a:ext>
            </a:extLst>
          </p:cNvPr>
          <p:cNvSpPr>
            <a:spLocks noGrp="1"/>
          </p:cNvSpPr>
          <p:nvPr>
            <p:ph type="subTitle" idx="1"/>
          </p:nvPr>
        </p:nvSpPr>
        <p:spPr/>
        <p:txBody>
          <a:bodyPr/>
          <a:lstStyle/>
          <a:p>
            <a:r>
              <a:rPr lang="pl-PL" dirty="0"/>
              <a:t>Modele, Koszty, Działanie</a:t>
            </a:r>
          </a:p>
        </p:txBody>
      </p:sp>
    </p:spTree>
    <p:extLst>
      <p:ext uri="{BB962C8B-B14F-4D97-AF65-F5344CB8AC3E}">
        <p14:creationId xmlns:p14="http://schemas.microsoft.com/office/powerpoint/2010/main" val="3861291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136A9DE-E1E8-3750-9472-61DE13FA0FCF}"/>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04F7E391-AEC1-257A-FE24-C1F9E8A12807}"/>
              </a:ext>
            </a:extLst>
          </p:cNvPr>
          <p:cNvSpPr>
            <a:spLocks noGrp="1"/>
          </p:cNvSpPr>
          <p:nvPr>
            <p:ph idx="1"/>
          </p:nvPr>
        </p:nvSpPr>
        <p:spPr/>
        <p:txBody>
          <a:bodyPr/>
          <a:lstStyle/>
          <a:p>
            <a:r>
              <a:rPr lang="pl-PL" dirty="0"/>
              <a:t>Integracja: Działa wewnątrz Worda, Excela, </a:t>
            </a:r>
            <a:r>
              <a:rPr lang="pl-PL" dirty="0" err="1"/>
              <a:t>PowerPointa</a:t>
            </a:r>
            <a:r>
              <a:rPr lang="pl-PL" dirty="0"/>
              <a:t> i Windowsa.</a:t>
            </a:r>
          </a:p>
          <a:p>
            <a:r>
              <a:rPr lang="pl-PL" dirty="0"/>
              <a:t>Bezpieczeństwo danych: W wersji płatnej (</a:t>
            </a:r>
            <a:r>
              <a:rPr lang="pl-PL" dirty="0" err="1"/>
              <a:t>Copilot</a:t>
            </a:r>
            <a:r>
              <a:rPr lang="pl-PL" dirty="0"/>
              <a:t> for Microsoft 365) Microsoft gwarantuje, że dane firmy nie są używane do trenowania AI (kluczowe dla korporacji).</a:t>
            </a:r>
          </a:p>
          <a:p>
            <a:r>
              <a:rPr lang="pl-PL" dirty="0"/>
              <a:t>Wyszukiwanie: Jest mocno zintegrowany z wyszukiwarką Bing (ma dostęp do bieżącego </a:t>
            </a:r>
            <a:r>
              <a:rPr lang="pl-PL" dirty="0" err="1"/>
              <a:t>internetu</a:t>
            </a:r>
            <a:r>
              <a:rPr lang="pl-PL" dirty="0"/>
              <a:t>).</a:t>
            </a:r>
          </a:p>
        </p:txBody>
      </p:sp>
    </p:spTree>
    <p:extLst>
      <p:ext uri="{BB962C8B-B14F-4D97-AF65-F5344CB8AC3E}">
        <p14:creationId xmlns:p14="http://schemas.microsoft.com/office/powerpoint/2010/main" val="579229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05D23F-B332-E7A0-7BB5-E36F674AE772}"/>
              </a:ext>
            </a:extLst>
          </p:cNvPr>
          <p:cNvSpPr>
            <a:spLocks noGrp="1"/>
          </p:cNvSpPr>
          <p:nvPr>
            <p:ph type="title"/>
          </p:nvPr>
        </p:nvSpPr>
        <p:spPr/>
        <p:txBody>
          <a:bodyPr>
            <a:normAutofit/>
          </a:bodyPr>
          <a:lstStyle/>
          <a:p>
            <a:r>
              <a:rPr lang="pl-PL" dirty="0" err="1"/>
              <a:t>DeepSeek</a:t>
            </a:r>
            <a:r>
              <a:rPr lang="pl-PL" dirty="0"/>
              <a:t> (Chiny) – "Rynkowy Rozrabiaka" (</a:t>
            </a:r>
            <a:r>
              <a:rPr lang="pl-PL" dirty="0" err="1"/>
              <a:t>Disruptor</a:t>
            </a:r>
            <a:r>
              <a:rPr lang="pl-PL" dirty="0"/>
              <a:t>)</a:t>
            </a:r>
          </a:p>
        </p:txBody>
      </p:sp>
      <p:sp>
        <p:nvSpPr>
          <p:cNvPr id="3" name="Symbol zastępczy zawartości 2">
            <a:extLst>
              <a:ext uri="{FF2B5EF4-FFF2-40B4-BE49-F238E27FC236}">
                <a16:creationId xmlns:a16="http://schemas.microsoft.com/office/drawing/2014/main" id="{0DDF298A-6D31-0F30-6531-3C897C50EB6D}"/>
              </a:ext>
            </a:extLst>
          </p:cNvPr>
          <p:cNvSpPr>
            <a:spLocks noGrp="1"/>
          </p:cNvSpPr>
          <p:nvPr>
            <p:ph idx="1"/>
          </p:nvPr>
        </p:nvSpPr>
        <p:spPr/>
        <p:txBody>
          <a:bodyPr>
            <a:normAutofit/>
          </a:bodyPr>
          <a:lstStyle/>
          <a:p>
            <a:pPr marL="0" indent="0">
              <a:buNone/>
            </a:pPr>
            <a:r>
              <a:rPr lang="pl-PL" dirty="0"/>
              <a:t>To obecnie najgorętszy temat w świecie AI.</a:t>
            </a:r>
          </a:p>
          <a:p>
            <a:pPr marL="0" indent="0">
              <a:buNone/>
            </a:pPr>
            <a:endParaRPr lang="pl-PL" dirty="0"/>
          </a:p>
          <a:p>
            <a:pPr marL="0" indent="0">
              <a:buNone/>
            </a:pPr>
            <a:r>
              <a:rPr lang="pl-PL" b="1" dirty="0"/>
              <a:t>Kategoria:</a:t>
            </a:r>
            <a:r>
              <a:rPr lang="pl-PL" dirty="0"/>
              <a:t> Model Otwarty (Open </a:t>
            </a:r>
            <a:r>
              <a:rPr lang="pl-PL" dirty="0" err="1"/>
              <a:t>Weights</a:t>
            </a:r>
            <a:r>
              <a:rPr lang="pl-PL" dirty="0"/>
              <a:t>) / Tanie API.</a:t>
            </a:r>
          </a:p>
        </p:txBody>
      </p:sp>
    </p:spTree>
    <p:extLst>
      <p:ext uri="{BB962C8B-B14F-4D97-AF65-F5344CB8AC3E}">
        <p14:creationId xmlns:p14="http://schemas.microsoft.com/office/powerpoint/2010/main" val="1112741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DAF730-4548-DDCE-9243-0AE2C663C33F}"/>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F6B9CD2E-3385-5D08-78AC-2AE285966C0D}"/>
              </a:ext>
            </a:extLst>
          </p:cNvPr>
          <p:cNvSpPr>
            <a:spLocks noGrp="1"/>
          </p:cNvSpPr>
          <p:nvPr>
            <p:ph idx="1"/>
          </p:nvPr>
        </p:nvSpPr>
        <p:spPr/>
        <p:txBody>
          <a:bodyPr/>
          <a:lstStyle/>
          <a:p>
            <a:r>
              <a:rPr lang="pl-PL" dirty="0"/>
              <a:t>Cena: Oferuje API, które jest wielokrotnie tańsze niż </a:t>
            </a:r>
            <a:r>
              <a:rPr lang="pl-PL" dirty="0" err="1"/>
              <a:t>OpenAI</a:t>
            </a:r>
            <a:r>
              <a:rPr lang="pl-PL" dirty="0"/>
              <a:t>, przy podobnej jakości.</a:t>
            </a:r>
          </a:p>
          <a:p>
            <a:r>
              <a:rPr lang="pl-PL" dirty="0"/>
              <a:t>Wydajność: Model DeepSeek-V3 jest niezwykle wydajny w programowaniu.</a:t>
            </a:r>
          </a:p>
          <a:p>
            <a:r>
              <a:rPr lang="pl-PL" dirty="0"/>
              <a:t>DeepSeek-R1: To model "myślący" (</a:t>
            </a:r>
            <a:r>
              <a:rPr lang="pl-PL" dirty="0" err="1"/>
              <a:t>reasoning</a:t>
            </a:r>
            <a:r>
              <a:rPr lang="pl-PL" dirty="0"/>
              <a:t>), który konkuruje z o1 od </a:t>
            </a:r>
            <a:r>
              <a:rPr lang="pl-PL" dirty="0" err="1"/>
              <a:t>OpenAI</a:t>
            </a:r>
            <a:r>
              <a:rPr lang="pl-PL" dirty="0"/>
              <a:t>. Zanim odpowie, "myśli" (generuje łańcuch myślowy), co pozwala mu świetnie rozwiązywać zagadki logiczne i matematykę.</a:t>
            </a:r>
          </a:p>
          <a:p>
            <a:r>
              <a:rPr lang="pl-PL" dirty="0"/>
              <a:t>Dostępność: Można go pobrać na dysk (jest open-</a:t>
            </a:r>
            <a:r>
              <a:rPr lang="pl-PL" dirty="0" err="1"/>
              <a:t>weights</a:t>
            </a:r>
            <a:r>
              <a:rPr lang="pl-PL" dirty="0"/>
              <a:t>)! Działa świetnie lokalnie.</a:t>
            </a:r>
          </a:p>
        </p:txBody>
      </p:sp>
    </p:spTree>
    <p:extLst>
      <p:ext uri="{BB962C8B-B14F-4D97-AF65-F5344CB8AC3E}">
        <p14:creationId xmlns:p14="http://schemas.microsoft.com/office/powerpoint/2010/main" val="3393510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3FD6C3-1140-9907-15C5-2CBE71C364C5}"/>
              </a:ext>
            </a:extLst>
          </p:cNvPr>
          <p:cNvSpPr>
            <a:spLocks noGrp="1"/>
          </p:cNvSpPr>
          <p:nvPr>
            <p:ph type="title"/>
          </p:nvPr>
        </p:nvSpPr>
        <p:spPr/>
        <p:txBody>
          <a:bodyPr/>
          <a:lstStyle/>
          <a:p>
            <a:r>
              <a:rPr lang="pl-PL" dirty="0"/>
              <a:t>Meta </a:t>
            </a:r>
            <a:r>
              <a:rPr lang="pl-PL" dirty="0" err="1"/>
              <a:t>Llama</a:t>
            </a:r>
            <a:r>
              <a:rPr lang="pl-PL" dirty="0"/>
              <a:t> (3.1) – „Fundament Lokalnego AI”</a:t>
            </a:r>
          </a:p>
        </p:txBody>
      </p:sp>
      <p:sp>
        <p:nvSpPr>
          <p:cNvPr id="3" name="Symbol zastępczy zawartości 2">
            <a:extLst>
              <a:ext uri="{FF2B5EF4-FFF2-40B4-BE49-F238E27FC236}">
                <a16:creationId xmlns:a16="http://schemas.microsoft.com/office/drawing/2014/main" id="{B093C276-1769-F713-B67B-8E6446C23D05}"/>
              </a:ext>
            </a:extLst>
          </p:cNvPr>
          <p:cNvSpPr>
            <a:spLocks noGrp="1"/>
          </p:cNvSpPr>
          <p:nvPr>
            <p:ph idx="1"/>
          </p:nvPr>
        </p:nvSpPr>
        <p:spPr/>
        <p:txBody>
          <a:bodyPr>
            <a:normAutofit/>
          </a:bodyPr>
          <a:lstStyle/>
          <a:p>
            <a:pPr marL="0" indent="0">
              <a:buNone/>
            </a:pPr>
            <a:r>
              <a:rPr lang="pl-PL" dirty="0"/>
              <a:t>Mark </a:t>
            </a:r>
            <a:r>
              <a:rPr lang="pl-PL" dirty="0" err="1"/>
              <a:t>Zuckerberg</a:t>
            </a:r>
            <a:r>
              <a:rPr lang="pl-PL" dirty="0"/>
              <a:t> zdecydował się udostępnić potężne modele za darmo (open </a:t>
            </a:r>
            <a:r>
              <a:rPr lang="pl-PL" dirty="0" err="1"/>
              <a:t>weights</a:t>
            </a:r>
            <a:r>
              <a:rPr lang="pl-PL" dirty="0"/>
              <a:t>), co zmieniło zasady gry. To na </a:t>
            </a:r>
            <a:r>
              <a:rPr lang="pl-PL" dirty="0" err="1"/>
              <a:t>Llamie</a:t>
            </a:r>
            <a:r>
              <a:rPr lang="pl-PL" dirty="0"/>
              <a:t> opiera się 80% projektów domowego AI.</a:t>
            </a:r>
          </a:p>
          <a:p>
            <a:pPr marL="0" indent="0">
              <a:buNone/>
            </a:pPr>
            <a:r>
              <a:rPr lang="pl-PL" dirty="0"/>
              <a:t>Kategoria: Model Otwarty (Open </a:t>
            </a:r>
            <a:r>
              <a:rPr lang="pl-PL" dirty="0" err="1"/>
              <a:t>Weights</a:t>
            </a:r>
            <a:r>
              <a:rPr lang="pl-PL" dirty="0"/>
              <a:t>).</a:t>
            </a:r>
          </a:p>
          <a:p>
            <a:pPr marL="0" indent="0">
              <a:buNone/>
            </a:pPr>
            <a:r>
              <a:rPr lang="pl-PL" dirty="0"/>
              <a:t>Wersje:</a:t>
            </a:r>
          </a:p>
          <a:p>
            <a:pPr marL="0" indent="0">
              <a:buNone/>
            </a:pPr>
            <a:r>
              <a:rPr lang="pl-PL" dirty="0"/>
              <a:t>8B: Lekki, szybki, działa na zwykłym laptopie.</a:t>
            </a:r>
          </a:p>
          <a:p>
            <a:pPr marL="0" indent="0">
              <a:buNone/>
            </a:pPr>
            <a:r>
              <a:rPr lang="pl-PL" dirty="0"/>
              <a:t>70B: Bardzo mądry, wymaga mocnej stacji roboczej (lub 2x GPU).</a:t>
            </a:r>
          </a:p>
          <a:p>
            <a:pPr marL="0" indent="0">
              <a:buNone/>
            </a:pPr>
            <a:r>
              <a:rPr lang="pl-PL" dirty="0"/>
              <a:t>405B: Gigant rywalizujący z GPT-4o, trudny do uruchomienia w domu, ale dostępny w chmurze.</a:t>
            </a:r>
          </a:p>
        </p:txBody>
      </p:sp>
    </p:spTree>
    <p:extLst>
      <p:ext uri="{BB962C8B-B14F-4D97-AF65-F5344CB8AC3E}">
        <p14:creationId xmlns:p14="http://schemas.microsoft.com/office/powerpoint/2010/main" val="3591006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824B0D-D890-C9EF-F787-A7361113240E}"/>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ED954398-361A-1156-3C6E-6ECBD7DBB4F8}"/>
              </a:ext>
            </a:extLst>
          </p:cNvPr>
          <p:cNvSpPr>
            <a:spLocks noGrp="1"/>
          </p:cNvSpPr>
          <p:nvPr>
            <p:ph idx="1"/>
          </p:nvPr>
        </p:nvSpPr>
        <p:spPr/>
        <p:txBody>
          <a:bodyPr/>
          <a:lstStyle/>
          <a:p>
            <a:pPr marL="0" indent="0">
              <a:buNone/>
            </a:pPr>
            <a:r>
              <a:rPr lang="pl-PL" dirty="0"/>
              <a:t>Standard Przemysłowy: Jeśli ktoś buduje własne AI w firmie, prawie na pewno zaczyna od </a:t>
            </a:r>
            <a:r>
              <a:rPr lang="pl-PL" dirty="0" err="1"/>
              <a:t>Llamy</a:t>
            </a:r>
            <a:r>
              <a:rPr lang="pl-PL" dirty="0"/>
              <a:t>.</a:t>
            </a:r>
          </a:p>
          <a:p>
            <a:pPr marL="0" indent="0">
              <a:buNone/>
            </a:pPr>
            <a:r>
              <a:rPr lang="pl-PL" dirty="0"/>
              <a:t>Uniwersalność: Społeczność tworzy tysiące wariacji tego modelu (np. wersje medyczne, prawne, do odgrywania ról).</a:t>
            </a:r>
          </a:p>
          <a:p>
            <a:pPr marL="0" indent="0">
              <a:buNone/>
            </a:pPr>
            <a:endParaRPr lang="pl-PL" dirty="0"/>
          </a:p>
        </p:txBody>
      </p:sp>
    </p:spTree>
    <p:extLst>
      <p:ext uri="{BB962C8B-B14F-4D97-AF65-F5344CB8AC3E}">
        <p14:creationId xmlns:p14="http://schemas.microsoft.com/office/powerpoint/2010/main" val="3763420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10B6FF-066E-9A39-F115-6DAD0CB42C2A}"/>
              </a:ext>
            </a:extLst>
          </p:cNvPr>
          <p:cNvSpPr>
            <a:spLocks noGrp="1"/>
          </p:cNvSpPr>
          <p:nvPr>
            <p:ph type="title"/>
          </p:nvPr>
        </p:nvSpPr>
        <p:spPr/>
        <p:txBody>
          <a:bodyPr/>
          <a:lstStyle/>
          <a:p>
            <a:r>
              <a:rPr lang="pl-PL" dirty="0"/>
              <a:t>Mistral (Mistral / </a:t>
            </a:r>
            <a:r>
              <a:rPr lang="pl-PL" dirty="0" err="1"/>
              <a:t>Mixtral</a:t>
            </a:r>
            <a:r>
              <a:rPr lang="pl-PL" dirty="0"/>
              <a:t>) – „Europejska Efektywność”</a:t>
            </a:r>
          </a:p>
        </p:txBody>
      </p:sp>
      <p:sp>
        <p:nvSpPr>
          <p:cNvPr id="3" name="Symbol zastępczy zawartości 2">
            <a:extLst>
              <a:ext uri="{FF2B5EF4-FFF2-40B4-BE49-F238E27FC236}">
                <a16:creationId xmlns:a16="http://schemas.microsoft.com/office/drawing/2014/main" id="{5346116B-ED7D-05C3-545A-0D948F5DCAC9}"/>
              </a:ext>
            </a:extLst>
          </p:cNvPr>
          <p:cNvSpPr>
            <a:spLocks noGrp="1"/>
          </p:cNvSpPr>
          <p:nvPr>
            <p:ph idx="1"/>
          </p:nvPr>
        </p:nvSpPr>
        <p:spPr/>
        <p:txBody>
          <a:bodyPr/>
          <a:lstStyle/>
          <a:p>
            <a:pPr marL="0" indent="0">
              <a:buNone/>
            </a:pPr>
            <a:r>
              <a:rPr lang="pl-PL" dirty="0"/>
              <a:t>Francuski startup, który udowadnia, że małe modele mogą być bardzo sprytne.</a:t>
            </a:r>
          </a:p>
          <a:p>
            <a:pPr marL="0" indent="0">
              <a:buNone/>
            </a:pPr>
            <a:r>
              <a:rPr lang="pl-PL" b="1" dirty="0"/>
              <a:t>Kategoria:</a:t>
            </a:r>
            <a:r>
              <a:rPr lang="pl-PL" dirty="0"/>
              <a:t> Model Otwarty (Open </a:t>
            </a:r>
            <a:r>
              <a:rPr lang="pl-PL" dirty="0" err="1"/>
              <a:t>Weights</a:t>
            </a:r>
            <a:r>
              <a:rPr lang="pl-PL" dirty="0"/>
              <a:t>) / Hybrydowy.</a:t>
            </a:r>
          </a:p>
          <a:p>
            <a:endParaRPr lang="pl-PL" dirty="0"/>
          </a:p>
        </p:txBody>
      </p:sp>
    </p:spTree>
    <p:extLst>
      <p:ext uri="{BB962C8B-B14F-4D97-AF65-F5344CB8AC3E}">
        <p14:creationId xmlns:p14="http://schemas.microsoft.com/office/powerpoint/2010/main" val="1377430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5A24DE-7C0D-269E-27EB-F15BD37473A9}"/>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54993B6E-36BB-5C89-2560-E01A4F21AAB6}"/>
              </a:ext>
            </a:extLst>
          </p:cNvPr>
          <p:cNvSpPr>
            <a:spLocks noGrp="1"/>
          </p:cNvSpPr>
          <p:nvPr>
            <p:ph idx="1"/>
          </p:nvPr>
        </p:nvSpPr>
        <p:spPr/>
        <p:txBody>
          <a:bodyPr/>
          <a:lstStyle/>
          <a:p>
            <a:r>
              <a:rPr lang="pl-PL" dirty="0"/>
              <a:t>Architektura </a:t>
            </a:r>
            <a:r>
              <a:rPr lang="pl-PL" dirty="0" err="1"/>
              <a:t>MoE</a:t>
            </a:r>
            <a:r>
              <a:rPr lang="pl-PL" dirty="0"/>
              <a:t> (</a:t>
            </a:r>
            <a:r>
              <a:rPr lang="pl-PL" dirty="0" err="1"/>
              <a:t>Mixture</a:t>
            </a:r>
            <a:r>
              <a:rPr lang="pl-PL" dirty="0"/>
              <a:t> of </a:t>
            </a:r>
            <a:r>
              <a:rPr lang="pl-PL" dirty="0" err="1"/>
              <a:t>Experts</a:t>
            </a:r>
            <a:r>
              <a:rPr lang="pl-PL" dirty="0"/>
              <a:t>): Model </a:t>
            </a:r>
            <a:r>
              <a:rPr lang="pl-PL" dirty="0" err="1"/>
              <a:t>Mixtral</a:t>
            </a:r>
            <a:r>
              <a:rPr lang="pl-PL" dirty="0"/>
              <a:t> nie używa całej swojej wiedzy do każdego pytania, ale aktywuje tylko wyspecjalizowane „części mózgu”. Dzięki temu jest szybki i tani w uruchomieniu, a jednocześnie bardzo mądry.</a:t>
            </a:r>
          </a:p>
          <a:p>
            <a:r>
              <a:rPr lang="pl-PL" dirty="0"/>
              <a:t>Mniej Cenzury: Modele Mistrala są znane z tego, że rzadziej odmawiają odpowiedzi na kontrowersyjne tematy niż modele z USA (tzw. "less </a:t>
            </a:r>
            <a:r>
              <a:rPr lang="pl-PL" dirty="0" err="1"/>
              <a:t>refused</a:t>
            </a:r>
            <a:r>
              <a:rPr lang="pl-PL" dirty="0"/>
              <a:t>").</a:t>
            </a:r>
          </a:p>
          <a:p>
            <a:r>
              <a:rPr lang="pl-PL" dirty="0"/>
              <a:t>Lokalność: Bardzo popularny w Europie ze względu na zgodność z regulacjami i możliwość trzymania danych na serwerach w UE.</a:t>
            </a:r>
          </a:p>
        </p:txBody>
      </p:sp>
    </p:spTree>
    <p:extLst>
      <p:ext uri="{BB962C8B-B14F-4D97-AF65-F5344CB8AC3E}">
        <p14:creationId xmlns:p14="http://schemas.microsoft.com/office/powerpoint/2010/main" val="1222216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D04703E-EE6F-F500-DE7D-8448BA2B6624}"/>
              </a:ext>
            </a:extLst>
          </p:cNvPr>
          <p:cNvSpPr>
            <a:spLocks noGrp="1"/>
          </p:cNvSpPr>
          <p:nvPr>
            <p:ph type="title"/>
          </p:nvPr>
        </p:nvSpPr>
        <p:spPr/>
        <p:txBody>
          <a:bodyPr/>
          <a:lstStyle/>
          <a:p>
            <a:r>
              <a:rPr lang="pl-PL" dirty="0"/>
              <a:t>Cenniki </a:t>
            </a:r>
          </a:p>
        </p:txBody>
      </p:sp>
      <p:graphicFrame>
        <p:nvGraphicFramePr>
          <p:cNvPr id="4" name="Symbol zastępczy zawartości 3">
            <a:extLst>
              <a:ext uri="{FF2B5EF4-FFF2-40B4-BE49-F238E27FC236}">
                <a16:creationId xmlns:a16="http://schemas.microsoft.com/office/drawing/2014/main" id="{AA47F273-2354-DC7C-A999-B012323CE852}"/>
              </a:ext>
            </a:extLst>
          </p:cNvPr>
          <p:cNvGraphicFramePr>
            <a:graphicFrameLocks noGrp="1"/>
          </p:cNvGraphicFramePr>
          <p:nvPr>
            <p:ph idx="1"/>
          </p:nvPr>
        </p:nvGraphicFramePr>
        <p:xfrm>
          <a:off x="838200" y="2768546"/>
          <a:ext cx="10515600" cy="2465496"/>
        </p:xfrm>
        <a:graphic>
          <a:graphicData uri="http://schemas.openxmlformats.org/drawingml/2006/table">
            <a:tbl>
              <a:tblPr/>
              <a:tblGrid>
                <a:gridCol w="2628900">
                  <a:extLst>
                    <a:ext uri="{9D8B030D-6E8A-4147-A177-3AD203B41FA5}">
                      <a16:colId xmlns:a16="http://schemas.microsoft.com/office/drawing/2014/main" val="4197726242"/>
                    </a:ext>
                  </a:extLst>
                </a:gridCol>
                <a:gridCol w="2628900">
                  <a:extLst>
                    <a:ext uri="{9D8B030D-6E8A-4147-A177-3AD203B41FA5}">
                      <a16:colId xmlns:a16="http://schemas.microsoft.com/office/drawing/2014/main" val="2554884796"/>
                    </a:ext>
                  </a:extLst>
                </a:gridCol>
                <a:gridCol w="2628900">
                  <a:extLst>
                    <a:ext uri="{9D8B030D-6E8A-4147-A177-3AD203B41FA5}">
                      <a16:colId xmlns:a16="http://schemas.microsoft.com/office/drawing/2014/main" val="469679032"/>
                    </a:ext>
                  </a:extLst>
                </a:gridCol>
                <a:gridCol w="2628900">
                  <a:extLst>
                    <a:ext uri="{9D8B030D-6E8A-4147-A177-3AD203B41FA5}">
                      <a16:colId xmlns:a16="http://schemas.microsoft.com/office/drawing/2014/main" val="3453174522"/>
                    </a:ext>
                  </a:extLst>
                </a:gridCol>
              </a:tblGrid>
              <a:tr h="0">
                <a:tc>
                  <a:txBody>
                    <a:bodyPr/>
                    <a:lstStyle/>
                    <a:p>
                      <a:pPr rtl="0">
                        <a:buNone/>
                      </a:pPr>
                      <a:r>
                        <a:rPr lang="pl-PL" b="1">
                          <a:solidFill>
                            <a:srgbClr val="1F1F1F"/>
                          </a:solidFill>
                          <a:effectLst/>
                          <a:latin typeface="Google Sans Text"/>
                        </a:rPr>
                        <a:t>Typ płatności</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a:solidFill>
                            <a:srgbClr val="1F1F1F"/>
                          </a:solidFill>
                          <a:effectLst/>
                          <a:latin typeface="Google Sans Text"/>
                        </a:rPr>
                        <a:t>Przykład</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a:solidFill>
                            <a:srgbClr val="1F1F1F"/>
                          </a:solidFill>
                          <a:effectLst/>
                          <a:latin typeface="Google Sans Text"/>
                        </a:rPr>
                        <a:t>Koszt</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a:solidFill>
                            <a:srgbClr val="1F1F1F"/>
                          </a:solidFill>
                          <a:effectLst/>
                          <a:latin typeface="Google Sans Text"/>
                        </a:rPr>
                        <a:t>Dla kogo?</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05672658"/>
                  </a:ext>
                </a:extLst>
              </a:tr>
              <a:tr h="0">
                <a:tc>
                  <a:txBody>
                    <a:bodyPr/>
                    <a:lstStyle/>
                    <a:p>
                      <a:pPr rtl="0">
                        <a:buNone/>
                      </a:pPr>
                      <a:r>
                        <a:rPr lang="pl-PL" b="1">
                          <a:solidFill>
                            <a:srgbClr val="1F1F1F"/>
                          </a:solidFill>
                          <a:effectLst/>
                          <a:latin typeface="Google Sans Text"/>
                        </a:rPr>
                        <a:t>Subskrypcja</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ChatGPT Plus, Gemini Advanced</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ok. $20 / mies.</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Zwykli użytkownicy, którzy chcą gotowego produktu.</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7376083"/>
                  </a:ext>
                </a:extLst>
              </a:tr>
              <a:tr h="0">
                <a:tc>
                  <a:txBody>
                    <a:bodyPr/>
                    <a:lstStyle/>
                    <a:p>
                      <a:pPr rtl="0">
                        <a:buNone/>
                      </a:pPr>
                      <a:r>
                        <a:rPr lang="pl-PL" b="1">
                          <a:solidFill>
                            <a:srgbClr val="1F1F1F"/>
                          </a:solidFill>
                          <a:effectLst/>
                          <a:latin typeface="Google Sans Text"/>
                        </a:rPr>
                        <a:t>API (Pay-as-you-go)</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OpenAI API, Anthropic API</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Płacisz za "tokeny" (np. $2.50 za 1 mln tokenów wejściowych)</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Programiści, firmy budujące aplikacje.</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59768581"/>
                  </a:ext>
                </a:extLst>
              </a:tr>
              <a:tr h="0">
                <a:tc>
                  <a:txBody>
                    <a:bodyPr/>
                    <a:lstStyle/>
                    <a:p>
                      <a:pPr rtl="0">
                        <a:buNone/>
                      </a:pPr>
                      <a:r>
                        <a:rPr lang="pl-PL" b="1">
                          <a:solidFill>
                            <a:srgbClr val="1F1F1F"/>
                          </a:solidFill>
                          <a:effectLst/>
                          <a:latin typeface="Google Sans Text"/>
                        </a:rPr>
                        <a:t>Lokalnie (Self-hosted)</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Llama 3 na własnym PC</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a:solidFill>
                            <a:srgbClr val="1F1F1F"/>
                          </a:solidFill>
                          <a:effectLst/>
                          <a:latin typeface="Google Sans Text"/>
                        </a:rPr>
                        <a:t>"Za darmo" (koszt prądu + zakupu GPU)</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dirty="0">
                          <a:solidFill>
                            <a:srgbClr val="1F1F1F"/>
                          </a:solidFill>
                          <a:effectLst/>
                          <a:latin typeface="Google Sans Text"/>
                        </a:rPr>
                        <a:t>Pasjonaci, osoby dbające o prywatność.</a:t>
                      </a: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380297775"/>
                  </a:ext>
                </a:extLst>
              </a:tr>
            </a:tbl>
          </a:graphicData>
        </a:graphic>
      </p:graphicFrame>
    </p:spTree>
    <p:extLst>
      <p:ext uri="{BB962C8B-B14F-4D97-AF65-F5344CB8AC3E}">
        <p14:creationId xmlns:p14="http://schemas.microsoft.com/office/powerpoint/2010/main" val="33372725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2E8E4D4-F511-EC05-E368-798DACB8C70D}"/>
              </a:ext>
            </a:extLst>
          </p:cNvPr>
          <p:cNvSpPr>
            <a:spLocks noGrp="1"/>
          </p:cNvSpPr>
          <p:nvPr>
            <p:ph type="title"/>
          </p:nvPr>
        </p:nvSpPr>
        <p:spPr/>
        <p:txBody>
          <a:bodyPr/>
          <a:lstStyle/>
          <a:p>
            <a:r>
              <a:rPr lang="pl-PL" dirty="0"/>
              <a:t>Ceny</a:t>
            </a:r>
          </a:p>
        </p:txBody>
      </p:sp>
      <p:sp>
        <p:nvSpPr>
          <p:cNvPr id="3" name="Symbol zastępczy tekstu 2">
            <a:extLst>
              <a:ext uri="{FF2B5EF4-FFF2-40B4-BE49-F238E27FC236}">
                <a16:creationId xmlns:a16="http://schemas.microsoft.com/office/drawing/2014/main" id="{E825934B-91EC-5388-D427-97A166802CF0}"/>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2295837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F8079C-F4BA-9532-6500-77F725411C75}"/>
              </a:ext>
            </a:extLst>
          </p:cNvPr>
          <p:cNvSpPr>
            <a:spLocks noGrp="1"/>
          </p:cNvSpPr>
          <p:nvPr>
            <p:ph type="title"/>
          </p:nvPr>
        </p:nvSpPr>
        <p:spPr/>
        <p:txBody>
          <a:bodyPr/>
          <a:lstStyle/>
          <a:p>
            <a:r>
              <a:rPr lang="pl-PL" dirty="0" err="1"/>
              <a:t>CHatGPT</a:t>
            </a:r>
            <a:endParaRPr lang="pl-PL" dirty="0"/>
          </a:p>
        </p:txBody>
      </p:sp>
      <p:sp>
        <p:nvSpPr>
          <p:cNvPr id="3" name="Symbol zastępczy zawartości 2">
            <a:extLst>
              <a:ext uri="{FF2B5EF4-FFF2-40B4-BE49-F238E27FC236}">
                <a16:creationId xmlns:a16="http://schemas.microsoft.com/office/drawing/2014/main" id="{50F12399-38C9-E72D-0586-58C24D3BDE03}"/>
              </a:ext>
            </a:extLst>
          </p:cNvPr>
          <p:cNvSpPr>
            <a:spLocks noGrp="1"/>
          </p:cNvSpPr>
          <p:nvPr>
            <p:ph idx="1"/>
          </p:nvPr>
        </p:nvSpPr>
        <p:spPr/>
        <p:txBody>
          <a:bodyPr>
            <a:normAutofit fontScale="92500" lnSpcReduction="20000"/>
          </a:bodyPr>
          <a:lstStyle/>
          <a:p>
            <a:pPr marL="0" indent="0">
              <a:buNone/>
            </a:pPr>
            <a:r>
              <a:rPr lang="pl-PL" dirty="0"/>
              <a:t>Go: 34,99zł (Dogłębne poznawanie zagadnień, Dłuższe rozmowy i przesyłanie większej ilości materiałów, Tworzenie większej liczby obrazów do własnych projektów, Więcej pamięci, aby uzyskać bardziej użyteczne odpowiedzi, Pomoc w planowaniu i wykonywaniu różnych zadań, Projekty, zadania i niestandardowe modele GPT)</a:t>
            </a:r>
          </a:p>
          <a:p>
            <a:pPr marL="0" indent="0">
              <a:buNone/>
            </a:pPr>
            <a:r>
              <a:rPr lang="pl-PL" dirty="0"/>
              <a:t>Plus: 99,99zł (Rozwiązywanie złożonych zadań, Prowadzenie długotrwałych chatów rozłożonych na sesje, Szybsze tworzenie obrazów w większej liczbie, Zapamiętywanie celów i wcześniejszych konwersacji, Planowanie podróży i zadań w trybie agentowym, Organizowanie projektów i personalizowanie modeli GPT, Tworzenie i udostępnianie filmów przy użyciu </a:t>
            </a:r>
            <a:r>
              <a:rPr lang="pl-PL" dirty="0" err="1"/>
              <a:t>Sora</a:t>
            </a:r>
            <a:r>
              <a:rPr lang="pl-PL" dirty="0"/>
              <a:t>, Kodowanie i kompilowanie aplikacji z agentem </a:t>
            </a:r>
            <a:r>
              <a:rPr lang="pl-PL" dirty="0" err="1"/>
              <a:t>Codex</a:t>
            </a:r>
            <a:r>
              <a:rPr lang="pl-PL" dirty="0"/>
              <a:t>)</a:t>
            </a:r>
          </a:p>
          <a:p>
            <a:pPr marL="0" indent="0">
              <a:buNone/>
            </a:pPr>
            <a:r>
              <a:rPr lang="pl-PL" dirty="0"/>
              <a:t>Pro: 999,99zł (Skuteczne realizowanie skomplikowanych zadań i analizowanie złożonych zagadnień, Realizuj duże projekty dzięki nieograniczonym zdolnościom modelu GPT-5.2, Tworzenie obrazów o wysokiej jakości w dowolnej skali, Przechowywanie pełnego kontekstu dzięki maksymalnej pojemności pamięci, Prowadzenie badań i planowanie zadań z pomocą agentów, Skalowanie projektów i automatyzacja procesów, Zwiększanie limitów podczas tworzenia filmów w aplikacji </a:t>
            </a:r>
            <a:r>
              <a:rPr lang="pl-PL" dirty="0" err="1"/>
              <a:t>Sora</a:t>
            </a:r>
            <a:r>
              <a:rPr lang="pl-PL" dirty="0"/>
              <a:t>, Szybsze wdrażanie kodu za pomocą agenta </a:t>
            </a:r>
            <a:r>
              <a:rPr lang="pl-PL" dirty="0" err="1"/>
              <a:t>Codex</a:t>
            </a:r>
            <a:r>
              <a:rPr lang="pl-PL" dirty="0"/>
              <a:t>, Wczesny dostęp do funkcji eksperymentalnych)</a:t>
            </a:r>
          </a:p>
        </p:txBody>
      </p:sp>
    </p:spTree>
    <p:extLst>
      <p:ext uri="{BB962C8B-B14F-4D97-AF65-F5344CB8AC3E}">
        <p14:creationId xmlns:p14="http://schemas.microsoft.com/office/powerpoint/2010/main" val="4128807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C55D53-911C-BA27-F5F6-3A5EE43CEECF}"/>
              </a:ext>
            </a:extLst>
          </p:cNvPr>
          <p:cNvSpPr>
            <a:spLocks noGrp="1"/>
          </p:cNvSpPr>
          <p:nvPr>
            <p:ph type="title"/>
          </p:nvPr>
        </p:nvSpPr>
        <p:spPr/>
        <p:txBody>
          <a:bodyPr/>
          <a:lstStyle/>
          <a:p>
            <a:r>
              <a:rPr lang="pl-PL" dirty="0"/>
              <a:t>Podział modeli AI </a:t>
            </a:r>
          </a:p>
        </p:txBody>
      </p:sp>
      <p:sp>
        <p:nvSpPr>
          <p:cNvPr id="3" name="Symbol zastępczy zawartości 2">
            <a:extLst>
              <a:ext uri="{FF2B5EF4-FFF2-40B4-BE49-F238E27FC236}">
                <a16:creationId xmlns:a16="http://schemas.microsoft.com/office/drawing/2014/main" id="{C0B19525-9152-6D3C-CC67-3E3BDAF49163}"/>
              </a:ext>
            </a:extLst>
          </p:cNvPr>
          <p:cNvSpPr>
            <a:spLocks noGrp="1"/>
          </p:cNvSpPr>
          <p:nvPr>
            <p:ph idx="1"/>
          </p:nvPr>
        </p:nvSpPr>
        <p:spPr/>
        <p:txBody>
          <a:bodyPr/>
          <a:lstStyle/>
          <a:p>
            <a:pPr marL="0" indent="0">
              <a:buNone/>
            </a:pPr>
            <a:r>
              <a:rPr lang="pl-PL" dirty="0"/>
              <a:t>Modele zamknięte - Są to modele, których „wnętrze” jest tajemnicą firmy. Dostęp odbywa się zazwyczaj przez stronę www lub API.</a:t>
            </a:r>
          </a:p>
          <a:p>
            <a:pPr marL="0" indent="0">
              <a:buNone/>
            </a:pPr>
            <a:endParaRPr lang="pl-PL" dirty="0"/>
          </a:p>
          <a:p>
            <a:pPr marL="0" indent="0">
              <a:buNone/>
            </a:pPr>
            <a:r>
              <a:rPr lang="pl-PL" dirty="0"/>
              <a:t>Modele otwarte - Modele, które można pobrać na dysk. Firmy udostępniają ich wagi, ale niekoniecznie kod trenujący.</a:t>
            </a:r>
          </a:p>
        </p:txBody>
      </p:sp>
    </p:spTree>
    <p:extLst>
      <p:ext uri="{BB962C8B-B14F-4D97-AF65-F5344CB8AC3E}">
        <p14:creationId xmlns:p14="http://schemas.microsoft.com/office/powerpoint/2010/main" val="3874740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E8D06D-7918-616B-5B7F-855F4A1EF000}"/>
              </a:ext>
            </a:extLst>
          </p:cNvPr>
          <p:cNvSpPr>
            <a:spLocks noGrp="1"/>
          </p:cNvSpPr>
          <p:nvPr>
            <p:ph type="title"/>
          </p:nvPr>
        </p:nvSpPr>
        <p:spPr/>
        <p:txBody>
          <a:bodyPr/>
          <a:lstStyle/>
          <a:p>
            <a:r>
              <a:rPr lang="pl-PL" dirty="0"/>
              <a:t>Google </a:t>
            </a:r>
            <a:r>
              <a:rPr lang="pl-PL" dirty="0" err="1"/>
              <a:t>Gemini</a:t>
            </a:r>
            <a:endParaRPr lang="pl-PL" dirty="0"/>
          </a:p>
        </p:txBody>
      </p:sp>
      <p:sp>
        <p:nvSpPr>
          <p:cNvPr id="3" name="Symbol zastępczy zawartości 2">
            <a:extLst>
              <a:ext uri="{FF2B5EF4-FFF2-40B4-BE49-F238E27FC236}">
                <a16:creationId xmlns:a16="http://schemas.microsoft.com/office/drawing/2014/main" id="{B1F536A9-6269-DBDC-22D9-81590156D7BC}"/>
              </a:ext>
            </a:extLst>
          </p:cNvPr>
          <p:cNvSpPr>
            <a:spLocks noGrp="1"/>
          </p:cNvSpPr>
          <p:nvPr>
            <p:ph idx="1"/>
          </p:nvPr>
        </p:nvSpPr>
        <p:spPr/>
        <p:txBody>
          <a:bodyPr>
            <a:normAutofit lnSpcReduction="10000"/>
          </a:bodyPr>
          <a:lstStyle/>
          <a:p>
            <a:r>
              <a:rPr lang="pl-PL" dirty="0"/>
              <a:t>Plus: 34,99zł (</a:t>
            </a:r>
            <a:r>
              <a:rPr lang="pl-PL" dirty="0" err="1"/>
              <a:t>Deep</a:t>
            </a:r>
            <a:r>
              <a:rPr lang="pl-PL" dirty="0"/>
              <a:t> </a:t>
            </a:r>
            <a:r>
              <a:rPr lang="pl-PL" dirty="0" err="1"/>
              <a:t>Research</a:t>
            </a:r>
            <a:r>
              <a:rPr lang="pl-PL" dirty="0"/>
              <a:t> w wersji 3 Pro, generowania obrazów za pomocą Nano Banana Pro oraz możliwości generowania filmów z ograniczonym dostępem do </a:t>
            </a:r>
            <a:r>
              <a:rPr lang="pl-PL" dirty="0" err="1"/>
              <a:t>Veo</a:t>
            </a:r>
            <a:r>
              <a:rPr lang="pl-PL" dirty="0"/>
              <a:t>, </a:t>
            </a:r>
            <a:r>
              <a:rPr lang="pl-PL" dirty="0" err="1"/>
              <a:t>NotebookLM</a:t>
            </a:r>
            <a:r>
              <a:rPr lang="pl-PL" dirty="0"/>
              <a:t> Większy dostęp do naszego partnera badawczego z podsumowaniami audio i wideo, testami i innymi funkcjami, </a:t>
            </a:r>
            <a:r>
              <a:rPr lang="pl-PL" dirty="0" err="1"/>
              <a:t>Gemini</a:t>
            </a:r>
            <a:r>
              <a:rPr lang="pl-PL" dirty="0"/>
              <a:t> w </a:t>
            </a:r>
            <a:r>
              <a:rPr lang="pl-PL" dirty="0" err="1"/>
              <a:t>Gmailu</a:t>
            </a:r>
            <a:r>
              <a:rPr lang="pl-PL" dirty="0"/>
              <a:t>, Kalendarzu i </a:t>
            </a:r>
            <a:r>
              <a:rPr lang="pl-PL" dirty="0" err="1"/>
              <a:t>MeetKorzystaj</a:t>
            </a:r>
            <a:r>
              <a:rPr lang="pl-PL" dirty="0"/>
              <a:t> z </a:t>
            </a:r>
            <a:r>
              <a:rPr lang="pl-PL" dirty="0" err="1"/>
              <a:t>Gemini</a:t>
            </a:r>
            <a:r>
              <a:rPr lang="pl-PL" dirty="0"/>
              <a:t> bezpośrednio w aplikacjach Google, Miejsce na dane200 GB łącznie miejsca na dane w Zdjęciach Google, </a:t>
            </a:r>
            <a:r>
              <a:rPr lang="pl-PL" dirty="0" err="1"/>
              <a:t>Gmailu</a:t>
            </a:r>
            <a:r>
              <a:rPr lang="pl-PL" dirty="0"/>
              <a:t> i na Dysku)</a:t>
            </a:r>
          </a:p>
          <a:p>
            <a:r>
              <a:rPr lang="pl-PL" dirty="0"/>
              <a:t>Pro: 97,99zł (to co w plus i dodatkowo: Większy dostęp do tworzenia filmów z obrazów za pomocą </a:t>
            </a:r>
            <a:r>
              <a:rPr lang="pl-PL" dirty="0" err="1"/>
              <a:t>Veo</a:t>
            </a:r>
            <a:r>
              <a:rPr lang="pl-PL" dirty="0"/>
              <a:t> 3, Wyższy poziom dostępu do naszego partnera badawczego z podsumowaniami audio i wideo, testami i innymi funkcjami, Google </a:t>
            </a:r>
            <a:r>
              <a:rPr lang="pl-PL" dirty="0" err="1"/>
              <a:t>Antigravity</a:t>
            </a:r>
            <a:r>
              <a:rPr lang="pl-PL" dirty="0"/>
              <a:t>, Subskrypcja </a:t>
            </a:r>
            <a:r>
              <a:rPr lang="pl-PL" dirty="0" err="1"/>
              <a:t>premium</a:t>
            </a:r>
            <a:r>
              <a:rPr lang="pl-PL" dirty="0"/>
              <a:t> Google Developer Program, Miejsce na dane 2 TB )</a:t>
            </a:r>
          </a:p>
          <a:p>
            <a:r>
              <a:rPr lang="pl-PL" dirty="0"/>
              <a:t>Ultra 1229,99zł (to co </a:t>
            </a:r>
            <a:r>
              <a:rPr lang="pl-PL" dirty="0" err="1"/>
              <a:t>wsześniej</a:t>
            </a:r>
            <a:r>
              <a:rPr lang="pl-PL" dirty="0"/>
              <a:t> + wyższe limity, funkcje </a:t>
            </a:r>
            <a:r>
              <a:rPr lang="pl-PL" dirty="0" err="1"/>
              <a:t>eksperymentale</a:t>
            </a:r>
            <a:r>
              <a:rPr lang="pl-PL" dirty="0"/>
              <a:t>, 30TB na Dysku Google, YouTube Premium)</a:t>
            </a:r>
          </a:p>
        </p:txBody>
      </p:sp>
    </p:spTree>
    <p:extLst>
      <p:ext uri="{BB962C8B-B14F-4D97-AF65-F5344CB8AC3E}">
        <p14:creationId xmlns:p14="http://schemas.microsoft.com/office/powerpoint/2010/main" val="3031493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C8CD0B-FC0E-2511-B5C9-ACAE421C9280}"/>
              </a:ext>
            </a:extLst>
          </p:cNvPr>
          <p:cNvSpPr>
            <a:spLocks noGrp="1"/>
          </p:cNvSpPr>
          <p:nvPr>
            <p:ph type="title"/>
          </p:nvPr>
        </p:nvSpPr>
        <p:spPr/>
        <p:txBody>
          <a:bodyPr/>
          <a:lstStyle/>
          <a:p>
            <a:r>
              <a:rPr lang="pl-PL" dirty="0" err="1"/>
              <a:t>Copilot</a:t>
            </a:r>
            <a:endParaRPr lang="pl-PL" dirty="0"/>
          </a:p>
        </p:txBody>
      </p:sp>
      <p:sp>
        <p:nvSpPr>
          <p:cNvPr id="3" name="Symbol zastępczy zawartości 2">
            <a:extLst>
              <a:ext uri="{FF2B5EF4-FFF2-40B4-BE49-F238E27FC236}">
                <a16:creationId xmlns:a16="http://schemas.microsoft.com/office/drawing/2014/main" id="{109FDDCF-549A-FB13-56E9-50958EB3D2E3}"/>
              </a:ext>
            </a:extLst>
          </p:cNvPr>
          <p:cNvSpPr>
            <a:spLocks noGrp="1"/>
          </p:cNvSpPr>
          <p:nvPr>
            <p:ph idx="1"/>
          </p:nvPr>
        </p:nvSpPr>
        <p:spPr/>
        <p:txBody>
          <a:bodyPr/>
          <a:lstStyle/>
          <a:p>
            <a:r>
              <a:rPr lang="pl-PL" dirty="0"/>
              <a:t>Personal: 42,99zł (Preferowany dostęp do modeli AI w godzinach szczytu, Aplikacje klasyczne Word, Excel, PowerPoint, Outlook i OneNote z funkcją Microsoft </a:t>
            </a:r>
            <a:r>
              <a:rPr lang="pl-PL" dirty="0" err="1"/>
              <a:t>Copilot</a:t>
            </a:r>
            <a:r>
              <a:rPr lang="pl-PL" dirty="0"/>
              <a:t>, Kreator i edytor obrazów obsługiwany przez sztuczną inteligencję z aplikacji Microsoft Designer, 1 TB (1000 GB) bezpiecznego magazynu w chmurze, Całodniowe rozmowy wideo i funkcja </a:t>
            </a:r>
            <a:r>
              <a:rPr lang="pl-PL" dirty="0" err="1"/>
              <a:t>Copilot</a:t>
            </a:r>
            <a:r>
              <a:rPr lang="pl-PL" dirty="0"/>
              <a:t> w aplikacji </a:t>
            </a:r>
            <a:r>
              <a:rPr lang="pl-PL" dirty="0" err="1"/>
              <a:t>Teams</a:t>
            </a:r>
            <a:r>
              <a:rPr lang="pl-PL" dirty="0"/>
              <a:t>, Zaawansowane zabezpieczenia usługi Microsoft </a:t>
            </a:r>
            <a:r>
              <a:rPr lang="pl-PL" dirty="0" err="1"/>
              <a:t>Defender</a:t>
            </a:r>
            <a:r>
              <a:rPr lang="pl-PL" dirty="0"/>
              <a:t> dla Twoich danych osobistych i urządzeń)</a:t>
            </a:r>
          </a:p>
          <a:p>
            <a:r>
              <a:rPr lang="pl-PL" dirty="0"/>
              <a:t>Premium 97,99zł (To samo co wcześniej tylko dla 6 osób i 6TB)</a:t>
            </a:r>
          </a:p>
        </p:txBody>
      </p:sp>
    </p:spTree>
    <p:extLst>
      <p:ext uri="{BB962C8B-B14F-4D97-AF65-F5344CB8AC3E}">
        <p14:creationId xmlns:p14="http://schemas.microsoft.com/office/powerpoint/2010/main" val="3550779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5F4CB8-F1F5-8ED4-5533-9D4E1D6F8554}"/>
              </a:ext>
            </a:extLst>
          </p:cNvPr>
          <p:cNvSpPr>
            <a:spLocks noGrp="1"/>
          </p:cNvSpPr>
          <p:nvPr>
            <p:ph type="title"/>
          </p:nvPr>
        </p:nvSpPr>
        <p:spPr/>
        <p:txBody>
          <a:bodyPr/>
          <a:lstStyle/>
          <a:p>
            <a:r>
              <a:rPr lang="pl-PL" dirty="0"/>
              <a:t>Claude</a:t>
            </a:r>
          </a:p>
        </p:txBody>
      </p:sp>
      <p:sp>
        <p:nvSpPr>
          <p:cNvPr id="3" name="Symbol zastępczy zawartości 2">
            <a:extLst>
              <a:ext uri="{FF2B5EF4-FFF2-40B4-BE49-F238E27FC236}">
                <a16:creationId xmlns:a16="http://schemas.microsoft.com/office/drawing/2014/main" id="{9B17C1FA-AD9D-E78F-6B20-91B943CF1652}"/>
              </a:ext>
            </a:extLst>
          </p:cNvPr>
          <p:cNvSpPr>
            <a:spLocks noGrp="1"/>
          </p:cNvSpPr>
          <p:nvPr>
            <p:ph idx="1"/>
          </p:nvPr>
        </p:nvSpPr>
        <p:spPr/>
        <p:txBody>
          <a:bodyPr/>
          <a:lstStyle/>
          <a:p>
            <a:r>
              <a:rPr lang="pl-PL" dirty="0"/>
              <a:t>Pro: 17$ (Większe limity, Zawiera Claude </a:t>
            </a:r>
            <a:r>
              <a:rPr lang="pl-PL" dirty="0" err="1"/>
              <a:t>Code</a:t>
            </a:r>
            <a:r>
              <a:rPr lang="pl-PL" dirty="0"/>
              <a:t> i </a:t>
            </a:r>
            <a:r>
              <a:rPr lang="pl-PL" dirty="0" err="1"/>
              <a:t>Cowork</a:t>
            </a:r>
            <a:r>
              <a:rPr lang="pl-PL" dirty="0"/>
              <a:t>, Dostęp do nieograniczonej liczby projektów umożliwiających organizację czatów i dokumentów, Dostęp do badań, Pamięć między konwersacjami, Możliwość korzystania z większej liczby modeli Claude, Claude w Excelu)</a:t>
            </a:r>
          </a:p>
          <a:p>
            <a:r>
              <a:rPr lang="pl-PL" dirty="0"/>
              <a:t>Max: 100$ (5- lub 20-krotnie większe wykorzystanie niż w wersji Pro, Wyższe limity wydajności dla wszystkich zadań, Wczesny dostęp do zaawansowanych funkcji Claude, Priorytetowy dostęp w godzinach wzmożonego ruchu, Claude w programie PowerPoint)</a:t>
            </a:r>
          </a:p>
        </p:txBody>
      </p:sp>
    </p:spTree>
    <p:extLst>
      <p:ext uri="{BB962C8B-B14F-4D97-AF65-F5344CB8AC3E}">
        <p14:creationId xmlns:p14="http://schemas.microsoft.com/office/powerpoint/2010/main" val="3719428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098A52-A63E-8E90-2107-5D072A99AAA4}"/>
              </a:ext>
            </a:extLst>
          </p:cNvPr>
          <p:cNvSpPr>
            <a:spLocks noGrp="1"/>
          </p:cNvSpPr>
          <p:nvPr>
            <p:ph type="title"/>
          </p:nvPr>
        </p:nvSpPr>
        <p:spPr/>
        <p:txBody>
          <a:bodyPr/>
          <a:lstStyle/>
          <a:p>
            <a:r>
              <a:rPr lang="pl-PL" dirty="0"/>
              <a:t>Definicje</a:t>
            </a:r>
          </a:p>
        </p:txBody>
      </p:sp>
      <p:sp>
        <p:nvSpPr>
          <p:cNvPr id="3" name="Symbol zastępczy tekstu 2">
            <a:extLst>
              <a:ext uri="{FF2B5EF4-FFF2-40B4-BE49-F238E27FC236}">
                <a16:creationId xmlns:a16="http://schemas.microsoft.com/office/drawing/2014/main" id="{A61D9903-4119-2A12-EE12-8BE371098D1C}"/>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3524537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A2F0006-ED32-EC5C-E8F6-52FF0C08AE97}"/>
              </a:ext>
            </a:extLst>
          </p:cNvPr>
          <p:cNvSpPr>
            <a:spLocks noGrp="1"/>
          </p:cNvSpPr>
          <p:nvPr>
            <p:ph type="title"/>
          </p:nvPr>
        </p:nvSpPr>
        <p:spPr/>
        <p:txBody>
          <a:bodyPr/>
          <a:lstStyle/>
          <a:p>
            <a:r>
              <a:rPr lang="pl-PL" dirty="0"/>
              <a:t>Czym jest </a:t>
            </a:r>
            <a:r>
              <a:rPr lang="pl-PL" dirty="0" err="1"/>
              <a:t>token</a:t>
            </a:r>
            <a:endParaRPr lang="pl-PL" dirty="0"/>
          </a:p>
        </p:txBody>
      </p:sp>
      <p:sp>
        <p:nvSpPr>
          <p:cNvPr id="3" name="Symbol zastępczy zawartości 2">
            <a:extLst>
              <a:ext uri="{FF2B5EF4-FFF2-40B4-BE49-F238E27FC236}">
                <a16:creationId xmlns:a16="http://schemas.microsoft.com/office/drawing/2014/main" id="{00FF15F9-FB4B-E56F-8962-F6EE46B15765}"/>
              </a:ext>
            </a:extLst>
          </p:cNvPr>
          <p:cNvSpPr>
            <a:spLocks noGrp="1"/>
          </p:cNvSpPr>
          <p:nvPr>
            <p:ph idx="1"/>
          </p:nvPr>
        </p:nvSpPr>
        <p:spPr/>
        <p:txBody>
          <a:bodyPr>
            <a:normAutofit/>
          </a:bodyPr>
          <a:lstStyle/>
          <a:p>
            <a:pPr marL="0" indent="0">
              <a:buNone/>
            </a:pPr>
            <a:r>
              <a:rPr lang="pl-PL" dirty="0"/>
              <a:t>Prosto: </a:t>
            </a:r>
            <a:r>
              <a:rPr lang="pl-PL" dirty="0" err="1"/>
              <a:t>Token</a:t>
            </a:r>
            <a:r>
              <a:rPr lang="pl-PL" dirty="0"/>
              <a:t> to waluta świata AI i jednostka, w której 'myśli' model.</a:t>
            </a:r>
          </a:p>
          <a:p>
            <a:pPr marL="0" indent="0">
              <a:buNone/>
            </a:pPr>
            <a:r>
              <a:rPr lang="pl-PL" dirty="0"/>
              <a:t>Definicja: Model językowy nie widzi całych słów (jak "jabłko"), ale zlepek znaków więc </a:t>
            </a:r>
            <a:r>
              <a:rPr lang="pl-PL" dirty="0" err="1"/>
              <a:t>token</a:t>
            </a:r>
            <a:r>
              <a:rPr lang="pl-PL" dirty="0"/>
              <a:t> to fragment słowa.</a:t>
            </a:r>
          </a:p>
          <a:p>
            <a:pPr marL="0" indent="0">
              <a:buNone/>
            </a:pPr>
            <a:r>
              <a:rPr lang="pl-PL" dirty="0"/>
              <a:t>Zasada kciuka: 1000 </a:t>
            </a:r>
            <a:r>
              <a:rPr lang="pl-PL" dirty="0" err="1"/>
              <a:t>tokenów</a:t>
            </a:r>
            <a:r>
              <a:rPr lang="pl-PL" dirty="0"/>
              <a:t> to około 750 słów w języku angielskim. W języku polskim, ze względu na odmianę (końcówki fleksyjne), słowa są często dzielone na więcej </a:t>
            </a:r>
            <a:r>
              <a:rPr lang="pl-PL" dirty="0" err="1"/>
              <a:t>tokenów</a:t>
            </a:r>
            <a:r>
              <a:rPr lang="pl-PL" dirty="0"/>
              <a:t>, więc 1000 </a:t>
            </a:r>
            <a:r>
              <a:rPr lang="pl-PL" dirty="0" err="1"/>
              <a:t>tokenów</a:t>
            </a:r>
            <a:r>
              <a:rPr lang="pl-PL" dirty="0"/>
              <a:t> to mniej tekstu (ok. 500-600 słów).</a:t>
            </a:r>
          </a:p>
        </p:txBody>
      </p:sp>
    </p:spTree>
    <p:extLst>
      <p:ext uri="{BB962C8B-B14F-4D97-AF65-F5344CB8AC3E}">
        <p14:creationId xmlns:p14="http://schemas.microsoft.com/office/powerpoint/2010/main" val="590289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AF5FA0-C497-8EC8-3F39-08088515CAC5}"/>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485CEC91-D9F4-8B35-DBDB-C702839A62F9}"/>
              </a:ext>
            </a:extLst>
          </p:cNvPr>
          <p:cNvSpPr>
            <a:spLocks noGrp="1"/>
          </p:cNvSpPr>
          <p:nvPr>
            <p:ph idx="1"/>
          </p:nvPr>
        </p:nvSpPr>
        <p:spPr/>
        <p:txBody>
          <a:bodyPr/>
          <a:lstStyle/>
          <a:p>
            <a:pPr marL="0" indent="0">
              <a:buNone/>
            </a:pPr>
            <a:r>
              <a:rPr lang="pl-PL" dirty="0"/>
              <a:t>Słowo Hamburger (angielski) -&gt; 1 </a:t>
            </a:r>
            <a:r>
              <a:rPr lang="pl-PL" dirty="0" err="1"/>
              <a:t>token</a:t>
            </a:r>
            <a:r>
              <a:rPr lang="pl-PL" dirty="0"/>
              <a:t>.</a:t>
            </a:r>
          </a:p>
          <a:p>
            <a:pPr marL="0" indent="0">
              <a:buNone/>
            </a:pPr>
            <a:r>
              <a:rPr lang="pl-PL" dirty="0"/>
              <a:t>Słowo Hamburger (polski) -&gt; często też 1 </a:t>
            </a:r>
            <a:r>
              <a:rPr lang="pl-PL" dirty="0" err="1"/>
              <a:t>token</a:t>
            </a:r>
            <a:r>
              <a:rPr lang="pl-PL" dirty="0"/>
              <a:t>.</a:t>
            </a:r>
          </a:p>
          <a:p>
            <a:pPr marL="0" indent="0">
              <a:buNone/>
            </a:pPr>
            <a:r>
              <a:rPr lang="pl-PL" dirty="0"/>
              <a:t>Słowo Przeanalizowalibyśmy -&gt; model może to widzieć jako Prze + </a:t>
            </a:r>
            <a:r>
              <a:rPr lang="pl-PL" dirty="0" err="1"/>
              <a:t>anali</a:t>
            </a:r>
            <a:r>
              <a:rPr lang="pl-PL" dirty="0"/>
              <a:t> + </a:t>
            </a:r>
            <a:r>
              <a:rPr lang="pl-PL" dirty="0" err="1"/>
              <a:t>zowa</a:t>
            </a:r>
            <a:r>
              <a:rPr lang="pl-PL" dirty="0"/>
              <a:t> + li + byśmy (5 </a:t>
            </a:r>
            <a:r>
              <a:rPr lang="pl-PL" dirty="0" err="1"/>
              <a:t>tokenów</a:t>
            </a:r>
            <a:r>
              <a:rPr lang="pl-PL" dirty="0"/>
              <a:t>).</a:t>
            </a:r>
          </a:p>
          <a:p>
            <a:pPr marL="0" indent="0">
              <a:buNone/>
            </a:pPr>
            <a:endParaRPr lang="pl-PL" dirty="0"/>
          </a:p>
        </p:txBody>
      </p:sp>
    </p:spTree>
    <p:extLst>
      <p:ext uri="{BB962C8B-B14F-4D97-AF65-F5344CB8AC3E}">
        <p14:creationId xmlns:p14="http://schemas.microsoft.com/office/powerpoint/2010/main" val="7579569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88ED0F-23CE-1034-60A4-9727B3D02EB7}"/>
              </a:ext>
            </a:extLst>
          </p:cNvPr>
          <p:cNvSpPr>
            <a:spLocks noGrp="1"/>
          </p:cNvSpPr>
          <p:nvPr>
            <p:ph type="title"/>
          </p:nvPr>
        </p:nvSpPr>
        <p:spPr/>
        <p:txBody>
          <a:bodyPr/>
          <a:lstStyle/>
          <a:p>
            <a:r>
              <a:rPr lang="pl-PL" dirty="0"/>
              <a:t>Dlaczego to ważne?</a:t>
            </a:r>
          </a:p>
        </p:txBody>
      </p:sp>
      <p:sp>
        <p:nvSpPr>
          <p:cNvPr id="3" name="Symbol zastępczy zawartości 2">
            <a:extLst>
              <a:ext uri="{FF2B5EF4-FFF2-40B4-BE49-F238E27FC236}">
                <a16:creationId xmlns:a16="http://schemas.microsoft.com/office/drawing/2014/main" id="{CE8DFA22-0365-102E-9CC2-5EA8F65EB758}"/>
              </a:ext>
            </a:extLst>
          </p:cNvPr>
          <p:cNvSpPr>
            <a:spLocks noGrp="1"/>
          </p:cNvSpPr>
          <p:nvPr>
            <p:ph idx="1"/>
          </p:nvPr>
        </p:nvSpPr>
        <p:spPr/>
        <p:txBody>
          <a:bodyPr/>
          <a:lstStyle/>
          <a:p>
            <a:pPr marL="0" indent="0">
              <a:buNone/>
            </a:pPr>
            <a:r>
              <a:rPr lang="pl-PL" dirty="0"/>
              <a:t>Cena: Płacimy za każdy </a:t>
            </a:r>
            <a:r>
              <a:rPr lang="pl-PL" dirty="0" err="1"/>
              <a:t>token</a:t>
            </a:r>
            <a:r>
              <a:rPr lang="pl-PL" dirty="0"/>
              <a:t> wysłany do modelu i przez niego wygenerowany.</a:t>
            </a:r>
          </a:p>
          <a:p>
            <a:pPr marL="0" indent="0">
              <a:buNone/>
            </a:pPr>
            <a:r>
              <a:rPr lang="pl-PL" dirty="0"/>
              <a:t>Pamięć: Model ma limit "okna kontekstowego" (np. 128k </a:t>
            </a:r>
            <a:r>
              <a:rPr lang="pl-PL" dirty="0" err="1"/>
              <a:t>tokenów</a:t>
            </a:r>
            <a:r>
              <a:rPr lang="pl-PL" dirty="0"/>
              <a:t>). Gdy przekroczysz ten limit, model zapomina początek rozmowy.</a:t>
            </a:r>
          </a:p>
          <a:p>
            <a:pPr marL="0" indent="0">
              <a:buNone/>
            </a:pPr>
            <a:endParaRPr lang="pl-PL" dirty="0"/>
          </a:p>
        </p:txBody>
      </p:sp>
    </p:spTree>
    <p:extLst>
      <p:ext uri="{BB962C8B-B14F-4D97-AF65-F5344CB8AC3E}">
        <p14:creationId xmlns:p14="http://schemas.microsoft.com/office/powerpoint/2010/main" val="3761146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176401C-547E-3C84-F6A6-016CC4AF8D6A}"/>
              </a:ext>
            </a:extLst>
          </p:cNvPr>
          <p:cNvSpPr>
            <a:spLocks noGrp="1"/>
          </p:cNvSpPr>
          <p:nvPr>
            <p:ph type="title"/>
          </p:nvPr>
        </p:nvSpPr>
        <p:spPr/>
        <p:txBody>
          <a:bodyPr/>
          <a:lstStyle/>
          <a:p>
            <a:r>
              <a:rPr lang="pl-PL" dirty="0"/>
              <a:t>KWANTYZACJA (</a:t>
            </a:r>
            <a:r>
              <a:rPr lang="pl-PL" dirty="0" err="1"/>
              <a:t>Quantization</a:t>
            </a:r>
            <a:r>
              <a:rPr lang="pl-PL" dirty="0"/>
              <a:t>)</a:t>
            </a:r>
          </a:p>
        </p:txBody>
      </p:sp>
      <p:sp>
        <p:nvSpPr>
          <p:cNvPr id="3" name="Symbol zastępczy zawartości 2">
            <a:extLst>
              <a:ext uri="{FF2B5EF4-FFF2-40B4-BE49-F238E27FC236}">
                <a16:creationId xmlns:a16="http://schemas.microsoft.com/office/drawing/2014/main" id="{39C937B2-14D5-E68A-E7F1-A02CDF3D3AB6}"/>
              </a:ext>
            </a:extLst>
          </p:cNvPr>
          <p:cNvSpPr>
            <a:spLocks noGrp="1"/>
          </p:cNvSpPr>
          <p:nvPr>
            <p:ph idx="1"/>
          </p:nvPr>
        </p:nvSpPr>
        <p:spPr/>
        <p:txBody>
          <a:bodyPr>
            <a:normAutofit/>
          </a:bodyPr>
          <a:lstStyle/>
          <a:p>
            <a:pPr marL="0" indent="0">
              <a:buNone/>
            </a:pPr>
            <a:r>
              <a:rPr lang="pl-PL" dirty="0"/>
              <a:t>Problem: Modele AI składają się z miliardów parametrów (liczb). Standardowo są one zapisywane w wysokiej precyzji (np. 16-bitowe liczby). Zajmują wtedy mnóstwo pamięci RAM/VRAM.</a:t>
            </a:r>
          </a:p>
          <a:p>
            <a:pPr marL="0" indent="0">
              <a:buNone/>
            </a:pPr>
            <a:r>
              <a:rPr lang="pl-PL" dirty="0"/>
              <a:t>Rozwiązanie: Kwantyzacja "przycina" te liczby do mniejszej precyzji (np. do 4 bitów lub 8 bitów).</a:t>
            </a:r>
          </a:p>
          <a:p>
            <a:pPr marL="0" indent="0">
              <a:buNone/>
            </a:pPr>
            <a:r>
              <a:rPr lang="pl-PL" dirty="0"/>
              <a:t>Efekt: Model zajmuje 3-4 razy mniej miejsca (dzięki temu mieści się na domowym laptopie).Działa dużo </a:t>
            </a:r>
            <a:r>
              <a:rPr lang="pl-PL" dirty="0" err="1"/>
              <a:t>szybciej.Staje</a:t>
            </a:r>
            <a:r>
              <a:rPr lang="pl-PL" dirty="0"/>
              <a:t> się minimalnie głupszy (traci nieco na niuansach), ale przy nowoczesnych metodach strata jakości jest prawie niezauważalna dla człowieka.</a:t>
            </a:r>
          </a:p>
          <a:p>
            <a:pPr marL="0" indent="0">
              <a:buNone/>
            </a:pPr>
            <a:r>
              <a:rPr lang="pl-PL" dirty="0"/>
              <a:t>Oznaczenia: W programach typu LM Studio zobaczysz np. Q4_K_M (4-bit </a:t>
            </a:r>
            <a:r>
              <a:rPr lang="pl-PL" dirty="0" err="1"/>
              <a:t>quantization</a:t>
            </a:r>
            <a:r>
              <a:rPr lang="pl-PL" dirty="0"/>
              <a:t>) – to zazwyczaj "złoty środek" między jakością a szybkością.</a:t>
            </a:r>
          </a:p>
        </p:txBody>
      </p:sp>
    </p:spTree>
    <p:extLst>
      <p:ext uri="{BB962C8B-B14F-4D97-AF65-F5344CB8AC3E}">
        <p14:creationId xmlns:p14="http://schemas.microsoft.com/office/powerpoint/2010/main" val="705650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14EE16-1253-8D38-6BFB-21765892E3E0}"/>
              </a:ext>
            </a:extLst>
          </p:cNvPr>
          <p:cNvSpPr>
            <a:spLocks noGrp="1"/>
          </p:cNvSpPr>
          <p:nvPr>
            <p:ph type="title"/>
          </p:nvPr>
        </p:nvSpPr>
        <p:spPr/>
        <p:txBody>
          <a:bodyPr/>
          <a:lstStyle/>
          <a:p>
            <a:r>
              <a:rPr lang="pl-PL"/>
              <a:t>Halucynacje (Hallucinations)</a:t>
            </a:r>
          </a:p>
        </p:txBody>
      </p:sp>
      <p:sp>
        <p:nvSpPr>
          <p:cNvPr id="3" name="Symbol zastępczy zawartości 2">
            <a:extLst>
              <a:ext uri="{FF2B5EF4-FFF2-40B4-BE49-F238E27FC236}">
                <a16:creationId xmlns:a16="http://schemas.microsoft.com/office/drawing/2014/main" id="{0E3F6225-B2E4-06A2-6C84-2E72514774B9}"/>
              </a:ext>
            </a:extLst>
          </p:cNvPr>
          <p:cNvSpPr>
            <a:spLocks noGrp="1"/>
          </p:cNvSpPr>
          <p:nvPr>
            <p:ph idx="1"/>
          </p:nvPr>
        </p:nvSpPr>
        <p:spPr/>
        <p:txBody>
          <a:bodyPr/>
          <a:lstStyle/>
          <a:p>
            <a:r>
              <a:rPr lang="pl-PL" dirty="0"/>
              <a:t>Co to jest? Sytuacja, w której model generuje odpowiedź, która brzmi bardzo logicznie i poprawnie, ale jest całkowicie zmyślona (nieoparta na faktach).</a:t>
            </a:r>
          </a:p>
          <a:p>
            <a:r>
              <a:rPr lang="pl-PL" dirty="0"/>
              <a:t>Dlaczego tak się dzieje? Modele językowe to nie są bazy danych (jak Google czy Wikipedia). To potężne „kalkulatory prawdopodobieństwa”. Zgadują po prostu, jakie słowo powinno paść jako następne. Czasami matematyka podpowiada im słowo, które tworzy fałszywe zdanie.</a:t>
            </a:r>
          </a:p>
          <a:p>
            <a:r>
              <a:rPr lang="pl-PL" dirty="0"/>
              <a:t>Wniosek: AI to asystent, a nie wyrocznia. Zawsze trzeba weryfikować kluczowe fakty (Zasada: Trust, but </a:t>
            </a:r>
            <a:r>
              <a:rPr lang="pl-PL" dirty="0" err="1"/>
              <a:t>verify</a:t>
            </a:r>
            <a:r>
              <a:rPr lang="pl-PL" dirty="0"/>
              <a:t>).</a:t>
            </a:r>
          </a:p>
        </p:txBody>
      </p:sp>
    </p:spTree>
    <p:extLst>
      <p:ext uri="{BB962C8B-B14F-4D97-AF65-F5344CB8AC3E}">
        <p14:creationId xmlns:p14="http://schemas.microsoft.com/office/powerpoint/2010/main" val="5307981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3D083F0-BBB4-F1B2-4930-677AC51A21BC}"/>
              </a:ext>
            </a:extLst>
          </p:cNvPr>
          <p:cNvSpPr>
            <a:spLocks noGrp="1"/>
          </p:cNvSpPr>
          <p:nvPr>
            <p:ph type="title"/>
          </p:nvPr>
        </p:nvSpPr>
        <p:spPr/>
        <p:txBody>
          <a:bodyPr/>
          <a:lstStyle/>
          <a:p>
            <a:r>
              <a:rPr lang="pl-PL" dirty="0"/>
              <a:t>Okno Kontekstowe (</a:t>
            </a:r>
            <a:r>
              <a:rPr lang="pl-PL" dirty="0" err="1"/>
              <a:t>Context</a:t>
            </a:r>
            <a:r>
              <a:rPr lang="pl-PL" dirty="0"/>
              <a:t> </a:t>
            </a:r>
            <a:r>
              <a:rPr lang="pl-PL" dirty="0" err="1"/>
              <a:t>Window</a:t>
            </a:r>
            <a:r>
              <a:rPr lang="pl-PL" dirty="0"/>
              <a:t>)</a:t>
            </a:r>
          </a:p>
        </p:txBody>
      </p:sp>
      <p:sp>
        <p:nvSpPr>
          <p:cNvPr id="3" name="Symbol zastępczy zawartości 2">
            <a:extLst>
              <a:ext uri="{FF2B5EF4-FFF2-40B4-BE49-F238E27FC236}">
                <a16:creationId xmlns:a16="http://schemas.microsoft.com/office/drawing/2014/main" id="{A1321DAE-81A2-E195-E8B5-AACA7594E3D9}"/>
              </a:ext>
            </a:extLst>
          </p:cNvPr>
          <p:cNvSpPr>
            <a:spLocks noGrp="1"/>
          </p:cNvSpPr>
          <p:nvPr>
            <p:ph idx="1"/>
          </p:nvPr>
        </p:nvSpPr>
        <p:spPr/>
        <p:txBody>
          <a:bodyPr/>
          <a:lstStyle/>
          <a:p>
            <a:r>
              <a:rPr lang="pl-PL" dirty="0"/>
              <a:t>Co to jest? Maksymalna liczba </a:t>
            </a:r>
            <a:r>
              <a:rPr lang="pl-PL" dirty="0" err="1"/>
              <a:t>tokenów</a:t>
            </a:r>
            <a:r>
              <a:rPr lang="pl-PL" dirty="0"/>
              <a:t> (czyli tekstu, obrazów, kodu), jaką model może jednorazowo przyjąć i „utrzymać w głowie” podczas jednej rozmowy.</a:t>
            </a:r>
          </a:p>
          <a:p>
            <a:r>
              <a:rPr lang="pl-PL" dirty="0"/>
              <a:t>Przykład: Jeśli model ma okno 8 tysięcy </a:t>
            </a:r>
            <a:r>
              <a:rPr lang="pl-PL" dirty="0" err="1"/>
              <a:t>tokenów</a:t>
            </a:r>
            <a:r>
              <a:rPr lang="pl-PL" dirty="0"/>
              <a:t>, a Ty wkleisz mu książkę o długości 20 tysięcy </a:t>
            </a:r>
            <a:r>
              <a:rPr lang="pl-PL" dirty="0" err="1"/>
              <a:t>tokenów</a:t>
            </a:r>
            <a:r>
              <a:rPr lang="pl-PL" dirty="0"/>
              <a:t>, model „zapomni” początek książki, zanim skończy ją czytać.</a:t>
            </a:r>
          </a:p>
          <a:p>
            <a:r>
              <a:rPr lang="pl-PL" dirty="0"/>
              <a:t>Dlaczego to ważne? Obecnie trwa wyścig na wielkość okna kontekstowego (</a:t>
            </a:r>
            <a:r>
              <a:rPr lang="pl-PL" dirty="0" err="1"/>
              <a:t>Gemini</a:t>
            </a:r>
            <a:r>
              <a:rPr lang="pl-PL" dirty="0"/>
              <a:t> od Google potrafi analizować miliony </a:t>
            </a:r>
            <a:r>
              <a:rPr lang="pl-PL" dirty="0" err="1"/>
              <a:t>tokenów</a:t>
            </a:r>
            <a:r>
              <a:rPr lang="pl-PL" dirty="0"/>
              <a:t>, co pozwala mu np. obejrzeć godzinne wideo i pamiętać każdy szczegół).</a:t>
            </a:r>
          </a:p>
        </p:txBody>
      </p:sp>
    </p:spTree>
    <p:extLst>
      <p:ext uri="{BB962C8B-B14F-4D97-AF65-F5344CB8AC3E}">
        <p14:creationId xmlns:p14="http://schemas.microsoft.com/office/powerpoint/2010/main" val="4011910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A3A553D-6D6A-8F2D-4C21-BD1B38E1353E}"/>
              </a:ext>
            </a:extLst>
          </p:cNvPr>
          <p:cNvSpPr>
            <a:spLocks noGrp="1"/>
          </p:cNvSpPr>
          <p:nvPr>
            <p:ph type="title"/>
          </p:nvPr>
        </p:nvSpPr>
        <p:spPr/>
        <p:txBody>
          <a:bodyPr/>
          <a:lstStyle/>
          <a:p>
            <a:r>
              <a:rPr lang="pt-BR" dirty="0"/>
              <a:t>OpenAI (GPT-4o / o1) – „Definicja AI dla mas”</a:t>
            </a:r>
            <a:endParaRPr lang="pl-PL" dirty="0"/>
          </a:p>
        </p:txBody>
      </p:sp>
      <p:sp>
        <p:nvSpPr>
          <p:cNvPr id="3" name="Symbol zastępczy zawartości 2">
            <a:extLst>
              <a:ext uri="{FF2B5EF4-FFF2-40B4-BE49-F238E27FC236}">
                <a16:creationId xmlns:a16="http://schemas.microsoft.com/office/drawing/2014/main" id="{D3D4D4C6-3F69-EDC7-BD41-987CB22E1FE6}"/>
              </a:ext>
            </a:extLst>
          </p:cNvPr>
          <p:cNvSpPr>
            <a:spLocks noGrp="1"/>
          </p:cNvSpPr>
          <p:nvPr>
            <p:ph idx="1"/>
          </p:nvPr>
        </p:nvSpPr>
        <p:spPr/>
        <p:txBody>
          <a:bodyPr/>
          <a:lstStyle/>
          <a:p>
            <a:pPr marL="0" indent="0">
              <a:buNone/>
            </a:pPr>
            <a:r>
              <a:rPr lang="pl-PL" dirty="0"/>
              <a:t>To firma, która rozpoczęła obecną rewolucję. Ich modele są zazwyczaj punktem odniesienia dla wszystkich innych.</a:t>
            </a:r>
          </a:p>
          <a:p>
            <a:pPr marL="0" indent="0">
              <a:buNone/>
            </a:pPr>
            <a:r>
              <a:rPr lang="pl-PL" b="1" dirty="0"/>
              <a:t>Kategoria:</a:t>
            </a:r>
            <a:r>
              <a:rPr lang="pl-PL" dirty="0"/>
              <a:t> Model Zamknięty (</a:t>
            </a:r>
            <a:r>
              <a:rPr lang="pl-PL" dirty="0" err="1"/>
              <a:t>Proprietary</a:t>
            </a:r>
            <a:r>
              <a:rPr lang="pl-PL" dirty="0"/>
              <a:t>).</a:t>
            </a:r>
          </a:p>
          <a:p>
            <a:pPr marL="0" indent="0">
              <a:buNone/>
            </a:pPr>
            <a:r>
              <a:rPr lang="pl-PL" b="1" dirty="0"/>
              <a:t>Wersje:</a:t>
            </a:r>
            <a:endParaRPr lang="pl-PL" dirty="0"/>
          </a:p>
          <a:p>
            <a:pPr lvl="1"/>
            <a:r>
              <a:rPr lang="pl-PL" b="1" dirty="0"/>
              <a:t>GPT-4o:</a:t>
            </a:r>
            <a:r>
              <a:rPr lang="pl-PL" dirty="0"/>
              <a:t> Model wszechstronny (</a:t>
            </a:r>
            <a:r>
              <a:rPr lang="pl-PL" dirty="0" err="1"/>
              <a:t>omni</a:t>
            </a:r>
            <a:r>
              <a:rPr lang="pl-PL" dirty="0"/>
              <a:t>). Widzi, słyszy, mówi i pisze bardzo szybko. Najlepszy do codziennych zadań.</a:t>
            </a:r>
          </a:p>
          <a:p>
            <a:pPr lvl="1"/>
            <a:r>
              <a:rPr lang="pl-PL" b="1" dirty="0"/>
              <a:t>o1 (</a:t>
            </a:r>
            <a:r>
              <a:rPr lang="pl-PL" b="1" dirty="0" err="1"/>
              <a:t>preview</a:t>
            </a:r>
            <a:r>
              <a:rPr lang="pl-PL" b="1" dirty="0"/>
              <a:t>):</a:t>
            </a:r>
            <a:r>
              <a:rPr lang="pl-PL" dirty="0"/>
              <a:t> Model nastawiony na „głębokie myślenie”. Zanim odpowie, poświęca czas na analizę (podobnie jak </a:t>
            </a:r>
            <a:r>
              <a:rPr lang="pl-PL" dirty="0" err="1"/>
              <a:t>DeepSeek</a:t>
            </a:r>
            <a:r>
              <a:rPr lang="pl-PL" dirty="0"/>
              <a:t> R1). Świetny do nauk ścisłych i trudnej logiki.</a:t>
            </a:r>
          </a:p>
        </p:txBody>
      </p:sp>
    </p:spTree>
    <p:extLst>
      <p:ext uri="{BB962C8B-B14F-4D97-AF65-F5344CB8AC3E}">
        <p14:creationId xmlns:p14="http://schemas.microsoft.com/office/powerpoint/2010/main" val="4112878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681924B-3BEE-037F-C422-15CDD0B1B67E}"/>
              </a:ext>
            </a:extLst>
          </p:cNvPr>
          <p:cNvSpPr>
            <a:spLocks noGrp="1"/>
          </p:cNvSpPr>
          <p:nvPr>
            <p:ph type="title"/>
          </p:nvPr>
        </p:nvSpPr>
        <p:spPr/>
        <p:txBody>
          <a:bodyPr/>
          <a:lstStyle/>
          <a:p>
            <a:r>
              <a:rPr lang="pl-PL" dirty="0"/>
              <a:t>Parametry (np. 8B, 70B)</a:t>
            </a:r>
          </a:p>
        </p:txBody>
      </p:sp>
      <p:sp>
        <p:nvSpPr>
          <p:cNvPr id="3" name="Symbol zastępczy zawartości 2">
            <a:extLst>
              <a:ext uri="{FF2B5EF4-FFF2-40B4-BE49-F238E27FC236}">
                <a16:creationId xmlns:a16="http://schemas.microsoft.com/office/drawing/2014/main" id="{F322D748-89F3-E6CB-8AEA-DCE41393BC9F}"/>
              </a:ext>
            </a:extLst>
          </p:cNvPr>
          <p:cNvSpPr>
            <a:spLocks noGrp="1"/>
          </p:cNvSpPr>
          <p:nvPr>
            <p:ph idx="1"/>
          </p:nvPr>
        </p:nvSpPr>
        <p:spPr/>
        <p:txBody>
          <a:bodyPr/>
          <a:lstStyle/>
          <a:p>
            <a:r>
              <a:rPr lang="pl-PL" dirty="0"/>
              <a:t>Co to jest? Litera „B” oznacza </a:t>
            </a:r>
            <a:r>
              <a:rPr lang="pl-PL" dirty="0" err="1"/>
              <a:t>Billions</a:t>
            </a:r>
            <a:r>
              <a:rPr lang="pl-PL" dirty="0"/>
              <a:t> (miliardy). </a:t>
            </a:r>
            <a:r>
              <a:rPr lang="pl-PL" dirty="0" err="1"/>
              <a:t>Llama</a:t>
            </a:r>
            <a:r>
              <a:rPr lang="pl-PL" dirty="0"/>
              <a:t> 3 8B to model posiadający 8 miliardów parametrów (połączeń między „neuronami”).</a:t>
            </a:r>
          </a:p>
          <a:p>
            <a:r>
              <a:rPr lang="pl-PL" dirty="0"/>
              <a:t>Złota zasada: Im więcej parametrów, tym model jest mądrzejszy, lepiej rozumie niuanse i rzadziej halucynuje. Jednocześnie jest „cięższy” – wymaga znacznie więcej pamięci VRAM i prądu (co łączy się z Twoim slajdem o kartach graficznych).</a:t>
            </a:r>
          </a:p>
          <a:p>
            <a:r>
              <a:rPr lang="pl-PL" dirty="0"/>
              <a:t>Małe modele (SLM - Small Language </a:t>
            </a:r>
            <a:r>
              <a:rPr lang="pl-PL" dirty="0" err="1"/>
              <a:t>Models</a:t>
            </a:r>
            <a:r>
              <a:rPr lang="pl-PL" dirty="0"/>
              <a:t>): Trend 2024/2025/2026 to robienie bardzo mądrych modeli 7B-8B, które odpalisz na telefonie lub tanim laptopie.</a:t>
            </a:r>
          </a:p>
        </p:txBody>
      </p:sp>
    </p:spTree>
    <p:extLst>
      <p:ext uri="{BB962C8B-B14F-4D97-AF65-F5344CB8AC3E}">
        <p14:creationId xmlns:p14="http://schemas.microsoft.com/office/powerpoint/2010/main" val="34203302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178588-C41B-C362-F033-B373E365FDCE}"/>
              </a:ext>
            </a:extLst>
          </p:cNvPr>
          <p:cNvSpPr>
            <a:spLocks noGrp="1"/>
          </p:cNvSpPr>
          <p:nvPr>
            <p:ph type="title"/>
          </p:nvPr>
        </p:nvSpPr>
        <p:spPr/>
        <p:txBody>
          <a:bodyPr/>
          <a:lstStyle/>
          <a:p>
            <a:r>
              <a:rPr lang="pl-PL" dirty="0"/>
              <a:t>RAG (</a:t>
            </a:r>
            <a:r>
              <a:rPr lang="pl-PL" dirty="0" err="1"/>
              <a:t>Retrieval-Augmented</a:t>
            </a:r>
            <a:r>
              <a:rPr lang="pl-PL" dirty="0"/>
              <a:t> </a:t>
            </a:r>
            <a:r>
              <a:rPr lang="pl-PL" dirty="0" err="1"/>
              <a:t>Generation</a:t>
            </a:r>
            <a:r>
              <a:rPr lang="pl-PL" dirty="0"/>
              <a:t>)</a:t>
            </a:r>
          </a:p>
        </p:txBody>
      </p:sp>
      <p:sp>
        <p:nvSpPr>
          <p:cNvPr id="3" name="Symbol zastępczy zawartości 2">
            <a:extLst>
              <a:ext uri="{FF2B5EF4-FFF2-40B4-BE49-F238E27FC236}">
                <a16:creationId xmlns:a16="http://schemas.microsoft.com/office/drawing/2014/main" id="{2FB86D86-53C3-1CA3-84C4-2912D406E2D6}"/>
              </a:ext>
            </a:extLst>
          </p:cNvPr>
          <p:cNvSpPr>
            <a:spLocks noGrp="1"/>
          </p:cNvSpPr>
          <p:nvPr>
            <p:ph idx="1"/>
          </p:nvPr>
        </p:nvSpPr>
        <p:spPr/>
        <p:txBody>
          <a:bodyPr/>
          <a:lstStyle/>
          <a:p>
            <a:r>
              <a:rPr lang="pl-PL" dirty="0"/>
              <a:t>Co to jest? To technika, która rozwiązuje problem halucynacji i braku aktualnej wiedzy. Zamiast pytać model o coś z jego wbudowanej pamięci, najpierw system przeszukuje Twoje prywatne dokumenty (np. </a:t>
            </a:r>
            <a:r>
              <a:rPr lang="pl-PL" dirty="0" err="1"/>
              <a:t>PDFy</a:t>
            </a:r>
            <a:r>
              <a:rPr lang="pl-PL" dirty="0"/>
              <a:t> firmowe, regulaminy), wyciąga z nich właściwy fragment i mówi do AI: „Na podstawie tego tekstu, odpowiedz na pytanie użytkownika.”</a:t>
            </a:r>
          </a:p>
          <a:p>
            <a:r>
              <a:rPr lang="pl-PL" dirty="0"/>
              <a:t>Dlaczego to hit w biznesie? Ponieważ pozwala połączyć potęgę modeli (np. </a:t>
            </a:r>
            <a:r>
              <a:rPr lang="pl-PL" dirty="0" err="1"/>
              <a:t>ChatGPT</a:t>
            </a:r>
            <a:r>
              <a:rPr lang="pl-PL" dirty="0"/>
              <a:t> czy </a:t>
            </a:r>
            <a:r>
              <a:rPr lang="pl-PL" dirty="0" err="1"/>
              <a:t>Llamy</a:t>
            </a:r>
            <a:r>
              <a:rPr lang="pl-PL" dirty="0"/>
              <a:t>) z wiedzą, która jest ściśle tajna lub specyficzna dla danej firmy (faktury, procedury HR).</a:t>
            </a:r>
          </a:p>
        </p:txBody>
      </p:sp>
    </p:spTree>
    <p:extLst>
      <p:ext uri="{BB962C8B-B14F-4D97-AF65-F5344CB8AC3E}">
        <p14:creationId xmlns:p14="http://schemas.microsoft.com/office/powerpoint/2010/main" val="11422326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B9C89C-B0DE-B8E1-868F-441F6B8EB7F2}"/>
              </a:ext>
            </a:extLst>
          </p:cNvPr>
          <p:cNvSpPr>
            <a:spLocks noGrp="1"/>
          </p:cNvSpPr>
          <p:nvPr>
            <p:ph type="title"/>
          </p:nvPr>
        </p:nvSpPr>
        <p:spPr/>
        <p:txBody>
          <a:bodyPr/>
          <a:lstStyle/>
          <a:p>
            <a:r>
              <a:rPr lang="pl-PL" dirty="0"/>
              <a:t>Agenci AI (AI </a:t>
            </a:r>
            <a:r>
              <a:rPr lang="pl-PL" dirty="0" err="1"/>
              <a:t>Agents</a:t>
            </a:r>
            <a:r>
              <a:rPr lang="pl-PL" dirty="0"/>
              <a:t>)</a:t>
            </a:r>
          </a:p>
        </p:txBody>
      </p:sp>
      <p:sp>
        <p:nvSpPr>
          <p:cNvPr id="3" name="Symbol zastępczy zawartości 2">
            <a:extLst>
              <a:ext uri="{FF2B5EF4-FFF2-40B4-BE49-F238E27FC236}">
                <a16:creationId xmlns:a16="http://schemas.microsoft.com/office/drawing/2014/main" id="{9DAD93AA-0D63-9878-ADD6-07A8563A6632}"/>
              </a:ext>
            </a:extLst>
          </p:cNvPr>
          <p:cNvSpPr>
            <a:spLocks noGrp="1"/>
          </p:cNvSpPr>
          <p:nvPr>
            <p:ph idx="1"/>
          </p:nvPr>
        </p:nvSpPr>
        <p:spPr/>
        <p:txBody>
          <a:bodyPr/>
          <a:lstStyle/>
          <a:p>
            <a:r>
              <a:rPr lang="pl-PL" dirty="0"/>
              <a:t>Co to jest? Tradycyjny </a:t>
            </a:r>
            <a:r>
              <a:rPr lang="pl-PL" dirty="0" err="1"/>
              <a:t>czatbot</a:t>
            </a:r>
            <a:r>
              <a:rPr lang="pl-PL" dirty="0"/>
              <a:t> (np. </a:t>
            </a:r>
            <a:r>
              <a:rPr lang="pl-PL" dirty="0" err="1"/>
              <a:t>ChatGPT</a:t>
            </a:r>
            <a:r>
              <a:rPr lang="pl-PL" dirty="0"/>
              <a:t>) po prostu z Tobą rozmawia. Agent AI to system, który potrafi sam używać narzędzi.</a:t>
            </a:r>
          </a:p>
          <a:p>
            <a:r>
              <a:rPr lang="pl-PL" dirty="0"/>
              <a:t>Przykład: Zamiast prosić AI o napisanie maila, prosisz Agenta: „Sprawdź kalendarz, znajdź wolny termin na spotkanie z Janem, napisz maila z propozycją i wyślij go”. Agent sam użyje API kalendarza i API poczty. To obecnie największy trend rozwijany przez twórców AI.</a:t>
            </a:r>
          </a:p>
        </p:txBody>
      </p:sp>
    </p:spTree>
    <p:extLst>
      <p:ext uri="{BB962C8B-B14F-4D97-AF65-F5344CB8AC3E}">
        <p14:creationId xmlns:p14="http://schemas.microsoft.com/office/powerpoint/2010/main" val="25251650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5195A3-BCE0-1A45-4CC9-7891D550BE27}"/>
              </a:ext>
            </a:extLst>
          </p:cNvPr>
          <p:cNvSpPr>
            <a:spLocks noGrp="1"/>
          </p:cNvSpPr>
          <p:nvPr>
            <p:ph type="title"/>
          </p:nvPr>
        </p:nvSpPr>
        <p:spPr/>
        <p:txBody>
          <a:bodyPr/>
          <a:lstStyle/>
          <a:p>
            <a:r>
              <a:rPr lang="pl-PL" dirty="0"/>
              <a:t>Który Model dla Kogo</a:t>
            </a:r>
          </a:p>
        </p:txBody>
      </p:sp>
      <p:sp>
        <p:nvSpPr>
          <p:cNvPr id="3" name="Symbol zastępczy tekstu 2">
            <a:extLst>
              <a:ext uri="{FF2B5EF4-FFF2-40B4-BE49-F238E27FC236}">
                <a16:creationId xmlns:a16="http://schemas.microsoft.com/office/drawing/2014/main" id="{ABDCD0D7-E1F3-A351-ABAD-18625B030565}"/>
              </a:ext>
            </a:extLst>
          </p:cNvPr>
          <p:cNvSpPr>
            <a:spLocks noGrp="1"/>
          </p:cNvSpPr>
          <p:nvPr>
            <p:ph type="body" idx="1"/>
          </p:nvPr>
        </p:nvSpPr>
        <p:spPr/>
        <p:txBody>
          <a:bodyPr/>
          <a:lstStyle/>
          <a:p>
            <a:endParaRPr lang="pl-PL"/>
          </a:p>
        </p:txBody>
      </p:sp>
    </p:spTree>
    <p:extLst>
      <p:ext uri="{BB962C8B-B14F-4D97-AF65-F5344CB8AC3E}">
        <p14:creationId xmlns:p14="http://schemas.microsoft.com/office/powerpoint/2010/main" val="5016911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4595C73-C85F-8074-FCC4-DE598879DD00}"/>
              </a:ext>
            </a:extLst>
          </p:cNvPr>
          <p:cNvSpPr>
            <a:spLocks noGrp="1"/>
          </p:cNvSpPr>
          <p:nvPr>
            <p:ph type="title"/>
          </p:nvPr>
        </p:nvSpPr>
        <p:spPr/>
        <p:txBody>
          <a:bodyPr/>
          <a:lstStyle/>
          <a:p>
            <a:r>
              <a:rPr lang="pl-PL" dirty="0"/>
              <a:t>Wybór</a:t>
            </a:r>
          </a:p>
        </p:txBody>
      </p:sp>
      <p:graphicFrame>
        <p:nvGraphicFramePr>
          <p:cNvPr id="4" name="Symbol zastępczy zawartości 3">
            <a:extLst>
              <a:ext uri="{FF2B5EF4-FFF2-40B4-BE49-F238E27FC236}">
                <a16:creationId xmlns:a16="http://schemas.microsoft.com/office/drawing/2014/main" id="{0D887063-2A9C-4476-85F4-EA544C19385F}"/>
              </a:ext>
            </a:extLst>
          </p:cNvPr>
          <p:cNvGraphicFramePr>
            <a:graphicFrameLocks noGrp="1"/>
          </p:cNvGraphicFramePr>
          <p:nvPr>
            <p:ph idx="1"/>
            <p:extLst>
              <p:ext uri="{D42A27DB-BD31-4B8C-83A1-F6EECF244321}">
                <p14:modId xmlns:p14="http://schemas.microsoft.com/office/powerpoint/2010/main" val="4156696684"/>
              </p:ext>
            </p:extLst>
          </p:nvPr>
        </p:nvGraphicFramePr>
        <p:xfrm>
          <a:off x="838200" y="2190044"/>
          <a:ext cx="10515600" cy="3402285"/>
        </p:xfrm>
        <a:graphic>
          <a:graphicData uri="http://schemas.openxmlformats.org/drawingml/2006/table">
            <a:tbl>
              <a:tblPr/>
              <a:tblGrid>
                <a:gridCol w="5257800">
                  <a:extLst>
                    <a:ext uri="{9D8B030D-6E8A-4147-A177-3AD203B41FA5}">
                      <a16:colId xmlns:a16="http://schemas.microsoft.com/office/drawing/2014/main" val="2224760544"/>
                    </a:ext>
                  </a:extLst>
                </a:gridCol>
                <a:gridCol w="5257800">
                  <a:extLst>
                    <a:ext uri="{9D8B030D-6E8A-4147-A177-3AD203B41FA5}">
                      <a16:colId xmlns:a16="http://schemas.microsoft.com/office/drawing/2014/main" val="3932364681"/>
                    </a:ext>
                  </a:extLst>
                </a:gridCol>
              </a:tblGrid>
              <a:tr h="680457">
                <a:tc>
                  <a:txBody>
                    <a:bodyPr/>
                    <a:lstStyle/>
                    <a:p>
                      <a:pPr rtl="0">
                        <a:buNone/>
                      </a:pPr>
                      <a:r>
                        <a:rPr lang="pl-PL" b="1" dirty="0">
                          <a:solidFill>
                            <a:srgbClr val="1F1F1F"/>
                          </a:solidFill>
                          <a:effectLst/>
                          <a:latin typeface="Google Sans Text"/>
                        </a:rPr>
                        <a:t>"Chcę po prostu, żeby działało i było mądre"</a:t>
                      </a:r>
                      <a:endParaRPr lang="pl-PL" dirty="0">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dirty="0" err="1">
                          <a:solidFill>
                            <a:srgbClr val="1F1F1F"/>
                          </a:solidFill>
                          <a:effectLst/>
                          <a:latin typeface="Google Sans Text"/>
                        </a:rPr>
                        <a:t>OpenAI</a:t>
                      </a:r>
                      <a:r>
                        <a:rPr lang="pl-PL" b="1" dirty="0">
                          <a:solidFill>
                            <a:srgbClr val="1F1F1F"/>
                          </a:solidFill>
                          <a:effectLst/>
                          <a:latin typeface="Google Sans Text"/>
                        </a:rPr>
                        <a:t> GPT-4o</a:t>
                      </a:r>
                      <a:endParaRPr lang="pl-PL" dirty="0">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575647146"/>
                  </a:ext>
                </a:extLst>
              </a:tr>
              <a:tr h="680457">
                <a:tc>
                  <a:txBody>
                    <a:bodyPr/>
                    <a:lstStyle/>
                    <a:p>
                      <a:pPr rtl="0">
                        <a:buNone/>
                      </a:pPr>
                      <a:r>
                        <a:rPr lang="pl-PL" b="1">
                          <a:solidFill>
                            <a:srgbClr val="1F1F1F"/>
                          </a:solidFill>
                          <a:effectLst/>
                          <a:latin typeface="Google Sans Text"/>
                        </a:rPr>
                        <a:t>"Mam do przeanalizowania setki stron dokumentów"</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a:solidFill>
                            <a:srgbClr val="1F1F1F"/>
                          </a:solidFill>
                          <a:effectLst/>
                          <a:latin typeface="Google Sans Text"/>
                        </a:rPr>
                        <a:t>Google Gemini 1.5 Pro</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263121250"/>
                  </a:ext>
                </a:extLst>
              </a:tr>
              <a:tr h="680457">
                <a:tc>
                  <a:txBody>
                    <a:bodyPr/>
                    <a:lstStyle/>
                    <a:p>
                      <a:pPr rtl="0">
                        <a:buNone/>
                      </a:pPr>
                      <a:r>
                        <a:rPr lang="pl-PL" b="1">
                          <a:solidFill>
                            <a:srgbClr val="1F1F1F"/>
                          </a:solidFill>
                          <a:effectLst/>
                          <a:latin typeface="Google Sans Text"/>
                        </a:rPr>
                        <a:t>"Programuję i chcę najlepszej pomocy"</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a:solidFill>
                            <a:srgbClr val="1F1F1F"/>
                          </a:solidFill>
                          <a:effectLst/>
                          <a:latin typeface="Google Sans Text"/>
                        </a:rPr>
                        <a:t>Claude 3.5 Sonnet</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085627678"/>
                  </a:ext>
                </a:extLst>
              </a:tr>
              <a:tr h="680457">
                <a:tc>
                  <a:txBody>
                    <a:bodyPr/>
                    <a:lstStyle/>
                    <a:p>
                      <a:pPr rtl="0">
                        <a:buNone/>
                      </a:pPr>
                      <a:r>
                        <a:rPr lang="pl-PL" b="1">
                          <a:solidFill>
                            <a:srgbClr val="1F1F1F"/>
                          </a:solidFill>
                          <a:effectLst/>
                          <a:latin typeface="Google Sans Text"/>
                        </a:rPr>
                        <a:t>"Chcę prywatności i mam mocny komputer"</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a:solidFill>
                            <a:srgbClr val="1F1F1F"/>
                          </a:solidFill>
                          <a:effectLst/>
                          <a:latin typeface="Google Sans Text"/>
                        </a:rPr>
                        <a:t>Llama 3 (Lokalnie)</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737740477"/>
                  </a:ext>
                </a:extLst>
              </a:tr>
              <a:tr h="680457">
                <a:tc>
                  <a:txBody>
                    <a:bodyPr/>
                    <a:lstStyle/>
                    <a:p>
                      <a:pPr rtl="0">
                        <a:buNone/>
                      </a:pPr>
                      <a:r>
                        <a:rPr lang="pl-PL" b="1">
                          <a:solidFill>
                            <a:srgbClr val="1F1F1F"/>
                          </a:solidFill>
                          <a:effectLst/>
                          <a:latin typeface="Google Sans Text"/>
                        </a:rPr>
                        <a:t>"Szukam najtańszego rozwiązania do firmy"</a:t>
                      </a:r>
                      <a:endParaRPr lang="pl-PL">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tc>
                  <a:txBody>
                    <a:bodyPr/>
                    <a:lstStyle/>
                    <a:p>
                      <a:pPr rtl="0">
                        <a:buNone/>
                      </a:pPr>
                      <a:r>
                        <a:rPr lang="pl-PL" b="1" dirty="0" err="1">
                          <a:solidFill>
                            <a:srgbClr val="1F1F1F"/>
                          </a:solidFill>
                          <a:effectLst/>
                          <a:latin typeface="Google Sans Text"/>
                        </a:rPr>
                        <a:t>DeepSeek</a:t>
                      </a:r>
                      <a:r>
                        <a:rPr lang="pl-PL" b="1" dirty="0">
                          <a:solidFill>
                            <a:srgbClr val="1F1F1F"/>
                          </a:solidFill>
                          <a:effectLst/>
                          <a:latin typeface="Google Sans Text"/>
                        </a:rPr>
                        <a:t> V3 (API)</a:t>
                      </a:r>
                      <a:endParaRPr lang="pl-PL" dirty="0">
                        <a:solidFill>
                          <a:srgbClr val="1F1F1F"/>
                        </a:solidFill>
                        <a:effectLst/>
                        <a:latin typeface="Google Sans Text"/>
                      </a:endParaRPr>
                    </a:p>
                  </a:txBody>
                  <a:tcPr marL="50800" marR="50800" marT="33867" marB="33867" anchor="ctr">
                    <a:lnL w="4233" cap="flat" cmpd="sng" algn="ctr">
                      <a:solidFill>
                        <a:schemeClr val="bg1"/>
                      </a:solidFill>
                      <a:prstDash val="solid"/>
                      <a:round/>
                      <a:headEnd type="none" w="med" len="med"/>
                      <a:tailEnd type="none" w="med" len="med"/>
                    </a:lnL>
                    <a:lnR w="4233" cap="flat" cmpd="sng" algn="ctr">
                      <a:solidFill>
                        <a:schemeClr val="bg1"/>
                      </a:solidFill>
                      <a:prstDash val="solid"/>
                      <a:round/>
                      <a:headEnd type="none" w="med" len="med"/>
                      <a:tailEnd type="none" w="med" len="med"/>
                    </a:lnR>
                    <a:lnT w="4233" cap="flat" cmpd="sng" algn="ctr">
                      <a:solidFill>
                        <a:schemeClr val="bg1"/>
                      </a:solidFill>
                      <a:prstDash val="solid"/>
                      <a:round/>
                      <a:headEnd type="none" w="med" len="med"/>
                      <a:tailEnd type="none" w="med" len="med"/>
                    </a:lnT>
                    <a:lnB w="4233"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920659469"/>
                  </a:ext>
                </a:extLst>
              </a:tr>
            </a:tbl>
          </a:graphicData>
        </a:graphic>
      </p:graphicFrame>
    </p:spTree>
    <p:extLst>
      <p:ext uri="{BB962C8B-B14F-4D97-AF65-F5344CB8AC3E}">
        <p14:creationId xmlns:p14="http://schemas.microsoft.com/office/powerpoint/2010/main" val="1468750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6136F9-05FB-ED2D-5268-E882CF49F58D}"/>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6DD692B3-74DE-2E4D-D019-E2291973227F}"/>
              </a:ext>
            </a:extLst>
          </p:cNvPr>
          <p:cNvSpPr>
            <a:spLocks noGrp="1"/>
          </p:cNvSpPr>
          <p:nvPr>
            <p:ph idx="1"/>
          </p:nvPr>
        </p:nvSpPr>
        <p:spPr/>
        <p:txBody>
          <a:bodyPr/>
          <a:lstStyle/>
          <a:p>
            <a:r>
              <a:rPr lang="pl-PL" dirty="0"/>
              <a:t>Ekosystem: Ogromna baza gotowych wtyczek (</a:t>
            </a:r>
            <a:r>
              <a:rPr lang="pl-PL" dirty="0" err="1"/>
              <a:t>GPTs</a:t>
            </a:r>
            <a:r>
              <a:rPr lang="pl-PL" dirty="0"/>
              <a:t>) tworzonych przez społeczność.</a:t>
            </a:r>
          </a:p>
          <a:p>
            <a:r>
              <a:rPr lang="pl-PL" dirty="0"/>
              <a:t>Standard: Większość narzędzi na rynku jest budowana tak, by współpracować z </a:t>
            </a:r>
            <a:r>
              <a:rPr lang="pl-PL" dirty="0" err="1"/>
              <a:t>OpenAI</a:t>
            </a:r>
            <a:r>
              <a:rPr lang="pl-PL" dirty="0"/>
              <a:t> w pierwszej kolejności.</a:t>
            </a:r>
          </a:p>
          <a:p>
            <a:r>
              <a:rPr lang="pl-PL" dirty="0"/>
              <a:t>Dostęp: Przez stronę </a:t>
            </a:r>
            <a:r>
              <a:rPr lang="pl-PL" dirty="0" err="1"/>
              <a:t>ChatGPT</a:t>
            </a:r>
            <a:r>
              <a:rPr lang="pl-PL" dirty="0"/>
              <a:t> (Plus/</a:t>
            </a:r>
            <a:r>
              <a:rPr lang="pl-PL" dirty="0" err="1"/>
              <a:t>Free</a:t>
            </a:r>
            <a:r>
              <a:rPr lang="pl-PL" dirty="0"/>
              <a:t>) oraz bardzo popularne API.</a:t>
            </a:r>
          </a:p>
        </p:txBody>
      </p:sp>
    </p:spTree>
    <p:extLst>
      <p:ext uri="{BB962C8B-B14F-4D97-AF65-F5344CB8AC3E}">
        <p14:creationId xmlns:p14="http://schemas.microsoft.com/office/powerpoint/2010/main" val="1054902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D1DEA8-A6DF-E6D8-E71C-D0C8FDDA21FD}"/>
              </a:ext>
            </a:extLst>
          </p:cNvPr>
          <p:cNvSpPr>
            <a:spLocks noGrp="1"/>
          </p:cNvSpPr>
          <p:nvPr>
            <p:ph type="title"/>
          </p:nvPr>
        </p:nvSpPr>
        <p:spPr/>
        <p:txBody>
          <a:bodyPr/>
          <a:lstStyle/>
          <a:p>
            <a:r>
              <a:rPr lang="pl-PL" dirty="0"/>
              <a:t>Google </a:t>
            </a:r>
            <a:r>
              <a:rPr lang="pl-PL" dirty="0" err="1"/>
              <a:t>Gemini</a:t>
            </a:r>
            <a:r>
              <a:rPr lang="pl-PL" dirty="0"/>
              <a:t> (1.5 Pro / Flash) – „Gigant z Pamięcią Absolutną”</a:t>
            </a:r>
          </a:p>
        </p:txBody>
      </p:sp>
      <p:sp>
        <p:nvSpPr>
          <p:cNvPr id="3" name="Symbol zastępczy zawartości 2">
            <a:extLst>
              <a:ext uri="{FF2B5EF4-FFF2-40B4-BE49-F238E27FC236}">
                <a16:creationId xmlns:a16="http://schemas.microsoft.com/office/drawing/2014/main" id="{D660C20B-6BA2-5AFA-5B59-A376D8F5C672}"/>
              </a:ext>
            </a:extLst>
          </p:cNvPr>
          <p:cNvSpPr>
            <a:spLocks noGrp="1"/>
          </p:cNvSpPr>
          <p:nvPr>
            <p:ph idx="1"/>
          </p:nvPr>
        </p:nvSpPr>
        <p:spPr/>
        <p:txBody>
          <a:bodyPr>
            <a:normAutofit/>
          </a:bodyPr>
          <a:lstStyle/>
          <a:p>
            <a:pPr marL="0" indent="0">
              <a:buNone/>
            </a:pPr>
            <a:r>
              <a:rPr lang="pl-PL" dirty="0"/>
              <a:t>Google postawiło na integrację ze swoimi usługami i niesamowitą pojemność pamięci.</a:t>
            </a:r>
          </a:p>
          <a:p>
            <a:pPr marL="0" indent="0">
              <a:buNone/>
            </a:pPr>
            <a:r>
              <a:rPr lang="pl-PL" b="1" dirty="0"/>
              <a:t>Kategoria:</a:t>
            </a:r>
            <a:r>
              <a:rPr lang="pl-PL" dirty="0"/>
              <a:t> Model Zamknięty (</a:t>
            </a:r>
            <a:r>
              <a:rPr lang="pl-PL" dirty="0" err="1"/>
              <a:t>Proprietary</a:t>
            </a:r>
            <a:r>
              <a:rPr lang="pl-PL" dirty="0"/>
              <a:t>).</a:t>
            </a:r>
          </a:p>
          <a:p>
            <a:pPr marL="0" indent="0">
              <a:buNone/>
            </a:pPr>
            <a:r>
              <a:rPr lang="pl-PL" b="1" dirty="0"/>
              <a:t>Wersje:</a:t>
            </a:r>
            <a:endParaRPr lang="pl-PL" dirty="0"/>
          </a:p>
          <a:p>
            <a:pPr lvl="1"/>
            <a:r>
              <a:rPr lang="pl-PL" b="1" dirty="0" err="1"/>
              <a:t>Gemini</a:t>
            </a:r>
            <a:r>
              <a:rPr lang="pl-PL" b="1" dirty="0"/>
              <a:t> 3 Szybki:</a:t>
            </a:r>
            <a:r>
              <a:rPr lang="pl-PL" dirty="0"/>
              <a:t> Model </a:t>
            </a:r>
            <a:r>
              <a:rPr lang="pl-PL" dirty="0" err="1"/>
              <a:t>naljepszy</a:t>
            </a:r>
            <a:r>
              <a:rPr lang="pl-PL" dirty="0"/>
              <a:t> do codziennych zastosowań. Odpowiada bardzo szybko.</a:t>
            </a:r>
          </a:p>
          <a:p>
            <a:pPr lvl="1"/>
            <a:r>
              <a:rPr lang="pl-PL" b="1" dirty="0" err="1"/>
              <a:t>Gemini</a:t>
            </a:r>
            <a:r>
              <a:rPr lang="pl-PL" b="1" dirty="0"/>
              <a:t> 3 Myślący: </a:t>
            </a:r>
            <a:r>
              <a:rPr lang="pl-PL" dirty="0"/>
              <a:t>Używany do rozwiązywania złożonych zadań. Przed odpowiedzią chwilę się „zastanawia”. Idealny do zadań ścisłych.</a:t>
            </a:r>
          </a:p>
          <a:p>
            <a:pPr lvl="1"/>
            <a:r>
              <a:rPr lang="pl-PL" b="1" dirty="0" err="1"/>
              <a:t>Gemini</a:t>
            </a:r>
            <a:r>
              <a:rPr lang="pl-PL" b="1" dirty="0"/>
              <a:t> 3 Pro:</a:t>
            </a:r>
            <a:r>
              <a:rPr lang="pl-PL" dirty="0"/>
              <a:t> Model nastawiony na programowanie i zaawansowane zadania matematyczne. Odpowiada bardzo długo.</a:t>
            </a:r>
          </a:p>
          <a:p>
            <a:pPr lvl="1"/>
            <a:endParaRPr lang="pl-PL" dirty="0"/>
          </a:p>
          <a:p>
            <a:pPr marL="0" indent="0">
              <a:buNone/>
            </a:pPr>
            <a:endParaRPr lang="pl-PL" dirty="0"/>
          </a:p>
          <a:p>
            <a:pPr marL="0" indent="0">
              <a:buNone/>
            </a:pPr>
            <a:endParaRPr lang="pl-PL" dirty="0"/>
          </a:p>
        </p:txBody>
      </p:sp>
    </p:spTree>
    <p:extLst>
      <p:ext uri="{BB962C8B-B14F-4D97-AF65-F5344CB8AC3E}">
        <p14:creationId xmlns:p14="http://schemas.microsoft.com/office/powerpoint/2010/main" val="2059321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BBB3C43-6A24-1903-29BA-14CEF657CD6C}"/>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9B419F89-C22C-EBAE-AEA6-DF09B74C79AB}"/>
              </a:ext>
            </a:extLst>
          </p:cNvPr>
          <p:cNvSpPr>
            <a:spLocks noGrp="1"/>
          </p:cNvSpPr>
          <p:nvPr>
            <p:ph idx="1"/>
          </p:nvPr>
        </p:nvSpPr>
        <p:spPr/>
        <p:txBody>
          <a:bodyPr/>
          <a:lstStyle/>
          <a:p>
            <a:r>
              <a:rPr lang="pl-PL" b="1" dirty="0"/>
              <a:t>Okno Kontekstowe (</a:t>
            </a:r>
            <a:r>
              <a:rPr lang="pl-PL" b="1" dirty="0" err="1"/>
              <a:t>Context</a:t>
            </a:r>
            <a:r>
              <a:rPr lang="pl-PL" b="1" dirty="0"/>
              <a:t> </a:t>
            </a:r>
            <a:r>
              <a:rPr lang="pl-PL" b="1" dirty="0" err="1"/>
              <a:t>Window</a:t>
            </a:r>
            <a:r>
              <a:rPr lang="pl-PL" b="1" dirty="0"/>
              <a:t>):</a:t>
            </a:r>
            <a:r>
              <a:rPr lang="pl-PL" dirty="0"/>
              <a:t> To jest ich "</a:t>
            </a:r>
            <a:r>
              <a:rPr lang="pl-PL" dirty="0" err="1"/>
              <a:t>Killer</a:t>
            </a:r>
            <a:r>
              <a:rPr lang="pl-PL" dirty="0"/>
              <a:t> </a:t>
            </a:r>
            <a:r>
              <a:rPr lang="pl-PL" dirty="0" err="1"/>
              <a:t>Feature</a:t>
            </a:r>
            <a:r>
              <a:rPr lang="pl-PL" dirty="0"/>
              <a:t>". </a:t>
            </a:r>
            <a:r>
              <a:rPr lang="pl-PL" dirty="0" err="1"/>
              <a:t>Gemini</a:t>
            </a:r>
            <a:r>
              <a:rPr lang="pl-PL" dirty="0"/>
              <a:t> 1.5 Pro potrafi przyjąć aż </a:t>
            </a:r>
            <a:r>
              <a:rPr lang="pl-PL" b="1" dirty="0"/>
              <a:t>2 miliony </a:t>
            </a:r>
            <a:r>
              <a:rPr lang="pl-PL" b="1" dirty="0" err="1"/>
              <a:t>tokenów</a:t>
            </a:r>
            <a:r>
              <a:rPr lang="pl-PL" dirty="0"/>
              <a:t> (dla wybranych użytkowników). Możesz wrzucić mu podręcznik akademicki, 2-godzinne nagranie wideo i 100 plików z kodem na raz, a on to wszystko „zrozumie”.</a:t>
            </a:r>
          </a:p>
          <a:p>
            <a:r>
              <a:rPr lang="pl-PL" b="1" dirty="0"/>
              <a:t>Ekosystem Google:</a:t>
            </a:r>
            <a:r>
              <a:rPr lang="pl-PL" dirty="0"/>
              <a:t> Działa wewnątrz Google </a:t>
            </a:r>
            <a:r>
              <a:rPr lang="pl-PL" dirty="0" err="1"/>
              <a:t>Workspace</a:t>
            </a:r>
            <a:r>
              <a:rPr lang="pl-PL" dirty="0"/>
              <a:t> (</a:t>
            </a:r>
            <a:r>
              <a:rPr lang="pl-PL" dirty="0" err="1"/>
              <a:t>Docs</a:t>
            </a:r>
            <a:r>
              <a:rPr lang="pl-PL" dirty="0"/>
              <a:t>, </a:t>
            </a:r>
            <a:r>
              <a:rPr lang="pl-PL" dirty="0" err="1"/>
              <a:t>Gmail</a:t>
            </a:r>
            <a:r>
              <a:rPr lang="pl-PL" dirty="0"/>
              <a:t>, Drive). Może np. przeszukać Twoje maile, żeby znaleźć datę spotkania.</a:t>
            </a:r>
          </a:p>
          <a:p>
            <a:r>
              <a:rPr lang="pl-PL" b="1" dirty="0"/>
              <a:t>Multimodalność:</a:t>
            </a:r>
            <a:r>
              <a:rPr lang="pl-PL" dirty="0"/>
              <a:t> Od początku budowany do rozumienia wideo i obrazu, nie tylko tekstu.</a:t>
            </a:r>
          </a:p>
          <a:p>
            <a:endParaRPr lang="pl-PL" dirty="0"/>
          </a:p>
        </p:txBody>
      </p:sp>
    </p:spTree>
    <p:extLst>
      <p:ext uri="{BB962C8B-B14F-4D97-AF65-F5344CB8AC3E}">
        <p14:creationId xmlns:p14="http://schemas.microsoft.com/office/powerpoint/2010/main" val="3182734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331D5C-10B0-4644-4F42-BEDE7CC669D4}"/>
              </a:ext>
            </a:extLst>
          </p:cNvPr>
          <p:cNvSpPr>
            <a:spLocks noGrp="1"/>
          </p:cNvSpPr>
          <p:nvPr>
            <p:ph type="title"/>
          </p:nvPr>
        </p:nvSpPr>
        <p:spPr/>
        <p:txBody>
          <a:bodyPr>
            <a:normAutofit/>
          </a:bodyPr>
          <a:lstStyle/>
          <a:p>
            <a:r>
              <a:rPr lang="pl-PL" dirty="0" err="1"/>
              <a:t>Anthropic</a:t>
            </a:r>
            <a:r>
              <a:rPr lang="pl-PL" dirty="0"/>
              <a:t> Claude (3.5 </a:t>
            </a:r>
            <a:r>
              <a:rPr lang="pl-PL" dirty="0" err="1"/>
              <a:t>Sonnet</a:t>
            </a:r>
            <a:r>
              <a:rPr lang="pl-PL" dirty="0"/>
              <a:t>) – „Ulubieniec Programistów i Pisarzy”</a:t>
            </a:r>
          </a:p>
        </p:txBody>
      </p:sp>
      <p:sp>
        <p:nvSpPr>
          <p:cNvPr id="3" name="Symbol zastępczy zawartości 2">
            <a:extLst>
              <a:ext uri="{FF2B5EF4-FFF2-40B4-BE49-F238E27FC236}">
                <a16:creationId xmlns:a16="http://schemas.microsoft.com/office/drawing/2014/main" id="{DDE17CF5-D525-E305-AB7F-FD05C2614615}"/>
              </a:ext>
            </a:extLst>
          </p:cNvPr>
          <p:cNvSpPr>
            <a:spLocks noGrp="1"/>
          </p:cNvSpPr>
          <p:nvPr>
            <p:ph idx="1"/>
          </p:nvPr>
        </p:nvSpPr>
        <p:spPr/>
        <p:txBody>
          <a:bodyPr>
            <a:normAutofit/>
          </a:bodyPr>
          <a:lstStyle/>
          <a:p>
            <a:pPr marL="0" indent="0">
              <a:buNone/>
            </a:pPr>
            <a:r>
              <a:rPr lang="pl-PL" dirty="0"/>
              <a:t>Model stworzony przez byłych pracowników </a:t>
            </a:r>
            <a:r>
              <a:rPr lang="pl-PL" dirty="0" err="1"/>
              <a:t>OpenAI</a:t>
            </a:r>
            <a:r>
              <a:rPr lang="pl-PL" dirty="0"/>
              <a:t>, którzy chcieli stworzyć bezpieczniejsze i bardziej „ludzkie” AI. Obecnie często wygrywa w rankingach jakości.</a:t>
            </a:r>
          </a:p>
          <a:p>
            <a:pPr marL="0" indent="0">
              <a:buNone/>
            </a:pPr>
            <a:r>
              <a:rPr lang="pl-PL" b="1" dirty="0"/>
              <a:t>Kategoria:</a:t>
            </a:r>
            <a:r>
              <a:rPr lang="pl-PL" dirty="0"/>
              <a:t> Model Zamknięty (</a:t>
            </a:r>
            <a:r>
              <a:rPr lang="pl-PL" dirty="0" err="1"/>
              <a:t>Proprietary</a:t>
            </a:r>
            <a:r>
              <a:rPr lang="pl-PL" dirty="0"/>
              <a:t>).</a:t>
            </a:r>
          </a:p>
          <a:p>
            <a:pPr marL="0" indent="0">
              <a:buNone/>
            </a:pPr>
            <a:endParaRPr lang="pl-PL" dirty="0"/>
          </a:p>
        </p:txBody>
      </p:sp>
    </p:spTree>
    <p:extLst>
      <p:ext uri="{BB962C8B-B14F-4D97-AF65-F5344CB8AC3E}">
        <p14:creationId xmlns:p14="http://schemas.microsoft.com/office/powerpoint/2010/main" val="2302429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A02B8B-5D37-6364-AFD5-FE982215BB85}"/>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D62109E7-82BC-E7A6-3517-12228C422585}"/>
              </a:ext>
            </a:extLst>
          </p:cNvPr>
          <p:cNvSpPr>
            <a:spLocks noGrp="1"/>
          </p:cNvSpPr>
          <p:nvPr>
            <p:ph idx="1"/>
          </p:nvPr>
        </p:nvSpPr>
        <p:spPr/>
        <p:txBody>
          <a:bodyPr/>
          <a:lstStyle/>
          <a:p>
            <a:r>
              <a:rPr lang="pl-PL" b="1" dirty="0"/>
              <a:t>Styl pisania: </a:t>
            </a:r>
            <a:r>
              <a:rPr lang="pl-PL" dirty="0"/>
              <a:t>Claude pisze najbardziej naturalnie, z mniejszą tendencją do używania „korpo-bełkotu” typowego dla GPT.</a:t>
            </a:r>
          </a:p>
          <a:p>
            <a:r>
              <a:rPr lang="pl-PL" b="1" dirty="0"/>
              <a:t>Kodowanie: </a:t>
            </a:r>
            <a:r>
              <a:rPr lang="pl-PL" dirty="0"/>
              <a:t>Wersja 3.5 </a:t>
            </a:r>
            <a:r>
              <a:rPr lang="pl-PL" dirty="0" err="1"/>
              <a:t>Sonnet</a:t>
            </a:r>
            <a:r>
              <a:rPr lang="pl-PL" dirty="0"/>
              <a:t> jest obecnie uważana przez wielu programistów za najlepszy model do pisania kodu (często lepszy niż GPT-4o).</a:t>
            </a:r>
          </a:p>
          <a:p>
            <a:r>
              <a:rPr lang="pl-PL" b="1" dirty="0" err="1"/>
              <a:t>Artifacts</a:t>
            </a:r>
            <a:r>
              <a:rPr lang="pl-PL" b="1" dirty="0"/>
              <a:t>: </a:t>
            </a:r>
            <a:r>
              <a:rPr lang="pl-PL" dirty="0"/>
              <a:t>Unikalna funkcja interfejsu – gdy poprosisz o kod strony www lub gry, Claude wyświetli Ci obok czatu działający podgląd tej aplikacji w czasie rzeczywistym.</a:t>
            </a:r>
          </a:p>
        </p:txBody>
      </p:sp>
    </p:spTree>
    <p:extLst>
      <p:ext uri="{BB962C8B-B14F-4D97-AF65-F5344CB8AC3E}">
        <p14:creationId xmlns:p14="http://schemas.microsoft.com/office/powerpoint/2010/main" val="4003909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A3C9189-4951-3370-636B-7A4B72468E1C}"/>
              </a:ext>
            </a:extLst>
          </p:cNvPr>
          <p:cNvSpPr>
            <a:spLocks noGrp="1"/>
          </p:cNvSpPr>
          <p:nvPr>
            <p:ph type="title"/>
          </p:nvPr>
        </p:nvSpPr>
        <p:spPr/>
        <p:txBody>
          <a:bodyPr/>
          <a:lstStyle/>
          <a:p>
            <a:r>
              <a:rPr lang="pl-PL" dirty="0"/>
              <a:t>Microsoft </a:t>
            </a:r>
            <a:r>
              <a:rPr lang="pl-PL" dirty="0" err="1"/>
              <a:t>Copilot</a:t>
            </a:r>
            <a:r>
              <a:rPr lang="pl-PL" dirty="0"/>
              <a:t> – "Korporacyjny Asystent"</a:t>
            </a:r>
          </a:p>
        </p:txBody>
      </p:sp>
      <p:sp>
        <p:nvSpPr>
          <p:cNvPr id="3" name="Symbol zastępczy zawartości 2">
            <a:extLst>
              <a:ext uri="{FF2B5EF4-FFF2-40B4-BE49-F238E27FC236}">
                <a16:creationId xmlns:a16="http://schemas.microsoft.com/office/drawing/2014/main" id="{670D48CA-DD91-1313-AB7B-DD35AD739EEC}"/>
              </a:ext>
            </a:extLst>
          </p:cNvPr>
          <p:cNvSpPr>
            <a:spLocks noGrp="1"/>
          </p:cNvSpPr>
          <p:nvPr>
            <p:ph idx="1"/>
          </p:nvPr>
        </p:nvSpPr>
        <p:spPr/>
        <p:txBody>
          <a:bodyPr>
            <a:normAutofit/>
          </a:bodyPr>
          <a:lstStyle/>
          <a:p>
            <a:pPr marL="0" indent="0">
              <a:buNone/>
            </a:pPr>
            <a:r>
              <a:rPr lang="pl-PL" dirty="0"/>
              <a:t>To nie jest nowy "model" w sensie naukowym, ale produkt.</a:t>
            </a:r>
          </a:p>
          <a:p>
            <a:pPr marL="0" indent="0">
              <a:buNone/>
            </a:pPr>
            <a:r>
              <a:rPr lang="pl-PL" b="1" dirty="0"/>
              <a:t>Kategoria:</a:t>
            </a:r>
            <a:r>
              <a:rPr lang="pl-PL" dirty="0"/>
              <a:t> Model Zamknięty / Usługa zintegrowana.</a:t>
            </a:r>
          </a:p>
          <a:p>
            <a:pPr marL="0" indent="0">
              <a:buNone/>
            </a:pPr>
            <a:r>
              <a:rPr lang="pl-PL" b="1" dirty="0"/>
              <a:t>Co ma w środku:</a:t>
            </a:r>
            <a:r>
              <a:rPr lang="pl-PL" dirty="0"/>
              <a:t> </a:t>
            </a:r>
            <a:r>
              <a:rPr lang="pl-PL" dirty="0" err="1"/>
              <a:t>Copilot</a:t>
            </a:r>
            <a:r>
              <a:rPr lang="pl-PL" dirty="0"/>
              <a:t> to w rzeczywistości ładnie opakowany </a:t>
            </a:r>
            <a:r>
              <a:rPr lang="pl-PL" b="1" dirty="0"/>
              <a:t>GPT-4o</a:t>
            </a:r>
            <a:r>
              <a:rPr lang="pl-PL" dirty="0"/>
              <a:t> od </a:t>
            </a:r>
            <a:r>
              <a:rPr lang="pl-PL" dirty="0" err="1"/>
              <a:t>OpenAI</a:t>
            </a:r>
            <a:r>
              <a:rPr lang="pl-PL" dirty="0"/>
              <a:t>, ale z dostępem do danych Microsoftu.</a:t>
            </a:r>
          </a:p>
        </p:txBody>
      </p:sp>
    </p:spTree>
    <p:extLst>
      <p:ext uri="{BB962C8B-B14F-4D97-AF65-F5344CB8AC3E}">
        <p14:creationId xmlns:p14="http://schemas.microsoft.com/office/powerpoint/2010/main" val="6651280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40</TotalTime>
  <Words>2445</Words>
  <Application>Microsoft Office PowerPoint</Application>
  <PresentationFormat>Panoramiczny</PresentationFormat>
  <Paragraphs>148</Paragraphs>
  <Slides>34</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34</vt:i4>
      </vt:variant>
    </vt:vector>
  </HeadingPairs>
  <TitlesOfParts>
    <vt:vector size="40" baseType="lpstr">
      <vt:lpstr>Arial</vt:lpstr>
      <vt:lpstr>Google Sans Text</vt:lpstr>
      <vt:lpstr>Tw Cen MT</vt:lpstr>
      <vt:lpstr>Tw Cen MT Condensed</vt:lpstr>
      <vt:lpstr>Wingdings 3</vt:lpstr>
      <vt:lpstr>Integralny</vt:lpstr>
      <vt:lpstr>Wstęp do AI</vt:lpstr>
      <vt:lpstr>Podział modeli AI </vt:lpstr>
      <vt:lpstr>OpenAI (GPT-4o / o1) – „Definicja AI dla mas”</vt:lpstr>
      <vt:lpstr>Cechy</vt:lpstr>
      <vt:lpstr>Google Gemini (1.5 Pro / Flash) – „Gigant z Pamięcią Absolutną”</vt:lpstr>
      <vt:lpstr>Cechy</vt:lpstr>
      <vt:lpstr>Anthropic Claude (3.5 Sonnet) – „Ulubieniec Programistów i Pisarzy”</vt:lpstr>
      <vt:lpstr>Cechy</vt:lpstr>
      <vt:lpstr>Microsoft Copilot – "Korporacyjny Asystent"</vt:lpstr>
      <vt:lpstr>Cechy</vt:lpstr>
      <vt:lpstr>DeepSeek (Chiny) – "Rynkowy Rozrabiaka" (Disruptor)</vt:lpstr>
      <vt:lpstr>Cechy</vt:lpstr>
      <vt:lpstr>Meta Llama (3.1) – „Fundament Lokalnego AI”</vt:lpstr>
      <vt:lpstr>Cechy</vt:lpstr>
      <vt:lpstr>Mistral (Mistral / Mixtral) – „Europejska Efektywność”</vt:lpstr>
      <vt:lpstr>Cechy</vt:lpstr>
      <vt:lpstr>Cenniki </vt:lpstr>
      <vt:lpstr>Ceny</vt:lpstr>
      <vt:lpstr>CHatGPT</vt:lpstr>
      <vt:lpstr>Google Gemini</vt:lpstr>
      <vt:lpstr>Copilot</vt:lpstr>
      <vt:lpstr>Claude</vt:lpstr>
      <vt:lpstr>Definicje</vt:lpstr>
      <vt:lpstr>Czym jest token</vt:lpstr>
      <vt:lpstr>Przykład</vt:lpstr>
      <vt:lpstr>Dlaczego to ważne?</vt:lpstr>
      <vt:lpstr>KWANTYZACJA (Quantization)</vt:lpstr>
      <vt:lpstr>Halucynacje (Hallucinations)</vt:lpstr>
      <vt:lpstr>Okno Kontekstowe (Context Window)</vt:lpstr>
      <vt:lpstr>Parametry (np. 8B, 70B)</vt:lpstr>
      <vt:lpstr>RAG (Retrieval-Augmented Generation)</vt:lpstr>
      <vt:lpstr>Agenci AI (AI Agents)</vt:lpstr>
      <vt:lpstr>Który Model dla Kogo</vt:lpstr>
      <vt:lpstr>Wybór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Damian Radzik</dc:creator>
  <cp:lastModifiedBy>Damian Radzik</cp:lastModifiedBy>
  <cp:revision>1</cp:revision>
  <dcterms:created xsi:type="dcterms:W3CDTF">2026-02-14T17:13:53Z</dcterms:created>
  <dcterms:modified xsi:type="dcterms:W3CDTF">2026-02-14T17:54:27Z</dcterms:modified>
</cp:coreProperties>
</file>