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Wdrażanie AI w Organizacji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 Hype'u do Realnych Wyników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376" y="621983"/>
            <a:ext cx="7705249" cy="25693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Podsumowanie: AI jako Narzędzie Transformacji Biznesowej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19376" y="3470672"/>
            <a:ext cx="3759518" cy="2449354"/>
          </a:xfrm>
          <a:prstGeom prst="roundRect">
            <a:avLst>
              <a:gd name="adj" fmla="val 352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32498" y="3683794"/>
            <a:ext cx="3333274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🏃</a:t>
            </a:r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Maraton, nie sprint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32498" y="4452938"/>
            <a:ext cx="3333274" cy="1253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Skuteczne wdrożenie AI wymaga strategicznego podejścia i ciągłego doskonalenia – nie da się tego zrobić z dnia na dzień.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4665107" y="3470672"/>
            <a:ext cx="3759518" cy="2449354"/>
          </a:xfrm>
          <a:prstGeom prst="roundRect">
            <a:avLst>
              <a:gd name="adj" fmla="val 3525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78229" y="3683794"/>
            <a:ext cx="3333274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🎯</a:t>
            </a:r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Cele i ludzie w centrum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878229" y="4452938"/>
            <a:ext cx="3333274" cy="1253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Skupienie na celach biznesowych i ludzkim wymiarze zmian jest kluczem do mierzalnych rezultatów.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19376" y="6106239"/>
            <a:ext cx="7705249" cy="1501259"/>
          </a:xfrm>
          <a:prstGeom prst="roundRect">
            <a:avLst>
              <a:gd name="adj" fmla="val 5751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32498" y="6319361"/>
            <a:ext cx="3224093" cy="336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🏆</a:t>
            </a:r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Trwała przewaga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32498" y="6767393"/>
            <a:ext cx="7279005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Organizacje, które strategicznie integrują AI, budują konkurencyjność niemożliwą do szybkiego skopiowania.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201460" y="503873"/>
            <a:ext cx="996315" cy="308253"/>
          </a:xfrm>
          <a:prstGeom prst="roundRect">
            <a:avLst>
              <a:gd name="adj" fmla="val 19316"/>
            </a:avLst>
          </a:prstGeom>
          <a:solidFill>
            <a:srgbClr val="D6F5EE"/>
          </a:solidFill>
          <a:ln/>
        </p:spPr>
      </p:sp>
      <p:sp>
        <p:nvSpPr>
          <p:cNvPr id="3" name="Text 1"/>
          <p:cNvSpPr/>
          <p:nvPr/>
        </p:nvSpPr>
        <p:spPr>
          <a:xfrm>
            <a:off x="1307783" y="556974"/>
            <a:ext cx="783669" cy="202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ROZDZIAŁ 1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201460" y="867489"/>
            <a:ext cx="12227362" cy="166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Sztuczna Inteligencja – Magiczne Rozwiązanie czy Biznesowa Rzeczywistość?</a:t>
            </a:r>
            <a:endParaRPr lang="en-US" sz="3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1460" y="2892147"/>
            <a:ext cx="7796451" cy="467784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437727" y="3677603"/>
            <a:ext cx="3998595" cy="1514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budzi ogromne zainteresowanie, ale realne wyniki często rozczarowują. Według raportu McKinsey (2025), jedynie </a:t>
            </a:r>
            <a:pPr algn="l" indent="0" marL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30% organizacji</a:t>
            </a:r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odnotowało pozytywny efekt wdrożenia AI, a </a:t>
            </a:r>
            <a:pPr algn="l" indent="0" marL="0">
              <a:lnSpc>
                <a:spcPts val="1950"/>
              </a:lnSpc>
              <a:buNone/>
            </a:pPr>
            <a:r>
              <a:rPr lang="en-US" sz="1350" b="1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47%</a:t>
            </a:r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zaobserwowało mniej niż 5% wpływu na wyniki finansowe.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9437727" y="5347811"/>
            <a:ext cx="3998595" cy="1405414"/>
          </a:xfrm>
          <a:prstGeom prst="roundRect">
            <a:avLst>
              <a:gd name="adj" fmla="val 5296"/>
            </a:avLst>
          </a:prstGeom>
          <a:solidFill>
            <a:srgbClr val="FCF2B5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892" y="5604748"/>
            <a:ext cx="221456" cy="17716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013513" y="5530453"/>
            <a:ext cx="3245644" cy="1009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Kluczowy problem: brak konkretnej strategii, jasnych celów i mierników sukcesu sprawia, że inwestycje w AI nie przekładają się na wartość biznesową.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376"/>
            <a:ext cx="93279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Mit kontra Rzeczywistość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6778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Czym naprawdę jest wdrożenie AI – i dlaczego tak wiele projektów zawodzi?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2885837"/>
            <a:ext cx="13042821" cy="2656403"/>
          </a:xfrm>
          <a:prstGeom prst="roundRect">
            <a:avLst>
              <a:gd name="adj" fmla="val 3586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893457"/>
            <a:ext cx="6513790" cy="2641163"/>
          </a:xfrm>
          <a:prstGeom prst="roundRect">
            <a:avLst>
              <a:gd name="adj" fmla="val 3607"/>
            </a:avLst>
          </a:prstGeom>
          <a:solidFill>
            <a:srgbClr val="D6F5EE"/>
          </a:solidFill>
          <a:ln/>
        </p:spPr>
      </p:sp>
      <p:sp>
        <p:nvSpPr>
          <p:cNvPr id="6" name="Text 4"/>
          <p:cNvSpPr/>
          <p:nvPr/>
        </p:nvSpPr>
        <p:spPr>
          <a:xfrm>
            <a:off x="1028224" y="3120271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🧪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Mity o AI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28224" y="3618309"/>
            <a:ext cx="6060162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to "magiczna skrzynka" – wystarczy włączyć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Wystarczy kupić narzędzie SaaS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jest tylko dla wielkich korporacji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Ludzie nie są potrzebni przy AI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315200" y="2893457"/>
            <a:ext cx="6513790" cy="2641163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9" name="Shape 7"/>
          <p:cNvSpPr/>
          <p:nvPr/>
        </p:nvSpPr>
        <p:spPr>
          <a:xfrm>
            <a:off x="7315200" y="2893457"/>
            <a:ext cx="30480" cy="2641163"/>
          </a:xfrm>
          <a:prstGeom prst="roundRect">
            <a:avLst>
              <a:gd name="adj" fmla="val 312558"/>
            </a:avLst>
          </a:prstGeom>
          <a:solidFill>
            <a:srgbClr val="BCDBD4"/>
          </a:solidFill>
          <a:ln/>
        </p:spPr>
      </p:sp>
      <p:sp>
        <p:nvSpPr>
          <p:cNvPr id="10" name="Text 8"/>
          <p:cNvSpPr/>
          <p:nvPr/>
        </p:nvSpPr>
        <p:spPr>
          <a:xfrm>
            <a:off x="7542014" y="3120271"/>
            <a:ext cx="3131344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✅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Rzeczywistość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542014" y="3618309"/>
            <a:ext cx="6060162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wymaga zmiany mentalności i kultury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Potrzebna jest analiza danych i procesów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Inwestycja w kompetencje jest niezbędna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Czynnik ludzki decyduje o sukcesie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797391"/>
            <a:ext cx="13042821" cy="1326713"/>
          </a:xfrm>
          <a:prstGeom prst="roundRect">
            <a:avLst>
              <a:gd name="adj" fmla="val 7181"/>
            </a:avLst>
          </a:prstGeom>
          <a:solidFill>
            <a:srgbClr val="C1F1E5"/>
          </a:solidFill>
          <a:ln/>
        </p:spPr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604" y="6149102"/>
            <a:ext cx="283488" cy="226814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530906" y="6080879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Błędne założenia menedżerów: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"Narzędzie zrobi się samo", "Zespół sam się nauczy", "Koszty zwrócą się szybko"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– to przepis na porażkę.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230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Gdzie Jest Realna Wartość?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30436" y="3580805"/>
            <a:ext cx="3828217" cy="2825591"/>
          </a:xfrm>
          <a:prstGeom prst="roundRect">
            <a:avLst>
              <a:gd name="adj" fmla="val 5780"/>
            </a:avLst>
          </a:prstGeom>
          <a:solidFill>
            <a:srgbClr val="26A688"/>
          </a:solidFill>
          <a:ln/>
        </p:spPr>
      </p:sp>
      <p:sp>
        <p:nvSpPr>
          <p:cNvPr id="5" name="Text 2"/>
          <p:cNvSpPr/>
          <p:nvPr/>
        </p:nvSpPr>
        <p:spPr>
          <a:xfrm>
            <a:off x="857250" y="3807619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🌫️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Hype AI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57250" y="4396383"/>
            <a:ext cx="337458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Obietnice rewolucji, błyskawicznych zysków i automatyzacji wszystkiego – bez strategii i fundamentów.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56321" y="3807619"/>
            <a:ext cx="3501509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📊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Rzeczywistość Biznesowa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4856321" y="4750713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Mierzalne rezultaty osiągają organizacje, które łączą jasną strategię, dobre dane i zaangażowanie ludzi.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568291" y="526256"/>
            <a:ext cx="935950" cy="284559"/>
          </a:xfrm>
          <a:prstGeom prst="roundRect">
            <a:avLst>
              <a:gd name="adj" fmla="val 19669"/>
            </a:avLst>
          </a:prstGeom>
          <a:solidFill>
            <a:srgbClr val="D6F5EE"/>
          </a:solidFill>
          <a:ln/>
        </p:spPr>
      </p:sp>
      <p:sp>
        <p:nvSpPr>
          <p:cNvPr id="3" name="Text 1"/>
          <p:cNvSpPr/>
          <p:nvPr/>
        </p:nvSpPr>
        <p:spPr>
          <a:xfrm>
            <a:off x="1668185" y="576143"/>
            <a:ext cx="736163" cy="1847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0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ROZDZIAŁ 2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1568291" y="859631"/>
            <a:ext cx="10437733" cy="520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Fundamenty Skutecznego Wdrożenia AI</a:t>
            </a:r>
            <a:endParaRPr lang="en-US" sz="32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5499" y="1563648"/>
            <a:ext cx="10459164" cy="553985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533589" y="5522972"/>
            <a:ext cx="2586033" cy="32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Discovery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3349694" y="5938174"/>
            <a:ext cx="2769929" cy="448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Analiza celów i dostępnych danych.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2522163" y="2280374"/>
            <a:ext cx="2586033" cy="32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Evaluation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2338268" y="2695576"/>
            <a:ext cx="2769929" cy="448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Ocena przypadków użycia i ROI.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544746" y="2280374"/>
            <a:ext cx="2586033" cy="323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Deployment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8544746" y="2695576"/>
            <a:ext cx="2769929" cy="448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Wdrożenie, integracja z procesami.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9521692" y="5523151"/>
            <a:ext cx="2769928" cy="646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Analiza i Doskonalenie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9521692" y="6261608"/>
            <a:ext cx="2769928" cy="4482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Monitorowanie i ciągła optymalizacja.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568291" y="7241024"/>
            <a:ext cx="11493698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Skuteczne wdrożenie AI zawsze zaczyna się od celu biznesowego – nie od technologii. Model Haba Group porządkuje ten proces w cztery jasne fazy, uwzględniające strategię, kulturę, procesy i kompetencje.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6246" y="582811"/>
            <a:ext cx="7804309" cy="11961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Ludzki Wymiar Transformacji AI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156246" y="2116693"/>
            <a:ext cx="3801189" cy="631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950"/>
              </a:lnSpc>
              <a:buNone/>
            </a:pPr>
            <a:r>
              <a:rPr lang="en-US" sz="4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93%</a:t>
            </a:r>
            <a:endParaRPr lang="en-US" sz="4950" dirty="0"/>
          </a:p>
        </p:txBody>
      </p:sp>
      <p:sp>
        <p:nvSpPr>
          <p:cNvPr id="5" name="Text 2"/>
          <p:cNvSpPr/>
          <p:nvPr/>
        </p:nvSpPr>
        <p:spPr>
          <a:xfrm>
            <a:off x="6186368" y="2964894"/>
            <a:ext cx="3740944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Nieufność do chatbotów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156246" y="3360658"/>
            <a:ext cx="3801189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Pracownicy nie ufają AI bez transparentnej komunikacji (Accenture, 2024)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0159246" y="2116693"/>
            <a:ext cx="3801308" cy="631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950"/>
              </a:lnSpc>
              <a:buNone/>
            </a:pPr>
            <a:r>
              <a:rPr lang="en-US" sz="4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47%</a:t>
            </a:r>
            <a:endParaRPr lang="en-US" sz="4950" dirty="0"/>
          </a:p>
        </p:txBody>
      </p:sp>
      <p:sp>
        <p:nvSpPr>
          <p:cNvPr id="8" name="Text 5"/>
          <p:cNvSpPr/>
          <p:nvPr/>
        </p:nvSpPr>
        <p:spPr>
          <a:xfrm>
            <a:off x="10159246" y="2964894"/>
            <a:ext cx="3801308" cy="597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Brak odczuwalnych korzyści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159246" y="3659624"/>
            <a:ext cx="3801308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Firm nie widzi znaczącego wpływu AI na wyniki (McKinsey, 2025)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8157686" y="4642485"/>
            <a:ext cx="3801308" cy="631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950"/>
              </a:lnSpc>
              <a:buNone/>
            </a:pPr>
            <a:r>
              <a:rPr lang="en-US" sz="4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5</a:t>
            </a:r>
            <a:endParaRPr lang="en-US" sz="4950" dirty="0"/>
          </a:p>
        </p:txBody>
      </p:sp>
      <p:sp>
        <p:nvSpPr>
          <p:cNvPr id="11" name="Text 8"/>
          <p:cNvSpPr/>
          <p:nvPr/>
        </p:nvSpPr>
        <p:spPr>
          <a:xfrm>
            <a:off x="8346162" y="5490686"/>
            <a:ext cx="3424357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Filarów modelu ADKAR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8157686" y="5886450"/>
            <a:ext cx="3801308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Świadomość, Pragnienie, Wiedza, Umiejętność, Wzmocnienie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156246" y="6632377"/>
            <a:ext cx="7804309" cy="1014413"/>
          </a:xfrm>
          <a:prstGeom prst="roundRect">
            <a:avLst>
              <a:gd name="adj" fmla="val 7924"/>
            </a:avLst>
          </a:prstGeom>
          <a:solidFill>
            <a:srgbClr val="B6D6FC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79" y="6917293"/>
            <a:ext cx="239197" cy="191333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778109" y="6841569"/>
            <a:ext cx="6991112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Według KPMG i EY (2024), największe przeszkody we wdrożeniu AI to opór pracowników, brak kompetencji i niechęć do zmian – nie technologia.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611" y="614124"/>
            <a:ext cx="869930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Typowe Przypadki Użycia AI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94611" y="1689854"/>
            <a:ext cx="6378535" cy="1794391"/>
          </a:xfrm>
          <a:prstGeom prst="roundRect">
            <a:avLst>
              <a:gd name="adj" fmla="val 4646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17471" y="1712714"/>
            <a:ext cx="6332815" cy="595313"/>
          </a:xfrm>
          <a:prstGeom prst="roundRect">
            <a:avLst>
              <a:gd name="adj" fmla="val 9395"/>
            </a:avLst>
          </a:prstGeom>
          <a:solidFill>
            <a:srgbClr val="D6F5EE"/>
          </a:solidFill>
          <a:ln/>
        </p:spPr>
      </p:sp>
      <p:sp>
        <p:nvSpPr>
          <p:cNvPr id="5" name="Text 3"/>
          <p:cNvSpPr/>
          <p:nvPr/>
        </p:nvSpPr>
        <p:spPr>
          <a:xfrm>
            <a:off x="3734991" y="182046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915829" y="2481620"/>
            <a:ext cx="40718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Automatyzacja procesów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15829" y="2965371"/>
            <a:ext cx="593609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Obsługa klienta, analiza dokumentów, przetwarzanie danych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694611" y="3657838"/>
            <a:ext cx="6378535" cy="1794391"/>
          </a:xfrm>
          <a:prstGeom prst="roundRect">
            <a:avLst>
              <a:gd name="adj" fmla="val 4646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17471" y="3680698"/>
            <a:ext cx="6332815" cy="595313"/>
          </a:xfrm>
          <a:prstGeom prst="roundRect">
            <a:avLst>
              <a:gd name="adj" fmla="val 9395"/>
            </a:avLst>
          </a:prstGeom>
          <a:solidFill>
            <a:srgbClr val="D6F5EE"/>
          </a:solidFill>
          <a:ln/>
        </p:spPr>
      </p:sp>
      <p:sp>
        <p:nvSpPr>
          <p:cNvPr id="10" name="Text 8"/>
          <p:cNvSpPr/>
          <p:nvPr/>
        </p:nvSpPr>
        <p:spPr>
          <a:xfrm>
            <a:off x="3734991" y="3788450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2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915829" y="4449604"/>
            <a:ext cx="41162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Optymalizacja operacyjna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15829" y="4933355"/>
            <a:ext cx="593609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Prognozowanie popytu, zarządzanie łańcuchem dostaw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694611" y="5625822"/>
            <a:ext cx="6378535" cy="1794391"/>
          </a:xfrm>
          <a:prstGeom prst="roundRect">
            <a:avLst>
              <a:gd name="adj" fmla="val 4646"/>
            </a:avLst>
          </a:prstGeom>
          <a:solidFill>
            <a:srgbClr val="FFFFFF"/>
          </a:solidFill>
          <a:ln w="22860">
            <a:solidFill>
              <a:srgbClr val="BCDBD4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17471" y="5648682"/>
            <a:ext cx="6332815" cy="595313"/>
          </a:xfrm>
          <a:prstGeom prst="roundRect">
            <a:avLst>
              <a:gd name="adj" fmla="val 9395"/>
            </a:avLst>
          </a:prstGeom>
          <a:solidFill>
            <a:srgbClr val="D6F5EE"/>
          </a:solidFill>
          <a:ln/>
        </p:spPr>
      </p:sp>
      <p:sp>
        <p:nvSpPr>
          <p:cNvPr id="15" name="Text 13"/>
          <p:cNvSpPr/>
          <p:nvPr/>
        </p:nvSpPr>
        <p:spPr>
          <a:xfrm>
            <a:off x="3734991" y="575643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3</a:t>
            </a: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915829" y="64175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Personalizacja</a:t>
            </a:r>
            <a:endParaRPr lang="en-US" sz="1950" dirty="0"/>
          </a:p>
        </p:txBody>
      </p:sp>
      <p:sp>
        <p:nvSpPr>
          <p:cNvPr id="17" name="Text 15"/>
          <p:cNvSpPr/>
          <p:nvPr/>
        </p:nvSpPr>
        <p:spPr>
          <a:xfrm>
            <a:off x="915829" y="6901339"/>
            <a:ext cx="5936099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Rekomendacje produktów, kampanie marketingowe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7564874" y="1668185"/>
            <a:ext cx="56251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Jak kwalifikować przypadki użycia?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564874" y="2151936"/>
            <a:ext cx="6378535" cy="1372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Czy wspiera kluczowe cele biznesowe?</a:t>
            </a:r>
            <a:endParaRPr lang="en-US" sz="15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Jakie są potencjalne ROI i czas zwrotu?</a:t>
            </a:r>
            <a:endParaRPr lang="en-US" sz="15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Czy dane są dostępne i wysokiej jakości?</a:t>
            </a:r>
            <a:endParaRPr lang="en-US" sz="1550" dirty="0"/>
          </a:p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5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Jakie ryzyka techniczne i kulturowe istnieją?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7564874" y="3719989"/>
            <a:ext cx="6378535" cy="1073825"/>
          </a:xfrm>
          <a:prstGeom prst="roundRect">
            <a:avLst>
              <a:gd name="adj" fmla="val 7763"/>
            </a:avLst>
          </a:prstGeom>
          <a:solidFill>
            <a:srgbClr val="B6FCB8"/>
          </a:solidFill>
          <a:ln/>
        </p:spPr>
      </p:sp>
      <p:pic>
        <p:nvPicPr>
          <p:cNvPr id="2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3232" y="4015264"/>
            <a:ext cx="248007" cy="198358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8209598" y="3943112"/>
            <a:ext cx="5535454" cy="595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Najlepsze projekty AI rozwiązują konkretny, dobrze zdefiniowany problem biznesowy.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730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Zrozumieć i Zarządzać Ryzykami Wdrożenia AI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98495"/>
            <a:ext cx="6407944" cy="1738432"/>
          </a:xfrm>
          <a:prstGeom prst="roundRect">
            <a:avLst>
              <a:gd name="adj" fmla="val 8416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198495"/>
            <a:ext cx="121920" cy="1738432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455789"/>
            <a:ext cx="445305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🗑️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Ryzyko jakości danych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953828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"Śmieci na wejściu, śmieci na wyjściu" – bez czystych, spójnych danych AI nie działa poprawnie.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3198495"/>
            <a:ext cx="6408063" cy="1738432"/>
          </a:xfrm>
          <a:prstGeom prst="roundRect">
            <a:avLst>
              <a:gd name="adj" fmla="val 8416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398067" y="3198495"/>
            <a:ext cx="121920" cy="1738432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9" name="Text 7"/>
          <p:cNvSpPr/>
          <p:nvPr/>
        </p:nvSpPr>
        <p:spPr>
          <a:xfrm>
            <a:off x="7777282" y="3455789"/>
            <a:ext cx="451139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⚙️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Ryzyko technologiczne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777282" y="3953828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Niezgodność systemów i brak integracji nowych narzędzi AI z istniejącą infrastrukturą.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5163741"/>
            <a:ext cx="6407944" cy="1738432"/>
          </a:xfrm>
          <a:prstGeom prst="roundRect">
            <a:avLst>
              <a:gd name="adj" fmla="val 8416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63310" y="5163741"/>
            <a:ext cx="121920" cy="1738432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13" name="Text 11"/>
          <p:cNvSpPr/>
          <p:nvPr/>
        </p:nvSpPr>
        <p:spPr>
          <a:xfrm>
            <a:off x="1142524" y="5421035"/>
            <a:ext cx="3045857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📉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Ryzyko banału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142524" y="5919073"/>
            <a:ext cx="58019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Projekty AI, które pochłaniają zasoby, lecz nie przynoszą znaczącej wartości biznesowej.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5163741"/>
            <a:ext cx="6408063" cy="1738432"/>
          </a:xfrm>
          <a:prstGeom prst="roundRect">
            <a:avLst>
              <a:gd name="adj" fmla="val 8416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398067" y="5163741"/>
            <a:ext cx="121920" cy="1738432"/>
          </a:xfrm>
          <a:prstGeom prst="roundRect">
            <a:avLst>
              <a:gd name="adj" fmla="val 78139"/>
            </a:avLst>
          </a:prstGeom>
          <a:solidFill>
            <a:srgbClr val="26A688"/>
          </a:solidFill>
          <a:ln/>
        </p:spPr>
      </p:sp>
      <p:sp>
        <p:nvSpPr>
          <p:cNvPr id="17" name="Text 15"/>
          <p:cNvSpPr/>
          <p:nvPr/>
        </p:nvSpPr>
        <p:spPr>
          <a:xfrm>
            <a:off x="7777282" y="5421035"/>
            <a:ext cx="3591044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👥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 Ryzyko kulturowe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777282" y="5919073"/>
            <a:ext cx="58020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Opór pracowników i brak akceptacji zmian blokują efektywne wykorzystanie AI w organizacji.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31758" y="620792"/>
            <a:ext cx="1175266" cy="382429"/>
          </a:xfrm>
          <a:prstGeom prst="roundRect">
            <a:avLst>
              <a:gd name="adj" fmla="val 18372"/>
            </a:avLst>
          </a:prstGeom>
          <a:solidFill>
            <a:srgbClr val="D6F5EE"/>
          </a:solidFill>
          <a:ln/>
        </p:spPr>
      </p:sp>
      <p:sp>
        <p:nvSpPr>
          <p:cNvPr id="3" name="Text 1"/>
          <p:cNvSpPr/>
          <p:nvPr/>
        </p:nvSpPr>
        <p:spPr>
          <a:xfrm>
            <a:off x="857131" y="683419"/>
            <a:ext cx="924520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3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ROZDZIAŁ 3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731758" y="1080254"/>
            <a:ext cx="7651671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Droga do Dojrzałości AI</a:t>
            </a:r>
            <a:endParaRPr lang="en-US" sz="4100" dirty="0"/>
          </a:p>
        </p:txBody>
      </p:sp>
      <p:sp>
        <p:nvSpPr>
          <p:cNvPr id="5" name="Text 3"/>
          <p:cNvSpPr/>
          <p:nvPr/>
        </p:nvSpPr>
        <p:spPr>
          <a:xfrm>
            <a:off x="731758" y="2022753"/>
            <a:ext cx="13166884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 pierwszych eksperymentów do strategicznego przywództwa – to ewolucja, nie rewolucja.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1045369" y="3083600"/>
            <a:ext cx="6173272" cy="209074"/>
          </a:xfrm>
          <a:prstGeom prst="roundRect">
            <a:avLst>
              <a:gd name="adj" fmla="val 4200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31758" y="2874526"/>
            <a:ext cx="627221" cy="627221"/>
          </a:xfrm>
          <a:prstGeom prst="roundRect">
            <a:avLst>
              <a:gd name="adj" fmla="val 7289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8563" y="3031331"/>
            <a:ext cx="313611" cy="313611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940832" y="3694509"/>
            <a:ext cx="26137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Eksperymenty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940832" y="4136708"/>
            <a:ext cx="6068854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Pierwsze piloty, nauka na błędach, budowanie świadomości AI w organizacji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725132" y="2769989"/>
            <a:ext cx="6173391" cy="209074"/>
          </a:xfrm>
          <a:prstGeom prst="roundRect">
            <a:avLst>
              <a:gd name="adj" fmla="val 4200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411522" y="2560915"/>
            <a:ext cx="627221" cy="627221"/>
          </a:xfrm>
          <a:prstGeom prst="roundRect">
            <a:avLst>
              <a:gd name="adj" fmla="val 7289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8327" y="2717721"/>
            <a:ext cx="313611" cy="313611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620595" y="3380899"/>
            <a:ext cx="430494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Budowanie Fundamentów</a:t>
            </a:r>
            <a:endParaRPr lang="en-US" sz="2050" dirty="0"/>
          </a:p>
        </p:txBody>
      </p:sp>
      <p:sp>
        <p:nvSpPr>
          <p:cNvPr id="15" name="Text 11"/>
          <p:cNvSpPr/>
          <p:nvPr/>
        </p:nvSpPr>
        <p:spPr>
          <a:xfrm>
            <a:off x="7620595" y="3823097"/>
            <a:ext cx="6068973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Inwestycja w dane, infrastrukturę technologiczną i kompetencje zespołów</a:t>
            </a:r>
            <a:endParaRPr lang="en-US" sz="1600" dirty="0"/>
          </a:p>
        </p:txBody>
      </p:sp>
      <p:sp>
        <p:nvSpPr>
          <p:cNvPr id="16" name="Shape 12"/>
          <p:cNvSpPr/>
          <p:nvPr/>
        </p:nvSpPr>
        <p:spPr>
          <a:xfrm>
            <a:off x="1045369" y="5703927"/>
            <a:ext cx="6173272" cy="209074"/>
          </a:xfrm>
          <a:prstGeom prst="roundRect">
            <a:avLst>
              <a:gd name="adj" fmla="val 4200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731758" y="5494853"/>
            <a:ext cx="627221" cy="627221"/>
          </a:xfrm>
          <a:prstGeom prst="roundRect">
            <a:avLst>
              <a:gd name="adj" fmla="val 7289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pic>
        <p:nvPicPr>
          <p:cNvPr id="18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8563" y="5651659"/>
            <a:ext cx="313611" cy="313611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40832" y="6314837"/>
            <a:ext cx="349138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Skalowanie Inicjatyw</a:t>
            </a:r>
            <a:endParaRPr lang="en-US" sz="2050" dirty="0"/>
          </a:p>
        </p:txBody>
      </p:sp>
      <p:sp>
        <p:nvSpPr>
          <p:cNvPr id="20" name="Text 15"/>
          <p:cNvSpPr/>
          <p:nvPr/>
        </p:nvSpPr>
        <p:spPr>
          <a:xfrm>
            <a:off x="940832" y="6757035"/>
            <a:ext cx="6068854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Przejście od pojedynczych projektów do zintegrowanej, firmowej strategii AI</a:t>
            </a:r>
            <a:endParaRPr lang="en-US" sz="1600" dirty="0"/>
          </a:p>
        </p:txBody>
      </p:sp>
      <p:sp>
        <p:nvSpPr>
          <p:cNvPr id="21" name="Shape 16"/>
          <p:cNvSpPr/>
          <p:nvPr/>
        </p:nvSpPr>
        <p:spPr>
          <a:xfrm>
            <a:off x="7725132" y="5390317"/>
            <a:ext cx="6173391" cy="209074"/>
          </a:xfrm>
          <a:prstGeom prst="roundRect">
            <a:avLst>
              <a:gd name="adj" fmla="val 4200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22" name="Shape 17"/>
          <p:cNvSpPr/>
          <p:nvPr/>
        </p:nvSpPr>
        <p:spPr>
          <a:xfrm>
            <a:off x="7411522" y="5181243"/>
            <a:ext cx="627221" cy="627221"/>
          </a:xfrm>
          <a:prstGeom prst="roundRect">
            <a:avLst>
              <a:gd name="adj" fmla="val 72893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pic>
        <p:nvPicPr>
          <p:cNvPr id="2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8327" y="5338048"/>
            <a:ext cx="313611" cy="313611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7620595" y="6001226"/>
            <a:ext cx="4504253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Przywództwo Strategiczne</a:t>
            </a:r>
            <a:endParaRPr lang="en-US" sz="2050" dirty="0"/>
          </a:p>
        </p:txBody>
      </p:sp>
      <p:sp>
        <p:nvSpPr>
          <p:cNvPr id="25" name="Text 19"/>
          <p:cNvSpPr/>
          <p:nvPr/>
        </p:nvSpPr>
        <p:spPr>
          <a:xfrm>
            <a:off x="7620595" y="6443424"/>
            <a:ext cx="6068973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AI jako rdzeń modelu biznesowego – trwała przewaga konkurencyjna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2026-04-22T06:59:31Z</dcterms:created>
  <dcterms:modified xsi:type="dcterms:W3CDTF">2026-04-22T06:59:31Z</dcterms:modified>
</cp:coreProperties>
</file>