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Unbounded"/>
      <p:regular r:id="rId17"/>
    </p:embeddedFont>
    <p:embeddedFont>
      <p:font typeface="Unbounded"/>
      <p:regular r:id="rId18"/>
    </p:embeddedFont>
    <p:embeddedFont>
      <p:font typeface="Open Sans"/>
      <p:regular r:id="rId19"/>
    </p:embeddedFont>
    <p:embeddedFont>
      <p:font typeface="Open Sans"/>
      <p:regular r:id="rId20"/>
    </p:embeddedFont>
    <p:embeddedFont>
      <p:font typeface="Open Sans"/>
      <p:regular r:id="rId21"/>
    </p:embeddedFont>
    <p:embeddedFont>
      <p:font typeface="Open Sans"/>
      <p:regular r:id="rId2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slideLayout" Target="../slideLayouts/slideLayout4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slideLayout" Target="../slideLayouts/slideLayout5.xml"/><Relationship Id="rId5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svg"/><Relationship Id="rId4" Type="http://schemas.openxmlformats.org/officeDocument/2006/relationships/image" Target="../media/image-6-4.png"/><Relationship Id="rId5" Type="http://schemas.openxmlformats.org/officeDocument/2006/relationships/image" Target="../media/image-6-5.svg"/><Relationship Id="rId6" Type="http://schemas.openxmlformats.org/officeDocument/2006/relationships/image" Target="../media/image-6-6.png"/><Relationship Id="rId7" Type="http://schemas.openxmlformats.org/officeDocument/2006/relationships/image" Target="../media/image-6-7.svg"/><Relationship Id="rId8" Type="http://schemas.openxmlformats.org/officeDocument/2006/relationships/image" Target="../media/image-6-8.png"/><Relationship Id="rId9" Type="http://schemas.openxmlformats.org/officeDocument/2006/relationships/image" Target="../media/image-6-9.svg"/><Relationship Id="rId10" Type="http://schemas.openxmlformats.org/officeDocument/2006/relationships/slideLayout" Target="../slideLayouts/slideLayout7.xml"/><Relationship Id="rId11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svg"/><Relationship Id="rId4" Type="http://schemas.openxmlformats.org/officeDocument/2006/relationships/image" Target="../media/image-7-4.png"/><Relationship Id="rId5" Type="http://schemas.openxmlformats.org/officeDocument/2006/relationships/image" Target="../media/image-7-5.svg"/><Relationship Id="rId6" Type="http://schemas.openxmlformats.org/officeDocument/2006/relationships/image" Target="../media/image-7-6.png"/><Relationship Id="rId7" Type="http://schemas.openxmlformats.org/officeDocument/2006/relationships/image" Target="../media/image-7-7.svg"/><Relationship Id="rId8" Type="http://schemas.openxmlformats.org/officeDocument/2006/relationships/slideLayout" Target="../slideLayouts/slideLayout8.xml"/><Relationship Id="rId9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png"/><Relationship Id="rId4" Type="http://schemas.openxmlformats.org/officeDocument/2006/relationships/slideLayout" Target="../slideLayouts/slideLayout10.xml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5486400" cy="8229600"/>
          </a:xfrm>
          <a:prstGeom prst="rect">
            <a:avLst/>
          </a:prstGeom>
          <a:solidFill>
            <a:srgbClr val="D6F5EE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348" y="608290"/>
            <a:ext cx="5259586" cy="70129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280190" y="1370290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Generowanie Treści Multimedialnych w Erze AI</a:t>
            </a:r>
            <a:endParaRPr lang="en-US" sz="4450" dirty="0"/>
          </a:p>
        </p:txBody>
      </p:sp>
      <p:sp>
        <p:nvSpPr>
          <p:cNvPr id="5" name="Text 2"/>
          <p:cNvSpPr/>
          <p:nvPr/>
        </p:nvSpPr>
        <p:spPr>
          <a:xfrm>
            <a:off x="6280190" y="3836789"/>
            <a:ext cx="7556421" cy="19564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7700"/>
              </a:lnSpc>
              <a:buNone/>
            </a:pPr>
            <a:r>
              <a:rPr lang="en-US" sz="61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Rewolucja czy Zagrożenie?</a:t>
            </a:r>
            <a:endParaRPr lang="en-US" sz="6150" dirty="0"/>
          </a:p>
        </p:txBody>
      </p:sp>
      <p:sp>
        <p:nvSpPr>
          <p:cNvPr id="6" name="Text 3"/>
          <p:cNvSpPr/>
          <p:nvPr/>
        </p:nvSpPr>
        <p:spPr>
          <a:xfrm>
            <a:off x="6280190" y="6133386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Jak sztuczna inteligencja zmienia oblicze kreatywności — i co to oznacza dla twórców.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5486400" cy="8229600"/>
          </a:xfrm>
          <a:prstGeom prst="rect">
            <a:avLst/>
          </a:prstGeom>
          <a:solidFill>
            <a:srgbClr val="D6F5EE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776" y="603528"/>
            <a:ext cx="5266730" cy="702242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255425" y="676275"/>
            <a:ext cx="7605951" cy="2059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400"/>
              </a:lnSpc>
              <a:buNone/>
            </a:pPr>
            <a:r>
              <a:rPr lang="en-US" sz="43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Przyszłość Jest Teraz: Bądź Krok Przed Innymi</a:t>
            </a:r>
            <a:endParaRPr lang="en-US" sz="4300" dirty="0"/>
          </a:p>
        </p:txBody>
      </p:sp>
      <p:sp>
        <p:nvSpPr>
          <p:cNvPr id="5" name="Text 2"/>
          <p:cNvSpPr/>
          <p:nvPr/>
        </p:nvSpPr>
        <p:spPr>
          <a:xfrm>
            <a:off x="6255425" y="3055382"/>
            <a:ext cx="7605951" cy="10383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Generowanie treści multimedialnych przez AI to </a:t>
            </a:r>
            <a:pPr algn="l" indent="0" marL="0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nie przyszłość — to teraźniejszość</a:t>
            </a:r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 Kluczem jest adaptacja, opanowanie nowych narzędzi i skupienie na unikalnych, angażujących historiach.</a:t>
            </a:r>
            <a:endParaRPr lang="en-US" sz="1700" dirty="0"/>
          </a:p>
        </p:txBody>
      </p:sp>
      <p:sp>
        <p:nvSpPr>
          <p:cNvPr id="6" name="Shape 3"/>
          <p:cNvSpPr/>
          <p:nvPr/>
        </p:nvSpPr>
        <p:spPr>
          <a:xfrm>
            <a:off x="6255425" y="4333161"/>
            <a:ext cx="7605951" cy="3220164"/>
          </a:xfrm>
          <a:prstGeom prst="roundRect">
            <a:avLst>
              <a:gd name="adj" fmla="val 2866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7" name="Shape 4"/>
          <p:cNvSpPr/>
          <p:nvPr/>
        </p:nvSpPr>
        <p:spPr>
          <a:xfrm>
            <a:off x="6263045" y="4340781"/>
            <a:ext cx="3795355" cy="1948577"/>
          </a:xfrm>
          <a:prstGeom prst="roundRect">
            <a:avLst>
              <a:gd name="adj" fmla="val 4736"/>
            </a:avLst>
          </a:prstGeom>
          <a:solidFill>
            <a:srgbClr val="D6F5EE"/>
          </a:solidFill>
          <a:ln/>
        </p:spPr>
      </p:sp>
      <p:sp>
        <p:nvSpPr>
          <p:cNvPr id="8" name="Text 5"/>
          <p:cNvSpPr/>
          <p:nvPr/>
        </p:nvSpPr>
        <p:spPr>
          <a:xfrm>
            <a:off x="6482715" y="4560451"/>
            <a:ext cx="2746653" cy="343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Adaptuj się</a:t>
            </a:r>
            <a:endParaRPr lang="en-US" sz="2150" dirty="0"/>
          </a:p>
        </p:txBody>
      </p:sp>
      <p:sp>
        <p:nvSpPr>
          <p:cNvPr id="9" name="Text 6"/>
          <p:cNvSpPr/>
          <p:nvPr/>
        </p:nvSpPr>
        <p:spPr>
          <a:xfrm>
            <a:off x="6482715" y="5031343"/>
            <a:ext cx="3356015" cy="6922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Ucz się obsługi nowych platform i eksperymentuj z formatami.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10058400" y="4340781"/>
            <a:ext cx="3795355" cy="1948577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11" name="Shape 8"/>
          <p:cNvSpPr/>
          <p:nvPr/>
        </p:nvSpPr>
        <p:spPr>
          <a:xfrm>
            <a:off x="10058400" y="4340781"/>
            <a:ext cx="30480" cy="1948577"/>
          </a:xfrm>
          <a:prstGeom prst="roundRect">
            <a:avLst>
              <a:gd name="adj" fmla="val 302790"/>
            </a:avLst>
          </a:prstGeom>
          <a:solidFill>
            <a:srgbClr val="BCDBD4"/>
          </a:solidFill>
          <a:ln/>
        </p:spPr>
      </p:sp>
      <p:sp>
        <p:nvSpPr>
          <p:cNvPr id="12" name="Text 9"/>
          <p:cNvSpPr/>
          <p:nvPr/>
        </p:nvSpPr>
        <p:spPr>
          <a:xfrm>
            <a:off x="10278070" y="4560451"/>
            <a:ext cx="2746653" cy="343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Twórz unikalnie</a:t>
            </a:r>
            <a:endParaRPr lang="en-US" sz="2150" dirty="0"/>
          </a:p>
        </p:txBody>
      </p:sp>
      <p:sp>
        <p:nvSpPr>
          <p:cNvPr id="13" name="Text 10"/>
          <p:cNvSpPr/>
          <p:nvPr/>
        </p:nvSpPr>
        <p:spPr>
          <a:xfrm>
            <a:off x="10278070" y="5031343"/>
            <a:ext cx="3356015" cy="10383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AI powtarza wzorce — Twoja historia i wizja są niepowtarzalne.</a:t>
            </a:r>
            <a:endParaRPr lang="en-US" sz="1700" dirty="0"/>
          </a:p>
        </p:txBody>
      </p:sp>
      <p:sp>
        <p:nvSpPr>
          <p:cNvPr id="14" name="Shape 11"/>
          <p:cNvSpPr/>
          <p:nvPr/>
        </p:nvSpPr>
        <p:spPr>
          <a:xfrm>
            <a:off x="6263045" y="6289358"/>
            <a:ext cx="7590711" cy="1256348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15" name="Shape 12"/>
          <p:cNvSpPr/>
          <p:nvPr/>
        </p:nvSpPr>
        <p:spPr>
          <a:xfrm>
            <a:off x="6263045" y="6289358"/>
            <a:ext cx="7590711" cy="30480"/>
          </a:xfrm>
          <a:prstGeom prst="roundRect">
            <a:avLst>
              <a:gd name="adj" fmla="val 302790"/>
            </a:avLst>
          </a:prstGeom>
          <a:solidFill>
            <a:srgbClr val="BCDBD4"/>
          </a:solidFill>
          <a:ln/>
        </p:spPr>
      </p:sp>
      <p:sp>
        <p:nvSpPr>
          <p:cNvPr id="16" name="Text 13"/>
          <p:cNvSpPr/>
          <p:nvPr/>
        </p:nvSpPr>
        <p:spPr>
          <a:xfrm>
            <a:off x="6482715" y="6509028"/>
            <a:ext cx="2746653" cy="343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Działaj teraz</a:t>
            </a:r>
            <a:endParaRPr lang="en-US" sz="2150" dirty="0"/>
          </a:p>
        </p:txBody>
      </p:sp>
      <p:sp>
        <p:nvSpPr>
          <p:cNvPr id="17" name="Text 14"/>
          <p:cNvSpPr/>
          <p:nvPr/>
        </p:nvSpPr>
        <p:spPr>
          <a:xfrm>
            <a:off x="6482715" y="6979920"/>
            <a:ext cx="7151370" cy="3461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Ci, którzy zaczną dziś, wyróżnią się w cyfrowym chaosie jutra.</a:t>
            </a:r>
            <a:endParaRPr lang="en-US" sz="17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5486400" cy="8229600"/>
          </a:xfrm>
          <a:prstGeom prst="rect">
            <a:avLst/>
          </a:prstGeom>
          <a:solidFill>
            <a:srgbClr val="D6F5EE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179" y="589478"/>
            <a:ext cx="5287923" cy="705064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181011" y="702707"/>
            <a:ext cx="7754779" cy="1860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Nowa Era Kreatywności: Automatyzacja na Wyciągnięcie Ręki</a:t>
            </a:r>
            <a:endParaRPr lang="en-US" sz="3900" dirty="0"/>
          </a:p>
        </p:txBody>
      </p:sp>
      <p:sp>
        <p:nvSpPr>
          <p:cNvPr id="5" name="Shape 2"/>
          <p:cNvSpPr/>
          <p:nvPr/>
        </p:nvSpPr>
        <p:spPr>
          <a:xfrm>
            <a:off x="6181011" y="2823329"/>
            <a:ext cx="7754779" cy="1452086"/>
          </a:xfrm>
          <a:prstGeom prst="roundRect">
            <a:avLst>
              <a:gd name="adj" fmla="val 7557"/>
            </a:avLst>
          </a:prstGeom>
          <a:solidFill>
            <a:srgbClr val="FFFFFF"/>
          </a:solidFill>
          <a:ln w="22860">
            <a:solidFill>
              <a:srgbClr val="BCDBD4"/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6158151" y="2823329"/>
            <a:ext cx="91440" cy="1452086"/>
          </a:xfrm>
          <a:prstGeom prst="roundRect">
            <a:avLst>
              <a:gd name="adj" fmla="val 91163"/>
            </a:avLst>
          </a:prstGeom>
          <a:solidFill>
            <a:srgbClr val="26A688"/>
          </a:solidFill>
          <a:ln/>
        </p:spPr>
      </p:sp>
      <p:sp>
        <p:nvSpPr>
          <p:cNvPr id="7" name="Text 4"/>
          <p:cNvSpPr/>
          <p:nvPr/>
        </p:nvSpPr>
        <p:spPr>
          <a:xfrm>
            <a:off x="6470809" y="3044547"/>
            <a:ext cx="496740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Bezprecedensowe tempo zmian</a:t>
            </a:r>
            <a:endParaRPr lang="en-US" sz="1950" dirty="0"/>
          </a:p>
        </p:txBody>
      </p:sp>
      <p:sp>
        <p:nvSpPr>
          <p:cNvPr id="8" name="Text 5"/>
          <p:cNvSpPr/>
          <p:nvPr/>
        </p:nvSpPr>
        <p:spPr>
          <a:xfrm>
            <a:off x="6470809" y="3458885"/>
            <a:ext cx="7243763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5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Algorytmy, automatyzacja i deepfake przepisują zasady mediów szybciej, niż branża zdąża reagować.</a:t>
            </a:r>
            <a:endParaRPr lang="en-US" sz="1550" dirty="0"/>
          </a:p>
        </p:txBody>
      </p:sp>
      <p:sp>
        <p:nvSpPr>
          <p:cNvPr id="9" name="Shape 6"/>
          <p:cNvSpPr/>
          <p:nvPr/>
        </p:nvSpPr>
        <p:spPr>
          <a:xfrm>
            <a:off x="6181011" y="4449008"/>
            <a:ext cx="7754779" cy="1452086"/>
          </a:xfrm>
          <a:prstGeom prst="roundRect">
            <a:avLst>
              <a:gd name="adj" fmla="val 7557"/>
            </a:avLst>
          </a:prstGeom>
          <a:solidFill>
            <a:srgbClr val="FFFFFF"/>
          </a:solidFill>
          <a:ln w="22860">
            <a:solidFill>
              <a:srgbClr val="BCDBD4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6158151" y="4449008"/>
            <a:ext cx="91440" cy="1452086"/>
          </a:xfrm>
          <a:prstGeom prst="roundRect">
            <a:avLst>
              <a:gd name="adj" fmla="val 91163"/>
            </a:avLst>
          </a:prstGeom>
          <a:solidFill>
            <a:srgbClr val="26A688"/>
          </a:solidFill>
          <a:ln/>
        </p:spPr>
      </p:sp>
      <p:sp>
        <p:nvSpPr>
          <p:cNvPr id="11" name="Text 8"/>
          <p:cNvSpPr/>
          <p:nvPr/>
        </p:nvSpPr>
        <p:spPr>
          <a:xfrm>
            <a:off x="6470809" y="4670227"/>
            <a:ext cx="408348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Narzędzia nowej generacji</a:t>
            </a:r>
            <a:endParaRPr lang="en-US" sz="1950" dirty="0"/>
          </a:p>
        </p:txBody>
      </p:sp>
      <p:sp>
        <p:nvSpPr>
          <p:cNvPr id="12" name="Text 9"/>
          <p:cNvSpPr/>
          <p:nvPr/>
        </p:nvSpPr>
        <p:spPr>
          <a:xfrm>
            <a:off x="6470809" y="5084564"/>
            <a:ext cx="7243763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5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Runway Gen-4, Adobe Firefly 2.0 — wideo i grafiki profesjonalnej jakości z jednego polecenia tekstowego.</a:t>
            </a:r>
            <a:endParaRPr lang="en-US" sz="1550" dirty="0"/>
          </a:p>
        </p:txBody>
      </p:sp>
      <p:sp>
        <p:nvSpPr>
          <p:cNvPr id="13" name="Shape 10"/>
          <p:cNvSpPr/>
          <p:nvPr/>
        </p:nvSpPr>
        <p:spPr>
          <a:xfrm>
            <a:off x="6181011" y="6074688"/>
            <a:ext cx="7754779" cy="1452086"/>
          </a:xfrm>
          <a:prstGeom prst="roundRect">
            <a:avLst>
              <a:gd name="adj" fmla="val 7557"/>
            </a:avLst>
          </a:prstGeom>
          <a:solidFill>
            <a:srgbClr val="FFFFFF"/>
          </a:solidFill>
          <a:ln w="22860">
            <a:solidFill>
              <a:srgbClr val="BCDBD4"/>
            </a:solidFill>
            <a:prstDash val="solid"/>
          </a:ln>
        </p:spPr>
      </p:sp>
      <p:sp>
        <p:nvSpPr>
          <p:cNvPr id="14" name="Shape 11"/>
          <p:cNvSpPr/>
          <p:nvPr/>
        </p:nvSpPr>
        <p:spPr>
          <a:xfrm>
            <a:off x="6158151" y="6074688"/>
            <a:ext cx="91440" cy="1452086"/>
          </a:xfrm>
          <a:prstGeom prst="roundRect">
            <a:avLst>
              <a:gd name="adj" fmla="val 91163"/>
            </a:avLst>
          </a:prstGeom>
          <a:solidFill>
            <a:srgbClr val="26A688"/>
          </a:solidFill>
          <a:ln/>
        </p:spPr>
      </p:sp>
      <p:sp>
        <p:nvSpPr>
          <p:cNvPr id="15" name="Text 12"/>
          <p:cNvSpPr/>
          <p:nvPr/>
        </p:nvSpPr>
        <p:spPr>
          <a:xfrm>
            <a:off x="6470809" y="6295906"/>
            <a:ext cx="478333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Twórca jako operator systemu</a:t>
            </a:r>
            <a:endParaRPr lang="en-US" sz="1950" dirty="0"/>
          </a:p>
        </p:txBody>
      </p:sp>
      <p:sp>
        <p:nvSpPr>
          <p:cNvPr id="16" name="Text 13"/>
          <p:cNvSpPr/>
          <p:nvPr/>
        </p:nvSpPr>
        <p:spPr>
          <a:xfrm>
            <a:off x="6470809" y="6710243"/>
            <a:ext cx="7243763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5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Rola artysty ewoluuje: zamiast rzemiosła, liczy się umiejętność kierowania zaawansowanymi modelami AI.</a:t>
            </a:r>
            <a:endParaRPr lang="en-US" sz="15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012156"/>
            <a:ext cx="4205168" cy="4205168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5559981" y="2053114"/>
            <a:ext cx="1990249" cy="426244"/>
          </a:xfrm>
          <a:prstGeom prst="roundRect">
            <a:avLst>
              <a:gd name="adj" fmla="val 17880"/>
            </a:avLst>
          </a:prstGeom>
          <a:solidFill>
            <a:srgbClr val="D6F5EE"/>
          </a:solidFill>
          <a:ln/>
        </p:spPr>
      </p:sp>
      <p:sp>
        <p:nvSpPr>
          <p:cNvPr id="4" name="Text 1"/>
          <p:cNvSpPr/>
          <p:nvPr/>
        </p:nvSpPr>
        <p:spPr>
          <a:xfrm>
            <a:off x="5696069" y="2121098"/>
            <a:ext cx="1718072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BRUTALNA PRAWDA</a:t>
            </a:r>
            <a:endParaRPr lang="en-US" sz="1400" dirty="0"/>
          </a:p>
        </p:txBody>
      </p:sp>
      <p:sp>
        <p:nvSpPr>
          <p:cNvPr id="5" name="Text 2"/>
          <p:cNvSpPr/>
          <p:nvPr/>
        </p:nvSpPr>
        <p:spPr>
          <a:xfrm>
            <a:off x="5559981" y="2570083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Jakość vs. Ilość</a:t>
            </a:r>
            <a:endParaRPr lang="en-US" sz="4450" dirty="0"/>
          </a:p>
        </p:txBody>
      </p:sp>
      <p:sp>
        <p:nvSpPr>
          <p:cNvPr id="6" name="Text 3"/>
          <p:cNvSpPr/>
          <p:nvPr/>
        </p:nvSpPr>
        <p:spPr>
          <a:xfrm>
            <a:off x="5559981" y="3505676"/>
            <a:ext cx="828413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Automatyzacja pozwala tworzyć treści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szybciej i taniej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— ale za cenę indywidualności. Rynek jest coraz bardziej nasycony, a odbiorcy natychmiast wyłapują drobne błędy i szablonowość.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5559981" y="4849535"/>
            <a:ext cx="8284131" cy="1326713"/>
          </a:xfrm>
          <a:prstGeom prst="roundRect">
            <a:avLst>
              <a:gd name="adj" fmla="val 7181"/>
            </a:avLst>
          </a:prstGeom>
          <a:solidFill>
            <a:srgbClr val="FCF2B5"/>
          </a:solidFill>
          <a:ln/>
        </p:spPr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6795" y="5201245"/>
            <a:ext cx="283488" cy="226814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6297097" y="5133023"/>
            <a:ext cx="732020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Presja czasowa i finansowa wymusza automatyzację, prowadząc do powodzi miałkich treści.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66480"/>
            <a:ext cx="814518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Kto Zyska, Kto Zniknie?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528888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Generowanie multimediów online to już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bezlitosna rewolucja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 Nowe platformy dają twórcom supermoce — ale tylko tym, którzy potrafią je wykorzystać.</a:t>
            </a:r>
            <a:endParaRPr lang="en-US" sz="175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3509843"/>
            <a:ext cx="2411968" cy="1490663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93790" y="528399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Kreatorka.ai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793790" y="5774412"/>
            <a:ext cx="41586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Wirtualny dyrektor kreatywny: storytelling, logo, grafiki i multimedia w jednym miejscu.</a:t>
            </a:r>
            <a:endParaRPr lang="en-US" sz="175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5893" y="3509843"/>
            <a:ext cx="2411968" cy="149066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235893" y="528399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ElevenLabs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5235893" y="5774412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Generowanie, edycja i lokalizacja audio oraz wideo — gotowe w kilka minut.</a:t>
            </a:r>
            <a:endParaRPr lang="en-US" sz="175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7995" y="3509843"/>
            <a:ext cx="2411968" cy="1490663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9677995" y="5283994"/>
            <a:ext cx="336137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Przewaga twórcza</a:t>
            </a:r>
            <a:endParaRPr lang="en-US" sz="2200" dirty="0"/>
          </a:p>
        </p:txBody>
      </p:sp>
      <p:sp>
        <p:nvSpPr>
          <p:cNvPr id="12" name="Text 7"/>
          <p:cNvSpPr/>
          <p:nvPr/>
        </p:nvSpPr>
        <p:spPr>
          <a:xfrm>
            <a:off x="9677995" y="5774412"/>
            <a:ext cx="41586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Zwycięzcy to ci, którzy traktują AI jako partnera, a nie zagrożenie dla własnej wizji.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9144000" y="0"/>
            <a:ext cx="5486400" cy="8229600"/>
          </a:xfrm>
          <a:prstGeom prst="rect">
            <a:avLst/>
          </a:prstGeom>
          <a:solidFill>
            <a:srgbClr val="D6F5EE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57348" y="608290"/>
            <a:ext cx="5259586" cy="70129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1812607"/>
            <a:ext cx="7556421" cy="1417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1150"/>
              </a:lnSpc>
              <a:buNone/>
            </a:pPr>
            <a:r>
              <a:rPr lang="en-US" sz="89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Tradycja</a:t>
            </a:r>
            <a:endParaRPr lang="en-US" sz="8900" dirty="0"/>
          </a:p>
        </p:txBody>
      </p:sp>
      <p:sp>
        <p:nvSpPr>
          <p:cNvPr id="5" name="Text 2"/>
          <p:cNvSpPr/>
          <p:nvPr/>
        </p:nvSpPr>
        <p:spPr>
          <a:xfrm>
            <a:off x="793790" y="3570446"/>
            <a:ext cx="7556421" cy="1417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1150"/>
              </a:lnSpc>
              <a:buNone/>
            </a:pPr>
            <a:r>
              <a:rPr lang="en-US" sz="89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vs. AI</a:t>
            </a:r>
            <a:endParaRPr lang="en-US" sz="8900" dirty="0"/>
          </a:p>
        </p:txBody>
      </p:sp>
      <p:sp>
        <p:nvSpPr>
          <p:cNvPr id="6" name="Text 3"/>
          <p:cNvSpPr/>
          <p:nvPr/>
        </p:nvSpPr>
        <p:spPr>
          <a:xfrm>
            <a:off x="793790" y="5328285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 jednej stronie — cierpliwość rzemieślnika, po drugiej — natychmiastowość algorytmu. Przyszłość należy do tych, którzy połączą oba światy.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446014" y="504587"/>
            <a:ext cx="11738253" cy="10632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150"/>
              </a:lnSpc>
              <a:buNone/>
            </a:pPr>
            <a:r>
              <a:rPr lang="en-US" sz="33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Od Analogowego Chaosu do Cyfrowej Automatyzacji</a:t>
            </a:r>
            <a:endParaRPr lang="en-US" sz="33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46014" y="1822966"/>
            <a:ext cx="11738253" cy="528220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214164" y="2074097"/>
            <a:ext cx="2054192" cy="3174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Montaż VHS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3214164" y="2481831"/>
            <a:ext cx="2054192" cy="4444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700"/>
              </a:lnSpc>
              <a:buNone/>
            </a:pPr>
            <a:r>
              <a:rPr lang="en-US" sz="15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Ręczny, analogowy proces</a:t>
            </a:r>
            <a:endParaRPr lang="en-US" sz="15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19404" y="3481415"/>
            <a:ext cx="454998" cy="45499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45782" y="5877032"/>
            <a:ext cx="2065479" cy="6348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Internet i YouTube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5245782" y="6602207"/>
            <a:ext cx="2065479" cy="4444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700"/>
              </a:lnSpc>
              <a:buNone/>
            </a:pPr>
            <a:r>
              <a:rPr lang="en-US" sz="15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Demokratyzacja treści</a:t>
            </a:r>
            <a:endParaRPr lang="en-US" sz="15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51022" y="5140571"/>
            <a:ext cx="454998" cy="45499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254827" y="1986977"/>
            <a:ext cx="2054192" cy="6348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TikTok i streaming</a:t>
            </a:r>
            <a:endParaRPr lang="en-US" sz="1950" dirty="0"/>
          </a:p>
        </p:txBody>
      </p:sp>
      <p:sp>
        <p:nvSpPr>
          <p:cNvPr id="11" name="Text 6"/>
          <p:cNvSpPr/>
          <p:nvPr/>
        </p:nvSpPr>
        <p:spPr>
          <a:xfrm>
            <a:off x="7254827" y="2712152"/>
            <a:ext cx="2054192" cy="2222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700"/>
              </a:lnSpc>
              <a:buNone/>
            </a:pPr>
            <a:r>
              <a:rPr lang="en-US" sz="15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Eksplozja konkurencji</a:t>
            </a:r>
            <a:endParaRPr lang="en-US" sz="1550" dirty="0"/>
          </a:p>
        </p:txBody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93927" y="3436268"/>
            <a:ext cx="454998" cy="454998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9286445" y="5718312"/>
            <a:ext cx="2054192" cy="9523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AI i automatyzacja</a:t>
            </a:r>
            <a:endParaRPr lang="en-US" sz="1950" dirty="0"/>
          </a:p>
        </p:txBody>
      </p:sp>
      <p:sp>
        <p:nvSpPr>
          <p:cNvPr id="14" name="Text 8"/>
          <p:cNvSpPr/>
          <p:nvPr/>
        </p:nvSpPr>
        <p:spPr>
          <a:xfrm>
            <a:off x="9286445" y="6760927"/>
            <a:ext cx="2054192" cy="4444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700"/>
              </a:lnSpc>
              <a:buNone/>
            </a:pPr>
            <a:r>
              <a:rPr lang="en-US" sz="15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Personalizacja w czasie rzeczywistym</a:t>
            </a:r>
            <a:endParaRPr lang="en-US" sz="1550" dirty="0"/>
          </a:p>
        </p:txBody>
      </p:sp>
      <p:pic>
        <p:nvPicPr>
          <p:cNvPr id="15" name="Image 4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091685" y="5140571"/>
            <a:ext cx="454998" cy="454997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1446014" y="7248644"/>
            <a:ext cx="11738253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Każda epoka podnosiła poprzeczkę: dziś odbiorcy oczekują treści </a:t>
            </a:r>
            <a:pPr algn="l" indent="0" marL="0">
              <a:lnSpc>
                <a:spcPts val="1850"/>
              </a:lnSpc>
              <a:buNone/>
            </a:pPr>
            <a:r>
              <a:rPr lang="en-US" sz="130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jakościowych, natychmiastowych i spersonalizowanych</a:t>
            </a:r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— jednocześnie. AI jest odpowiedzią na te nierealistyczne żądania.</a:t>
            </a:r>
            <a:endParaRPr lang="en-US" sz="13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9144000" y="0"/>
            <a:ext cx="5486400" cy="8229600"/>
          </a:xfrm>
          <a:prstGeom prst="rect">
            <a:avLst/>
          </a:prstGeom>
          <a:solidFill>
            <a:srgbClr val="D6F5EE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48537" y="596622"/>
            <a:ext cx="5277207" cy="703635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31758" y="721519"/>
            <a:ext cx="7680484" cy="13068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100"/>
              </a:lnSpc>
              <a:buNone/>
            </a:pPr>
            <a:r>
              <a:rPr lang="en-US" sz="41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Narzędzia, Które Zmieniają Grę</a:t>
            </a:r>
            <a:endParaRPr lang="en-US" sz="4100" dirty="0"/>
          </a:p>
        </p:txBody>
      </p:sp>
      <p:sp>
        <p:nvSpPr>
          <p:cNvPr id="5" name="Shape 2"/>
          <p:cNvSpPr/>
          <p:nvPr/>
        </p:nvSpPr>
        <p:spPr>
          <a:xfrm>
            <a:off x="731758" y="2317433"/>
            <a:ext cx="3743801" cy="2659618"/>
          </a:xfrm>
          <a:prstGeom prst="roundRect">
            <a:avLst>
              <a:gd name="adj" fmla="val 3302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948452" y="2534126"/>
            <a:ext cx="627221" cy="627221"/>
          </a:xfrm>
          <a:prstGeom prst="roundRect">
            <a:avLst>
              <a:gd name="adj" fmla="val 14577136"/>
            </a:avLst>
          </a:prstGeom>
          <a:solidFill>
            <a:srgbClr val="26A688"/>
          </a:solidFill>
          <a:ln/>
        </p:spPr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0973" y="2706529"/>
            <a:ext cx="282178" cy="28217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48452" y="3354110"/>
            <a:ext cx="2613779" cy="326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LlamaGen.Ai</a:t>
            </a:r>
            <a:endParaRPr lang="en-US" sz="2050" dirty="0"/>
          </a:p>
        </p:txBody>
      </p:sp>
      <p:sp>
        <p:nvSpPr>
          <p:cNvPr id="9" name="Text 5"/>
          <p:cNvSpPr/>
          <p:nvPr/>
        </p:nvSpPr>
        <p:spPr>
          <a:xfrm>
            <a:off x="948452" y="3796308"/>
            <a:ext cx="3310414" cy="9640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6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Tekst w wizualne opowieści: komiksy, animacje, gry — bez kodowania.</a:t>
            </a:r>
            <a:endParaRPr lang="en-US" sz="1600" dirty="0"/>
          </a:p>
        </p:txBody>
      </p:sp>
      <p:sp>
        <p:nvSpPr>
          <p:cNvPr id="10" name="Shape 6"/>
          <p:cNvSpPr/>
          <p:nvPr/>
        </p:nvSpPr>
        <p:spPr>
          <a:xfrm>
            <a:off x="4668322" y="2317433"/>
            <a:ext cx="3743920" cy="2659618"/>
          </a:xfrm>
          <a:prstGeom prst="roundRect">
            <a:avLst>
              <a:gd name="adj" fmla="val 3302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11" name="Shape 7"/>
          <p:cNvSpPr/>
          <p:nvPr/>
        </p:nvSpPr>
        <p:spPr>
          <a:xfrm>
            <a:off x="4885015" y="2534126"/>
            <a:ext cx="627221" cy="627221"/>
          </a:xfrm>
          <a:prstGeom prst="roundRect">
            <a:avLst>
              <a:gd name="adj" fmla="val 14577136"/>
            </a:avLst>
          </a:prstGeom>
          <a:solidFill>
            <a:srgbClr val="26A688"/>
          </a:solidFill>
          <a:ln/>
        </p:spPr>
      </p:sp>
      <p:pic>
        <p:nvPicPr>
          <p:cNvPr id="12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57537" y="2706529"/>
            <a:ext cx="282178" cy="282178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4885015" y="3354110"/>
            <a:ext cx="2613779" cy="326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VideoGen</a:t>
            </a:r>
            <a:endParaRPr lang="en-US" sz="2050" dirty="0"/>
          </a:p>
        </p:txBody>
      </p:sp>
      <p:sp>
        <p:nvSpPr>
          <p:cNvPr id="14" name="Text 9"/>
          <p:cNvSpPr/>
          <p:nvPr/>
        </p:nvSpPr>
        <p:spPr>
          <a:xfrm>
            <a:off x="4885015" y="3796308"/>
            <a:ext cx="3310533" cy="9640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6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Profesjonalne filmy w 3 kliknięciach, z gotowymi workflow i wbudowanym edytorem.</a:t>
            </a:r>
            <a:endParaRPr lang="en-US" sz="1600" dirty="0"/>
          </a:p>
        </p:txBody>
      </p:sp>
      <p:sp>
        <p:nvSpPr>
          <p:cNvPr id="15" name="Shape 10"/>
          <p:cNvSpPr/>
          <p:nvPr/>
        </p:nvSpPr>
        <p:spPr>
          <a:xfrm>
            <a:off x="731758" y="5169813"/>
            <a:ext cx="7680484" cy="2338268"/>
          </a:xfrm>
          <a:prstGeom prst="roundRect">
            <a:avLst>
              <a:gd name="adj" fmla="val 3756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16" name="Shape 11"/>
          <p:cNvSpPr/>
          <p:nvPr/>
        </p:nvSpPr>
        <p:spPr>
          <a:xfrm>
            <a:off x="948452" y="5386507"/>
            <a:ext cx="627221" cy="627221"/>
          </a:xfrm>
          <a:prstGeom prst="roundRect">
            <a:avLst>
              <a:gd name="adj" fmla="val 14577136"/>
            </a:avLst>
          </a:prstGeom>
          <a:solidFill>
            <a:srgbClr val="26A688"/>
          </a:solidFill>
          <a:ln/>
        </p:spPr>
      </p:sp>
      <p:pic>
        <p:nvPicPr>
          <p:cNvPr id="17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0973" y="5558909"/>
            <a:ext cx="282178" cy="282178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948452" y="6206490"/>
            <a:ext cx="2613779" cy="326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Kreatorka.ai</a:t>
            </a:r>
            <a:endParaRPr lang="en-US" sz="2050" dirty="0"/>
          </a:p>
        </p:txBody>
      </p:sp>
      <p:sp>
        <p:nvSpPr>
          <p:cNvPr id="19" name="Text 13"/>
          <p:cNvSpPr/>
          <p:nvPr/>
        </p:nvSpPr>
        <p:spPr>
          <a:xfrm>
            <a:off x="948452" y="6648688"/>
            <a:ext cx="7247096" cy="6426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6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Grafiki, logo, storytelling i multimedia — oszczędność czasu bez kompromisu w jakości.</a:t>
            </a:r>
            <a:endParaRPr lang="en-US" sz="16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08259"/>
            <a:ext cx="1150346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Szokujące Statystyki i Potencjał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584013"/>
            <a:ext cx="6379607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850"/>
              </a:lnSpc>
              <a:buNone/>
            </a:pPr>
            <a:r>
              <a:rPr lang="en-US" sz="58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+35%</a:t>
            </a:r>
            <a:endParaRPr lang="en-US" sz="5850" dirty="0"/>
          </a:p>
        </p:txBody>
      </p:sp>
      <p:sp>
        <p:nvSpPr>
          <p:cNvPr id="4" name="Text 2"/>
          <p:cNvSpPr/>
          <p:nvPr/>
        </p:nvSpPr>
        <p:spPr>
          <a:xfrm>
            <a:off x="2426970" y="3615809"/>
            <a:ext cx="311312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Wzrost konwersji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793790" y="4106228"/>
            <a:ext cx="637960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W kampaniach marketingowych dzięki Kreatorka.ai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456884" y="2584013"/>
            <a:ext cx="6379726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850"/>
              </a:lnSpc>
              <a:buNone/>
            </a:pPr>
            <a:r>
              <a:rPr lang="en-US" sz="58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+40%</a:t>
            </a:r>
            <a:endParaRPr lang="en-US" sz="5850" dirty="0"/>
          </a:p>
        </p:txBody>
      </p:sp>
      <p:sp>
        <p:nvSpPr>
          <p:cNvPr id="7" name="Text 5"/>
          <p:cNvSpPr/>
          <p:nvPr/>
        </p:nvSpPr>
        <p:spPr>
          <a:xfrm>
            <a:off x="8494395" y="3615809"/>
            <a:ext cx="430470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Zaangażowanie widzów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7456884" y="4106228"/>
            <a:ext cx="637972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Wzrost w mediach korzystających z automatyzacji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93790" y="5036106"/>
            <a:ext cx="6379607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850"/>
              </a:lnSpc>
              <a:buNone/>
            </a:pPr>
            <a:r>
              <a:rPr lang="en-US" sz="58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5M+</a:t>
            </a:r>
            <a:endParaRPr lang="en-US" sz="5850" dirty="0"/>
          </a:p>
        </p:txBody>
      </p:sp>
      <p:sp>
        <p:nvSpPr>
          <p:cNvPr id="10" name="Text 8"/>
          <p:cNvSpPr/>
          <p:nvPr/>
        </p:nvSpPr>
        <p:spPr>
          <a:xfrm>
            <a:off x="2456140" y="6067901"/>
            <a:ext cx="305478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Profesjonalistów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793790" y="6558320"/>
            <a:ext cx="637960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Zaufało platformie VideoGen do tworzenia treści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7456884" y="5036106"/>
            <a:ext cx="6379726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850"/>
              </a:lnSpc>
              <a:buNone/>
            </a:pPr>
            <a:r>
              <a:rPr lang="en-US" sz="58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70+</a:t>
            </a:r>
            <a:endParaRPr lang="en-US" sz="5850" dirty="0"/>
          </a:p>
        </p:txBody>
      </p:sp>
      <p:sp>
        <p:nvSpPr>
          <p:cNvPr id="13" name="Text 11"/>
          <p:cNvSpPr/>
          <p:nvPr/>
        </p:nvSpPr>
        <p:spPr>
          <a:xfrm>
            <a:off x="9229130" y="606790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Języków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7456884" y="6558320"/>
            <a:ext cx="637972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Lokalizacja audio i wideo przez ElevenLabs w minuty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25748"/>
            <a:ext cx="6244709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Wyzwania: Autentyczność i Zaufanie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578900"/>
            <a:ext cx="624470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W świecie zdominowanym przez automatyzację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zaufanie odbiorców jest walutą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 Deepfake i masowa produkcja szablonowych treści podkopują wiarygodność całych mediów.</a:t>
            </a: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793790" y="5285661"/>
            <a:ext cx="6244709" cy="1689616"/>
          </a:xfrm>
          <a:prstGeom prst="roundRect">
            <a:avLst>
              <a:gd name="adj" fmla="val 5638"/>
            </a:avLst>
          </a:prstGeom>
          <a:solidFill>
            <a:srgbClr val="FFB3B4"/>
          </a:solidFill>
          <a:ln/>
        </p:spPr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0604" y="5637371"/>
            <a:ext cx="283488" cy="226814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530906" y="5569148"/>
            <a:ext cx="528077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Sukces zależy od wykorzystania AI jako narzędzia wspierającego — nigdy zastępującego — ludzką kreatywność.</a:t>
            </a:r>
            <a:endParaRPr lang="en-US" sz="175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9521" y="992386"/>
            <a:ext cx="6244709" cy="6244709"/>
          </a:xfrm>
          <a:prstGeom prst="rect">
            <a:avLst/>
          </a:prstGeom>
        </p:spPr>
      </p:pic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9521" y="992386"/>
            <a:ext cx="6244709" cy="624470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2026-04-22T06:56:14Z</dcterms:created>
  <dcterms:modified xsi:type="dcterms:W3CDTF">2026-04-22T06:56:14Z</dcterms:modified>
</cp:coreProperties>
</file>