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Open Sans Light"/>
      <p:regular r:id="rId201314"/>
    </p:embeddedFont>
    <p:embeddedFont>
      <p:font typeface="Open Sans Bold"/>
      <p:regular r:id="rId201315"/>
    </p:embeddedFont>
    <p:embeddedFont>
      <p:font typeface="Open Sans"/>
      <p:regular r:id="rId201316"/>
    </p:embeddedFont>
    <p:embeddedFont>
      <p:font typeface="Open Sans Medium"/>
      <p:regular r:id="rId201317"/>
    </p:embeddedFont>
    <p:embeddedFont>
      <p:font typeface="Open Sans SemiBold"/>
      <p:regular r:id="rId201318"/>
    </p:embeddedFont>
    <p:embeddedFont>
      <p:font typeface="Open Sans ExtraBold"/>
      <p:regular r:id="rId201319"/>
    </p:embeddedFont>
    <p:embeddedFont>
      <p:font typeface="Unbounded ExtraLight"/>
      <p:regular r:id="rId201320"/>
    </p:embeddedFont>
    <p:embeddedFont>
      <p:font typeface="Unbounded Light"/>
      <p:regular r:id="rId201321"/>
    </p:embeddedFont>
    <p:embeddedFont>
      <p:font typeface="Unbounded"/>
      <p:regular r:id="rId201322"/>
    </p:embeddedFont>
    <p:embeddedFont>
      <p:font typeface="Unbounded Bold"/>
      <p:regular r:id="rId201323"/>
    </p:embeddedFont>
    <p:embeddedFont>
      <p:font typeface="Unbounded ExtraBold"/>
      <p:regular r:id="rId201324"/>
    </p:embeddedFont>
    <p:embeddedFont>
      <p:font typeface="Unbounded Black"/>
      <p:regular r:id="rId201325"/>
    </p:embeddedFont>
    <p:embeddedFont>
      <p:font typeface="Unbounded Medium"/>
      <p:regular r:id="rId201326"/>
    </p:embeddedFont>
    <p:embeddedFont>
      <p:font typeface="Unbounded SemiBold"/>
      <p:regular r:id="rId2013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 w Finansach: Od Analizy do Przełomu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 sztuczna inteligencja rewolucjonizuje finanse, controlling i analizę danych — i co to oznacza dla Twojej organizacji.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97669"/>
            <a:ext cx="536480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Czas na Twój Pierwszy Krok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593154" y="885602"/>
            <a:ext cx="2711723" cy="3018830"/>
          </a:xfrm>
          <a:prstGeom prst="roundRect">
            <a:avLst>
              <a:gd name="adj" fmla="val 3000"/>
            </a:avLst>
          </a:prstGeom>
          <a:solidFill>
            <a:srgbClr val="26A688"/>
          </a:solidFill>
          <a:ln/>
        </p:spPr>
      </p:sp>
      <p:sp>
        <p:nvSpPr>
          <p:cNvPr id="4" name="Text 2"/>
          <p:cNvSpPr/>
          <p:nvPr/>
        </p:nvSpPr>
        <p:spPr>
          <a:xfrm>
            <a:off x="706115" y="2022723"/>
            <a:ext cx="2799159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Nie czekaj na doskonałość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06115" y="2289200"/>
            <a:ext cx="2485802" cy="4871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Każda transformacja zaczyna się od jednego pilotażu. Największe ryzyko to bezczynność — konkurencja nie czeka.</a:t>
            </a:r>
            <a:endParaRPr lang="en-US" sz="8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3935" y="986805"/>
            <a:ext cx="4970190" cy="28164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4489" y="4005635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674489" y="4183261"/>
            <a:ext cx="2538338" cy="14288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9" name="Text 6"/>
          <p:cNvSpPr/>
          <p:nvPr/>
        </p:nvSpPr>
        <p:spPr>
          <a:xfrm>
            <a:off x="674489" y="4268316"/>
            <a:ext cx="190589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Wybierz jeden proces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674489" y="4498777"/>
            <a:ext cx="253833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Zacznij od raportowania lub dekretacji.</a:t>
            </a:r>
            <a:endParaRPr lang="en-US" sz="850" dirty="0"/>
          </a:p>
        </p:txBody>
      </p:sp>
      <p:sp>
        <p:nvSpPr>
          <p:cNvPr id="11" name="Text 8"/>
          <p:cNvSpPr/>
          <p:nvPr/>
        </p:nvSpPr>
        <p:spPr>
          <a:xfrm>
            <a:off x="3302794" y="4005635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850" dirty="0"/>
          </a:p>
        </p:txBody>
      </p:sp>
      <p:sp>
        <p:nvSpPr>
          <p:cNvPr id="12" name="Shape 9"/>
          <p:cNvSpPr/>
          <p:nvPr/>
        </p:nvSpPr>
        <p:spPr>
          <a:xfrm>
            <a:off x="3302794" y="4183261"/>
            <a:ext cx="2538338" cy="14288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3" name="Text 10"/>
          <p:cNvSpPr/>
          <p:nvPr/>
        </p:nvSpPr>
        <p:spPr>
          <a:xfrm>
            <a:off x="3302794" y="4268316"/>
            <a:ext cx="145695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Uruchom pilotaż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3302794" y="4498777"/>
            <a:ext cx="253833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Testuj, mierz, ucz się przez 30 dni.</a:t>
            </a:r>
            <a:endParaRPr lang="en-US" sz="850" dirty="0"/>
          </a:p>
        </p:txBody>
      </p:sp>
      <p:sp>
        <p:nvSpPr>
          <p:cNvPr id="15" name="Text 12"/>
          <p:cNvSpPr/>
          <p:nvPr/>
        </p:nvSpPr>
        <p:spPr>
          <a:xfrm>
            <a:off x="5931098" y="4005635"/>
            <a:ext cx="225921" cy="14116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850" dirty="0"/>
          </a:p>
        </p:txBody>
      </p:sp>
      <p:sp>
        <p:nvSpPr>
          <p:cNvPr id="16" name="Shape 13"/>
          <p:cNvSpPr/>
          <p:nvPr/>
        </p:nvSpPr>
        <p:spPr>
          <a:xfrm>
            <a:off x="5931098" y="4183261"/>
            <a:ext cx="2538338" cy="14288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7" name="Text 14"/>
          <p:cNvSpPr/>
          <p:nvPr/>
        </p:nvSpPr>
        <p:spPr>
          <a:xfrm>
            <a:off x="5931098" y="4268316"/>
            <a:ext cx="14120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Skaluj sukces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5931098" y="4498777"/>
            <a:ext cx="253833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Zmień finanse w centrum innowacji organizacji.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942454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Nowa Rzeczywistość: Reguła 10/10/10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111946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Organizacje wdrażające AI w finansach osiągają mierzalne rezultaty w trzech kluczowych wymiarach.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2569071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10%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661764" y="3214018"/>
            <a:ext cx="226784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Wzrost przychodów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96119" y="3520529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Firmy wdrażające AI notują średni wzrost przychodów o 10% w ciągu pierwszego roku.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272433" y="2569071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10%</a:t>
            </a:r>
            <a:endParaRPr lang="en-US" sz="3650" dirty="0"/>
          </a:p>
        </p:txBody>
      </p:sp>
      <p:sp>
        <p:nvSpPr>
          <p:cNvPr id="8" name="Text 6"/>
          <p:cNvSpPr/>
          <p:nvPr/>
        </p:nvSpPr>
        <p:spPr>
          <a:xfrm>
            <a:off x="3557960" y="3214018"/>
            <a:ext cx="202808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Redukcja kosztów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3272433" y="3520529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Minimalna redukcja kosztów operacyjnych osiągana dzięki automatyzacji procesów.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6048747" y="2569071"/>
            <a:ext cx="25991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ms</a:t>
            </a:r>
            <a:endParaRPr lang="en-US" sz="3650" dirty="0"/>
          </a:p>
        </p:txBody>
      </p:sp>
      <p:sp>
        <p:nvSpPr>
          <p:cNvPr id="11" name="Text 9"/>
          <p:cNvSpPr/>
          <p:nvPr/>
        </p:nvSpPr>
        <p:spPr>
          <a:xfrm>
            <a:off x="6221164" y="3214018"/>
            <a:ext cx="225422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Czas przetwarzania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048747" y="3520529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 godzin ręcznej pracy do milisekund — analiza danych w czasie rzeczywistym.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32147"/>
            <a:ext cx="4722763" cy="858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Koniec Ery Manualnej: Co Dziś Robi AI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3925119" y="1689943"/>
            <a:ext cx="2294855" cy="1667768"/>
          </a:xfrm>
          <a:prstGeom prst="roundRect">
            <a:avLst>
              <a:gd name="adj" fmla="val 3459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67175" y="1832000"/>
            <a:ext cx="2010742" cy="4385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📊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Automatyzacja raportowania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067175" y="2350368"/>
            <a:ext cx="2010742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Redukcja czasu pracy działów finansowych o 30–70%. Miesięczne zamknięcia w godziny zamiast dni.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6352952" y="1689943"/>
            <a:ext cx="2294930" cy="1667768"/>
          </a:xfrm>
          <a:prstGeom prst="roundRect">
            <a:avLst>
              <a:gd name="adj" fmla="val 3459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95008" y="1832000"/>
            <a:ext cx="2010817" cy="4385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🔍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Wykrywanie nadużyć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95008" y="2350368"/>
            <a:ext cx="2010817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Analiza transakcji w czasie rzeczywistym. Anomalie wykrywane zanim staną się stratą.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3925119" y="3490689"/>
            <a:ext cx="4722763" cy="1020589"/>
          </a:xfrm>
          <a:prstGeom prst="roundRect">
            <a:avLst>
              <a:gd name="adj" fmla="val 5652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67175" y="3632746"/>
            <a:ext cx="2301925" cy="224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📈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Predykcja trendów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067175" y="3936578"/>
            <a:ext cx="4438650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Modele predykcyjne analizują tysiące zmiennych i prognozują ruchy rynkowe z wyprzedzeniem.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393502"/>
            <a:ext cx="6861200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Fundament: AI vs Tradycyjna Analiza</a:t>
            </a:r>
            <a:endParaRPr lang="en-US" sz="2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912" y="966713"/>
            <a:ext cx="3685952" cy="36859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11750" y="1929259"/>
            <a:ext cx="3511004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Od retrospektywy do prospektywy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4711750" y="2188741"/>
            <a:ext cx="3685952" cy="8666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Tradycyjne BI odpowiada na pytanie </a:t>
            </a:r>
            <a:pPr algn="l" indent="0" marL="0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„co się stało?"</a:t>
            </a:r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AI idzie dalej — </a:t>
            </a:r>
            <a:pPr algn="l" indent="0" marL="0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rekomenduje co zrobić</a:t>
            </a:r>
            <a:pPr algn="l" indent="0" marL="0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 przewiduje co może się wydarzyć.</a:t>
            </a:r>
            <a:endParaRPr lang="en-US" sz="850" dirty="0"/>
          </a:p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Przejście od statycznych tabel Excela do dynamicznych, interaktywnych dashboardów to nie tylko zmiana narzędzia — to zmiana myślenia o danych.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4711750" y="3152701"/>
            <a:ext cx="3685952" cy="526554"/>
          </a:xfrm>
          <a:prstGeom prst="roundRect">
            <a:avLst>
              <a:gd name="adj" fmla="val 8834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78" y="3313286"/>
            <a:ext cx="138410" cy="1107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71616" y="3258220"/>
            <a:ext cx="3215357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nie zastępuje analityka — wzmacnia jego decyzje danymi w czasie rzeczywistym.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409575"/>
            <a:ext cx="4033465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Mit Czarnej Skrzynki</a:t>
            </a:r>
            <a:endParaRPr lang="en-US" sz="2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912" y="982787"/>
            <a:ext cx="4872782" cy="27612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98579" y="1922413"/>
            <a:ext cx="2290837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Skąd bierze się opór?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5898579" y="2181895"/>
            <a:ext cx="2499122" cy="6310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Pokolenie X i starsze kadry zarządzające obawiają się utraty kontroli nad procesami decyzyjnymi. To naturalna reakcja na nieznaną technologię.</a:t>
            </a:r>
            <a:endParaRPr lang="en-US" sz="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625" y="3938662"/>
            <a:ext cx="3792066" cy="79518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18790" y="4063678"/>
            <a:ext cx="1868314" cy="17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⚠️</a:t>
            </a:r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Ryzyko halucynacji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918790" y="4293319"/>
            <a:ext cx="3484885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Modele AI mogą generować błędne odpowiedzi z pełnym przekonaniem.</a:t>
            </a:r>
            <a:endParaRPr lang="en-US" sz="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873" y="3938662"/>
            <a:ext cx="3792141" cy="79518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783038" y="4063678"/>
            <a:ext cx="1384399" cy="17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✅</a:t>
            </a:r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Rozwiązanie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4783038" y="4293319"/>
            <a:ext cx="3484959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Praca w trybie </a:t>
            </a:r>
            <a:pPr algn="l" indent="0" marL="0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Thinking</a:t>
            </a:r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+ obowiązkowa weryfikacja ekspercka przed podjęciem decyzji.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56729"/>
            <a:ext cx="747213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Szybkie Wygrane w Controllingi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58323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 musisz czekać na pełną transformację. Te zmiany możesz wdrożyć w ciągu tygodni.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969517"/>
            <a:ext cx="1507480" cy="9316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078361"/>
            <a:ext cx="2599134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Dekretacja i obieg dokumentów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96119" y="3606329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Automatyczne przypisywanie kont, walidacja i routing dokumentów bez ręcznego wprowadzania.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969517"/>
            <a:ext cx="1507480" cy="9316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72433" y="3078361"/>
            <a:ext cx="183802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Analiza Big Data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272433" y="338487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Błyskawiczne przetwarzanie milionów rekordów — to, co zajmowało dni, trwa sekundy.</a:t>
            </a:r>
            <a:endParaRPr lang="en-US" sz="11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969517"/>
            <a:ext cx="1507480" cy="9316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8747" y="3078361"/>
            <a:ext cx="186727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Excel + GPT + n8n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48747" y="3384872"/>
            <a:ext cx="259913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Integracja znanych narzędzi z AI tworzy potężne środowisko pracy bez kosztownych wdrożeń.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6605" y="413519"/>
            <a:ext cx="7030715" cy="636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Etyka i Bezpieczeństwo: Fundament Zaufania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1056605" y="2180332"/>
            <a:ext cx="2299171" cy="3184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Regulacje i odpowiedzialność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056605" y="2572048"/>
            <a:ext cx="2299171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Wdrożenie AI w finansach to nie tylko kwestia technologii — to wyzwanie prawne i etyczne.</a:t>
            </a:r>
            <a:endParaRPr lang="en-US" sz="8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9082" y="1242417"/>
            <a:ext cx="4482926" cy="254027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780" y="3950568"/>
            <a:ext cx="152772" cy="1527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7673" y="3947443"/>
            <a:ext cx="1951434" cy="3184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Zgodność z AI Act i RODO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1387673" y="4309839"/>
            <a:ext cx="1951434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Europejskie regulacje wymagają transparentności i możliwości audytu decyzji AI.</a:t>
            </a:r>
            <a:endParaRPr lang="en-US" sz="8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8812" y="3950568"/>
            <a:ext cx="152772" cy="15277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761705" y="3947443"/>
            <a:ext cx="1590526" cy="159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SaaS vs On-Premise</a:t>
            </a:r>
            <a:endParaRPr lang="en-US" sz="1000" dirty="0"/>
          </a:p>
        </p:txBody>
      </p:sp>
      <p:sp>
        <p:nvSpPr>
          <p:cNvPr id="11" name="Text 6"/>
          <p:cNvSpPr/>
          <p:nvPr/>
        </p:nvSpPr>
        <p:spPr>
          <a:xfrm>
            <a:off x="3761705" y="4150593"/>
            <a:ext cx="1951509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Chmura daje skalę, lokalne modele dają pełną kontrolę nad danymi wrażliwymi.</a:t>
            </a:r>
            <a:endParaRPr lang="en-US" sz="8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2918" y="3950568"/>
            <a:ext cx="152772" cy="15277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135812" y="3947443"/>
            <a:ext cx="1951509" cy="3184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Człowiek w pętli decyzyjnej</a:t>
            </a:r>
            <a:endParaRPr lang="en-US" sz="1000" dirty="0"/>
          </a:p>
        </p:txBody>
      </p:sp>
      <p:sp>
        <p:nvSpPr>
          <p:cNvPr id="14" name="Text 8"/>
          <p:cNvSpPr/>
          <p:nvPr/>
        </p:nvSpPr>
        <p:spPr>
          <a:xfrm>
            <a:off x="6135812" y="4309839"/>
            <a:ext cx="1951509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Ostateczna odpowiedzialność za wynik zawsze spoczywa na człowieku, nie na algorytmie.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912" y="428402"/>
            <a:ext cx="5089550" cy="34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Mapa Drogowa Wdrożenia</a:t>
            </a:r>
            <a:endParaRPr lang="en-US" sz="2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912" y="947514"/>
            <a:ext cx="7642101" cy="3354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47314" y="3166528"/>
            <a:ext cx="1339583" cy="4140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Faza 1: Selekcja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2047314" y="3639430"/>
            <a:ext cx="1339583" cy="2948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93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Wybierz procesy o najwyższym ROI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5808451" y="2907996"/>
            <a:ext cx="1339583" cy="621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Faza 3: Transformacja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5808451" y="3587908"/>
            <a:ext cx="1339583" cy="2948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93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Pilotaż do przewagi rynkowej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3938923" y="1299300"/>
            <a:ext cx="1339583" cy="4140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Faza 2: Technologia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3938923" y="1772203"/>
            <a:ext cx="1339583" cy="4423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93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 gotowych asystentów do AI na zamówienie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750912" y="4399508"/>
            <a:ext cx="7642101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Skuteczne wdrożenie AI zaczyna się od </a:t>
            </a:r>
            <a:pPr algn="l" indent="0" marL="0">
              <a:lnSpc>
                <a:spcPct val="119000"/>
              </a:lnSpc>
              <a:buNone/>
            </a:pPr>
            <a:r>
              <a:rPr lang="en-US" sz="8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selekcji procesów o najwyższym ROI</a:t>
            </a:r>
            <a:pPr algn="l" indent="0" marL="0">
              <a:lnSpc>
                <a:spcPct val="119000"/>
              </a:lnSpc>
              <a:buNone/>
            </a:pPr>
            <a:r>
              <a:rPr lang="en-US" sz="8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nie od zakupu najdroższego narzędzia. Pilotaż na jednym obszarze buduje zaufanie i dostarcza danych do kolejnych kroków transformacji.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96267"/>
            <a:ext cx="4722763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Przyszłość: CFO jako Architekt AI</a:t>
            </a:r>
            <a:endParaRPr lang="en-US" sz="2500" dirty="0"/>
          </a:p>
        </p:txBody>
      </p:sp>
      <p:sp>
        <p:nvSpPr>
          <p:cNvPr id="4" name="Shape 1"/>
          <p:cNvSpPr/>
          <p:nvPr/>
        </p:nvSpPr>
        <p:spPr>
          <a:xfrm>
            <a:off x="3925119" y="1473771"/>
            <a:ext cx="2303190" cy="1626468"/>
          </a:xfrm>
          <a:prstGeom prst="roundRect">
            <a:avLst>
              <a:gd name="adj" fmla="val 3318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058320" y="1606972"/>
            <a:ext cx="385390" cy="385390"/>
          </a:xfrm>
          <a:prstGeom prst="roundRect">
            <a:avLst>
              <a:gd name="adj" fmla="val 14827651"/>
            </a:avLst>
          </a:prstGeom>
          <a:solidFill>
            <a:srgbClr val="26A68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4285" y="1712937"/>
            <a:ext cx="173385" cy="17338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58320" y="2108746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Strateg danych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4058320" y="2379241"/>
            <a:ext cx="2036787" cy="587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Rola finansisty ewoluuje od kontrolera kosztów do architekta strategii opartej na danych.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6344692" y="1473771"/>
            <a:ext cx="2303190" cy="1626468"/>
          </a:xfrm>
          <a:prstGeom prst="roundRect">
            <a:avLst>
              <a:gd name="adj" fmla="val 3318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477893" y="1606972"/>
            <a:ext cx="385390" cy="385390"/>
          </a:xfrm>
          <a:prstGeom prst="roundRect">
            <a:avLst>
              <a:gd name="adj" fmla="val 14827651"/>
            </a:avLst>
          </a:prstGeom>
          <a:solidFill>
            <a:srgbClr val="26A688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859" y="1712937"/>
            <a:ext cx="173385" cy="17338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77893" y="2108746"/>
            <a:ext cx="1654373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Multimodalność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6477893" y="2379241"/>
            <a:ext cx="2036787" cy="587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Analiza tekstu, tabel i wykresów w jednym przepływie — AI rozumie kontekst, nie tylko liczby.</a:t>
            </a:r>
            <a:endParaRPr lang="en-US" sz="1000" dirty="0"/>
          </a:p>
        </p:txBody>
      </p:sp>
      <p:sp>
        <p:nvSpPr>
          <p:cNvPr id="14" name="Shape 9"/>
          <p:cNvSpPr/>
          <p:nvPr/>
        </p:nvSpPr>
        <p:spPr>
          <a:xfrm>
            <a:off x="3925119" y="3216622"/>
            <a:ext cx="4722763" cy="1430536"/>
          </a:xfrm>
          <a:prstGeom prst="roundRect">
            <a:avLst>
              <a:gd name="adj" fmla="val 3772"/>
            </a:avLst>
          </a:prstGeom>
          <a:solidFill>
            <a:srgbClr val="D6F5EE"/>
          </a:solidFill>
          <a:ln w="4763">
            <a:solidFill>
              <a:srgbClr val="BCDBD4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4058320" y="3349823"/>
            <a:ext cx="385390" cy="385390"/>
          </a:xfrm>
          <a:prstGeom prst="roundRect">
            <a:avLst>
              <a:gd name="adj" fmla="val 14827651"/>
            </a:avLst>
          </a:prstGeom>
          <a:solidFill>
            <a:srgbClr val="26A688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4285" y="3455789"/>
            <a:ext cx="173385" cy="17338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4058320" y="3851597"/>
            <a:ext cx="178430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Profil analityka AI</a:t>
            </a:r>
            <a:endParaRPr lang="en-US" sz="1250" dirty="0"/>
          </a:p>
        </p:txBody>
      </p:sp>
      <p:sp>
        <p:nvSpPr>
          <p:cNvPr id="18" name="Text 12"/>
          <p:cNvSpPr/>
          <p:nvPr/>
        </p:nvSpPr>
        <p:spPr>
          <a:xfrm>
            <a:off x="4058320" y="4122093"/>
            <a:ext cx="4456361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Budowa własnych kompetencji: prompt engineering, weryfikacja wyników i myślenie systemowe.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2026-06-21T09:33:55Z</dcterms:created>
  <dcterms:modified xsi:type="dcterms:W3CDTF">2026-06-21T09:33:55Z</dcterms:modified>
</cp:coreProperties>
</file>