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Unbounded"/>
      <p:regular r:id="rId19"/>
    </p:embeddedFont>
    <p:embeddedFont>
      <p:font typeface="Unbounded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slideLayout" Target="../slideLayouts/slideLayout11.xml"/><Relationship Id="rId10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lmstudio.ai/" TargetMode="External"/><Relationship Id="rId1" Type="http://schemas.openxmlformats.org/officeDocument/2006/relationships/image" Target="../media/image-11-1.png"/><Relationship Id="rId3" Type="http://schemas.openxmlformats.org/officeDocument/2006/relationships/image" Target="../media/image-11-2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982748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AI na Twoim Komputerze: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Rewolucja w Zasięgu Ręki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515802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Odkryj, jak uruchamiać modele sztucznej inteligencji bezpośrednio na własnym sprzęcie – bez chmury, bez abonamentu, bez kompromisów w kwestii prywatności.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64556" y="597932"/>
            <a:ext cx="6501170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Gotowy, żeby zacząć?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8891" y="1496020"/>
            <a:ext cx="7612380" cy="4517946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4570" y="2600281"/>
            <a:ext cx="648031" cy="64803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07213" y="4783744"/>
            <a:ext cx="1892253" cy="729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Uruchom lokalnie</a:t>
            </a:r>
            <a:endParaRPr lang="en-US" sz="22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2165" y="2601497"/>
            <a:ext cx="648032" cy="64803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22456" y="4783744"/>
            <a:ext cx="1892253" cy="729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Pobierz model</a:t>
            </a:r>
            <a:endParaRPr lang="en-US" sz="22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7408" y="2601497"/>
            <a:ext cx="648032" cy="64803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998816" y="4783744"/>
            <a:ext cx="1892253" cy="729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Zainstaluj LM Studio</a:t>
            </a:r>
            <a:endParaRPr lang="en-US" sz="2250" dirty="0"/>
          </a:p>
        </p:txBody>
      </p:sp>
      <p:sp>
        <p:nvSpPr>
          <p:cNvPr id="10" name="Text 4"/>
          <p:cNvSpPr/>
          <p:nvPr/>
        </p:nvSpPr>
        <p:spPr>
          <a:xfrm>
            <a:off x="834628" y="6188869"/>
            <a:ext cx="12961025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Pierwsze kroki zajmują mniej niż 15 minut. Pobierz LM Studio, wybierz model i przekonaj się sam, jak potężne może być AI działające wyłącznie na Twoim komputerze.</a:t>
            </a:r>
            <a:endParaRPr lang="en-US" sz="1450" dirty="0"/>
          </a:p>
        </p:txBody>
      </p:sp>
      <p:sp>
        <p:nvSpPr>
          <p:cNvPr id="11" name="Shape 5"/>
          <p:cNvSpPr/>
          <p:nvPr/>
        </p:nvSpPr>
        <p:spPr>
          <a:xfrm>
            <a:off x="834628" y="6913126"/>
            <a:ext cx="12961025" cy="718423"/>
          </a:xfrm>
          <a:prstGeom prst="roundRect">
            <a:avLst>
              <a:gd name="adj" fmla="val 10981"/>
            </a:avLst>
          </a:prstGeom>
          <a:solidFill>
            <a:srgbClr val="B6FCB8"/>
          </a:solidFill>
          <a:ln/>
        </p:spPr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90" y="7189232"/>
            <a:ext cx="234791" cy="18776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444943" y="7115532"/>
            <a:ext cx="1216294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💡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 tip: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Zacznij od modelu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Llama 3.1 8B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lub </a:t>
            </a:r>
            <a:pPr algn="l" indent="0" marL="0">
              <a:lnSpc>
                <a:spcPts val="21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Mistral 7B</a:t>
            </a:r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świetna jakość przy niskich wymaganiach sprzętowych.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50626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2428" y="60246"/>
            <a:ext cx="2445425" cy="138576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157895" y="1932384"/>
            <a:ext cx="626150" cy="190262"/>
          </a:xfrm>
          <a:prstGeom prst="roundRect">
            <a:avLst>
              <a:gd name="adj" fmla="val 21281"/>
            </a:avLst>
          </a:prstGeom>
          <a:solidFill>
            <a:srgbClr val="D6F5EE"/>
          </a:solidFill>
          <a:ln/>
        </p:spPr>
      </p:sp>
      <p:sp>
        <p:nvSpPr>
          <p:cNvPr id="5" name="Text 2"/>
          <p:cNvSpPr/>
          <p:nvPr/>
        </p:nvSpPr>
        <p:spPr>
          <a:xfrm>
            <a:off x="3230166" y="1968460"/>
            <a:ext cx="481608" cy="118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PORADNIK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3157895" y="2148245"/>
            <a:ext cx="8120658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Uruchamianie AI na Laptopie z Grafiką Intel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3157895" y="2620685"/>
            <a:ext cx="8314611" cy="295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Nawet bez dedykowanej karty graficznej, nowoczesne zintegrowane układy Intel Iris Xe lub Intel Arc pozwalają na efektywne uruchamianie lekkich modeli AI. Oto, jak to zrobić krok po kroku: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3157895" y="2987635"/>
            <a:ext cx="240983" cy="150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3157895" y="3177183"/>
            <a:ext cx="4125278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0" name="Text 7"/>
          <p:cNvSpPr/>
          <p:nvPr/>
        </p:nvSpPr>
        <p:spPr>
          <a:xfrm>
            <a:off x="3157895" y="3267908"/>
            <a:ext cx="2634615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Sprawdź sprzęt i sterowniki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3157895" y="3494484"/>
            <a:ext cx="4125278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Upewnij się, że Twój laptop posiada zintegrowaną grafikę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 Iris Xe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lub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 Arc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Kluczowe jest również posiadanie aktualnych sterowników Intel GPU oraz zainstalowanego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 oneAPI Base Toolkit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który zapewnia niezbędne biblioteki (np. SYCL) dla obliczeń AI.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7347109" y="2987635"/>
            <a:ext cx="240983" cy="150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7347109" y="3177183"/>
            <a:ext cx="4125397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4" name="Text 11"/>
          <p:cNvSpPr/>
          <p:nvPr/>
        </p:nvSpPr>
        <p:spPr>
          <a:xfrm>
            <a:off x="7347109" y="3267908"/>
            <a:ext cx="1945362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Zainstaluj LM Studio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7347109" y="3494484"/>
            <a:ext cx="4125397" cy="442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Pobierz i zainstaluj </a:t>
            </a:r>
            <a:pPr algn="l" indent="0" marL="0">
              <a:lnSpc>
                <a:spcPts val="1150"/>
              </a:lnSpc>
              <a:buNone/>
            </a:pPr>
            <a:r>
              <a:rPr lang="en-US" sz="900" u="sng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 Studio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ze strony producenta. Jest to darmowe narzędzie, które znacząco upraszcza zarządzanie i uruchamianie lokalnych modeli językowych (LLM).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3157895" y="4238863"/>
            <a:ext cx="240983" cy="150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900" dirty="0"/>
          </a:p>
        </p:txBody>
      </p:sp>
      <p:sp>
        <p:nvSpPr>
          <p:cNvPr id="17" name="Shape 14"/>
          <p:cNvSpPr/>
          <p:nvPr/>
        </p:nvSpPr>
        <p:spPr>
          <a:xfrm>
            <a:off x="3157895" y="4428411"/>
            <a:ext cx="4125278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8" name="Text 15"/>
          <p:cNvSpPr/>
          <p:nvPr/>
        </p:nvSpPr>
        <p:spPr>
          <a:xfrm>
            <a:off x="3157895" y="4519136"/>
            <a:ext cx="2023229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Pobierz lekki model AI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3157895" y="4745712"/>
            <a:ext cx="4125278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 LM Studio przejdź do sekcji wyszukiwania i znajdź lekkie, zoptymalizowane modele. Idealne do startu są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Mistral 7B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(np. wersje GGUF q4_K_M) lub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Llama 3.1 8B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Wybierz wersję z kwantyzacją (np. q4, q5), aby zmniejszyć wymagania pamięciowe.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7347109" y="4238863"/>
            <a:ext cx="240983" cy="150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900" dirty="0"/>
          </a:p>
        </p:txBody>
      </p:sp>
      <p:sp>
        <p:nvSpPr>
          <p:cNvPr id="21" name="Shape 18"/>
          <p:cNvSpPr/>
          <p:nvPr/>
        </p:nvSpPr>
        <p:spPr>
          <a:xfrm>
            <a:off x="7347109" y="4428411"/>
            <a:ext cx="4125397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22" name="Text 19"/>
          <p:cNvSpPr/>
          <p:nvPr/>
        </p:nvSpPr>
        <p:spPr>
          <a:xfrm>
            <a:off x="7347109" y="4519136"/>
            <a:ext cx="3432810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Skonfiguruj LM Studio pod Intel iGPU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7347109" y="4745712"/>
            <a:ext cx="4125397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 pobraniu modelu, przejdź do okna czatu. Zanim zaczniesz, kliknij ikonę ustawień serwera (zazwyczaj symbol chipa) po lewej stronie. W sekcji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Hardware Acceleration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upewnij się, że opcja "Intel GPU (OpenCL/SYCL)" jest zaznaczona. Dostosuj suwaki CPU/GPU Layer do preferencji, zazwyczaj przesuwając jak najwięcej warstw na GPU, ile pozwala VRAM.</a:t>
            </a:r>
            <a:endParaRPr lang="en-US" sz="900" dirty="0"/>
          </a:p>
        </p:txBody>
      </p:sp>
      <p:sp>
        <p:nvSpPr>
          <p:cNvPr id="24" name="Text 21"/>
          <p:cNvSpPr/>
          <p:nvPr/>
        </p:nvSpPr>
        <p:spPr>
          <a:xfrm>
            <a:off x="3157895" y="5785128"/>
            <a:ext cx="240983" cy="150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05</a:t>
            </a:r>
            <a:endParaRPr lang="en-US" sz="900" dirty="0"/>
          </a:p>
        </p:txBody>
      </p:sp>
      <p:sp>
        <p:nvSpPr>
          <p:cNvPr id="25" name="Shape 22"/>
          <p:cNvSpPr/>
          <p:nvPr/>
        </p:nvSpPr>
        <p:spPr>
          <a:xfrm>
            <a:off x="3157895" y="5974675"/>
            <a:ext cx="4125278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26" name="Text 23"/>
          <p:cNvSpPr/>
          <p:nvPr/>
        </p:nvSpPr>
        <p:spPr>
          <a:xfrm>
            <a:off x="3157895" y="6065401"/>
            <a:ext cx="2167295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Uruchom model i testuj</a:t>
            </a:r>
            <a:endParaRPr lang="en-US" sz="1150" dirty="0"/>
          </a:p>
        </p:txBody>
      </p:sp>
      <p:sp>
        <p:nvSpPr>
          <p:cNvPr id="27" name="Text 24"/>
          <p:cNvSpPr/>
          <p:nvPr/>
        </p:nvSpPr>
        <p:spPr>
          <a:xfrm>
            <a:off x="3157895" y="6291977"/>
            <a:ext cx="4125278" cy="442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Załaduj wybrany model w oknie czatu i rozpocznij konwersację. Monitoruj zużycie pamięci RAM i VRAM (np. w Menedżerze Zadań) oraz prędkość generowania odpowiedzi.</a:t>
            </a:r>
            <a:endParaRPr lang="en-US" sz="900" dirty="0"/>
          </a:p>
        </p:txBody>
      </p:sp>
      <p:sp>
        <p:nvSpPr>
          <p:cNvPr id="28" name="Text 25"/>
          <p:cNvSpPr/>
          <p:nvPr/>
        </p:nvSpPr>
        <p:spPr>
          <a:xfrm>
            <a:off x="7347109" y="5785128"/>
            <a:ext cx="240983" cy="150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06</a:t>
            </a:r>
            <a:endParaRPr lang="en-US" sz="900" dirty="0"/>
          </a:p>
        </p:txBody>
      </p:sp>
      <p:sp>
        <p:nvSpPr>
          <p:cNvPr id="29" name="Shape 26"/>
          <p:cNvSpPr/>
          <p:nvPr/>
        </p:nvSpPr>
        <p:spPr>
          <a:xfrm>
            <a:off x="7347109" y="5974675"/>
            <a:ext cx="4125397" cy="1524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30" name="Text 27"/>
          <p:cNvSpPr/>
          <p:nvPr/>
        </p:nvSpPr>
        <p:spPr>
          <a:xfrm>
            <a:off x="7347109" y="6065401"/>
            <a:ext cx="2566154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Optymalizacja i wskazówki</a:t>
            </a:r>
            <a:endParaRPr lang="en-US" sz="1150" dirty="0"/>
          </a:p>
        </p:txBody>
      </p:sp>
      <p:sp>
        <p:nvSpPr>
          <p:cNvPr id="31" name="Text 28"/>
          <p:cNvSpPr/>
          <p:nvPr/>
        </p:nvSpPr>
        <p:spPr>
          <a:xfrm>
            <a:off x="7347109" y="6291977"/>
            <a:ext cx="4125397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Jeśli model działa wolno, spróbuj pobrać jeszcze mniejszą kwantyzację lub inną wersję modelu. Upewnij się, że masz co najmniej </a:t>
            </a:r>
            <a:pPr algn="l" indent="0" marL="0">
              <a:lnSpc>
                <a:spcPts val="1150"/>
              </a:lnSpc>
              <a:buNone/>
            </a:pPr>
            <a:r>
              <a:rPr lang="en-US" sz="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16 GB RAM</a:t>
            </a:r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ponieważ nawet zintegrowana grafika często rezerwuje część pamięci systemowej jako VRAM.</a:t>
            </a:r>
            <a:endParaRPr lang="en-US" sz="900" dirty="0"/>
          </a:p>
        </p:txBody>
      </p:sp>
      <p:sp>
        <p:nvSpPr>
          <p:cNvPr id="32" name="Shape 29"/>
          <p:cNvSpPr/>
          <p:nvPr/>
        </p:nvSpPr>
        <p:spPr>
          <a:xfrm>
            <a:off x="3157895" y="7044333"/>
            <a:ext cx="8314611" cy="759023"/>
          </a:xfrm>
          <a:prstGeom prst="roundRect">
            <a:avLst>
              <a:gd name="adj" fmla="val 6668"/>
            </a:avLst>
          </a:prstGeom>
          <a:solidFill>
            <a:srgbClr val="B6D6FC"/>
          </a:solidFill>
          <a:ln/>
        </p:spPr>
      </p:sp>
      <p:pic>
        <p:nvPicPr>
          <p:cNvPr id="33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386" y="7151370"/>
            <a:ext cx="188238" cy="150614"/>
          </a:xfrm>
          <a:prstGeom prst="rect">
            <a:avLst/>
          </a:prstGeom>
        </p:spPr>
      </p:pic>
      <p:sp>
        <p:nvSpPr>
          <p:cNvPr id="34" name="Text 30"/>
          <p:cNvSpPr/>
          <p:nvPr/>
        </p:nvSpPr>
        <p:spPr>
          <a:xfrm>
            <a:off x="3587115" y="7138392"/>
            <a:ext cx="2635568" cy="18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Rozwiązywanie problemów:</a:t>
            </a:r>
            <a:endParaRPr lang="en-US" sz="1150" dirty="0"/>
          </a:p>
        </p:txBody>
      </p:sp>
      <p:sp>
        <p:nvSpPr>
          <p:cNvPr id="35" name="Text 31"/>
          <p:cNvSpPr/>
          <p:nvPr/>
        </p:nvSpPr>
        <p:spPr>
          <a:xfrm>
            <a:off x="3587115" y="7390567"/>
            <a:ext cx="7764899" cy="295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Jeśli LM Studio nie widzi GPU lub model nie ładuje się, sprawdź poprawność instalacji oneAPI oraz aktualność sterowników. W niektórych przypadkach restart komputera po instalacji sterowników może pomóc.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709970"/>
            <a:ext cx="9872663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Co to znaczy „Lokalny Model AI"?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351" y="1731764"/>
            <a:ext cx="4318397" cy="43183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05331" y="3608784"/>
            <a:ext cx="8420100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 AI działający </a:t>
            </a:r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bezpośrednio na Twoim komputerze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bez potrzeby łączenia się z zewnętrznymi serwerami. Wszystkie obliczenia wykonuje Twój CPU i karta graficzna.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12351" y="6413302"/>
            <a:ext cx="6522006" cy="1106329"/>
          </a:xfrm>
          <a:prstGeom prst="roundRect">
            <a:avLst>
              <a:gd name="adj" fmla="val 9918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89491" y="6413302"/>
            <a:ext cx="91440" cy="1106329"/>
          </a:xfrm>
          <a:prstGeom prst="roundRect">
            <a:avLst>
              <a:gd name="adj" fmla="val 87907"/>
            </a:avLst>
          </a:prstGeom>
          <a:solidFill>
            <a:srgbClr val="26A688"/>
          </a:solidFill>
          <a:ln/>
        </p:spPr>
      </p:sp>
      <p:sp>
        <p:nvSpPr>
          <p:cNvPr id="7" name="Text 4"/>
          <p:cNvSpPr/>
          <p:nvPr/>
        </p:nvSpPr>
        <p:spPr>
          <a:xfrm>
            <a:off x="995124" y="6627495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Lokalny model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95124" y="7023259"/>
            <a:ext cx="602503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Dane i obliczenia pozostają wyłącznie na Twojej maszynie.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395805" y="6413302"/>
            <a:ext cx="6522125" cy="1106329"/>
          </a:xfrm>
          <a:prstGeom prst="roundRect">
            <a:avLst>
              <a:gd name="adj" fmla="val 9918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372945" y="6413302"/>
            <a:ext cx="91440" cy="1106329"/>
          </a:xfrm>
          <a:prstGeom prst="roundRect">
            <a:avLst>
              <a:gd name="adj" fmla="val 87907"/>
            </a:avLst>
          </a:prstGeom>
          <a:solidFill>
            <a:srgbClr val="26A688"/>
          </a:solidFill>
          <a:ln/>
        </p:spPr>
      </p:sp>
      <p:sp>
        <p:nvSpPr>
          <p:cNvPr id="11" name="Text 8"/>
          <p:cNvSpPr/>
          <p:nvPr/>
        </p:nvSpPr>
        <p:spPr>
          <a:xfrm>
            <a:off x="7678579" y="6627495"/>
            <a:ext cx="2603421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Model chmurowy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7678579" y="7023259"/>
            <a:ext cx="602515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ChatGPT, Gemini – dane wędrują do zewnętrznych centrów danych.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90" y="601147"/>
            <a:ext cx="5270302" cy="7027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642" y="742712"/>
            <a:ext cx="7598450" cy="675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Prywatność i Kontrola</a:t>
            </a:r>
            <a:endParaRPr lang="en-US" sz="4250" dirty="0"/>
          </a:p>
        </p:txBody>
      </p:sp>
      <p:sp>
        <p:nvSpPr>
          <p:cNvPr id="5" name="Shape 2"/>
          <p:cNvSpPr/>
          <p:nvPr/>
        </p:nvSpPr>
        <p:spPr>
          <a:xfrm>
            <a:off x="756642" y="1727478"/>
            <a:ext cx="3712369" cy="3114437"/>
          </a:xfrm>
          <a:prstGeom prst="roundRect">
            <a:avLst>
              <a:gd name="adj" fmla="val 291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80361" y="1951196"/>
            <a:ext cx="648533" cy="648533"/>
          </a:xfrm>
          <a:prstGeom prst="roundRect">
            <a:avLst>
              <a:gd name="adj" fmla="val 14098104"/>
            </a:avLst>
          </a:prstGeom>
          <a:solidFill>
            <a:srgbClr val="26A688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716" y="2129433"/>
            <a:ext cx="291822" cy="2918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0361" y="2805708"/>
            <a:ext cx="313408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Pełna prywatność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80361" y="3267075"/>
            <a:ext cx="3264932" cy="1351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Umowy, kod, notatki – żadne dane nie opuszczają Twojego komputera. Idealne do pracy z wrażliwymi informacjami.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4674989" y="1727478"/>
            <a:ext cx="3712369" cy="3114437"/>
          </a:xfrm>
          <a:prstGeom prst="roundRect">
            <a:avLst>
              <a:gd name="adj" fmla="val 291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98707" y="1951196"/>
            <a:ext cx="648533" cy="648533"/>
          </a:xfrm>
          <a:prstGeom prst="roundRect">
            <a:avLst>
              <a:gd name="adj" fmla="val 14098104"/>
            </a:avLst>
          </a:prstGeom>
          <a:solidFill>
            <a:srgbClr val="26A688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77063" y="2129433"/>
            <a:ext cx="291822" cy="2918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98707" y="2805708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Pełna kontrola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4898707" y="3267075"/>
            <a:ext cx="3264932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Ty decydujesz, co model „widzi". Brak zależności od regulaminów dostawców chmurowych.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756642" y="5047893"/>
            <a:ext cx="7630716" cy="2438876"/>
          </a:xfrm>
          <a:prstGeom prst="roundRect">
            <a:avLst>
              <a:gd name="adj" fmla="val 372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80361" y="5271611"/>
            <a:ext cx="648533" cy="648533"/>
          </a:xfrm>
          <a:prstGeom prst="roundRect">
            <a:avLst>
              <a:gd name="adj" fmla="val 14098104"/>
            </a:avLst>
          </a:prstGeom>
          <a:solidFill>
            <a:srgbClr val="26A688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8716" y="5449848"/>
            <a:ext cx="291822" cy="29182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0361" y="6126123"/>
            <a:ext cx="2738557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Tryb Air-gapped</a:t>
            </a:r>
            <a:endParaRPr lang="en-US" sz="2100" dirty="0"/>
          </a:p>
        </p:txBody>
      </p:sp>
      <p:sp>
        <p:nvSpPr>
          <p:cNvPr id="19" name="Text 13"/>
          <p:cNvSpPr/>
          <p:nvPr/>
        </p:nvSpPr>
        <p:spPr>
          <a:xfrm>
            <a:off x="980361" y="6587490"/>
            <a:ext cx="7183279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Działa bez internetu. Maksymalne bezpieczeństwo w środowiskach wymagających izolacji sieciowej.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29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Koszty: Jednorazowa Inwestycja vs. Abonament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45168"/>
            <a:ext cx="6244709" cy="36934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03457" y="3859847"/>
            <a:ext cx="208836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2.4k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4168378" y="4952048"/>
            <a:ext cx="208836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1.2k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1896677" y="6044248"/>
            <a:ext cx="189667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120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7599521" y="3216831"/>
            <a:ext cx="55305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Dlaczego lokalne AI się opłaca?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3797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Modele chmurowe często działają w modelu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abonamentowym lub per-token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co przy intensywnym użytkowaniu generuje stałe, rosnące koszty.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09075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Lokalne AI 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jednorazowy wydatek na sprzęt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potem płacisz jedynie za prąd. Długoterminowo, dla częstych użytkowników, różnica jest znacząca.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199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Praktyczne Zastosowania Lokalnego AI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23178"/>
            <a:ext cx="1341120" cy="8287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354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Pisanie i edycja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125879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Szkice artykułów, e-maile, streszczenia dokumentów i redakcja tekstów – błyskawicznie i lokalnie.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3523178"/>
            <a:ext cx="1341120" cy="8287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635460"/>
            <a:ext cx="30309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Nauka i edukacja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5125879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Tłumaczenie pojęć, tworzenie fiszek i przeformułowanie notatek – Twój osobisty korepetytor.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3523178"/>
            <a:ext cx="1341120" cy="8287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635460"/>
            <a:ext cx="2857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Programowanie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5125879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Generowanie kodu, refaktoryzacja i wyjaśnianie fragmentów – bez wysyłania kodu na zewnątrz.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3523178"/>
            <a:ext cx="1341120" cy="8287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6354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Burza mózgów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5125879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Pomysły na nazwy, plany projektów, szkice prezentacji – AI jako kreatywny partner.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340287"/>
            <a:ext cx="4205168" cy="42051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59981" y="2197775"/>
            <a:ext cx="1226582" cy="426244"/>
          </a:xfrm>
          <a:prstGeom prst="roundRect">
            <a:avLst>
              <a:gd name="adj" fmla="val 17880"/>
            </a:avLst>
          </a:prstGeom>
          <a:solidFill>
            <a:srgbClr val="D6F5EE"/>
          </a:solidFill>
          <a:ln/>
        </p:spPr>
      </p:sp>
      <p:sp>
        <p:nvSpPr>
          <p:cNvPr id="4" name="Text 1"/>
          <p:cNvSpPr/>
          <p:nvPr/>
        </p:nvSpPr>
        <p:spPr>
          <a:xfrm>
            <a:off x="5696069" y="2265759"/>
            <a:ext cx="95440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NARZĘDZIE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5559981" y="27147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LM Studio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559981" y="3650337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Popularne, darmowe narzędzie, które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ułatwia pobieranie i uruchamianie dużych modeli językowych (LLM)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na własnym komputerze – bez skomplikowanej wiedzy technicznej.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800" y="6067068"/>
            <a:ext cx="340162" cy="340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30906" y="6055757"/>
            <a:ext cx="34214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Intuicyjny interfejs graficzny do zarządzania modelami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0903" y="6067068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3008" y="6055757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Obsługuje modele 7B–8B parametrów, świetne do zadań tekstowych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3006" y="6067068"/>
            <a:ext cx="340162" cy="34016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415111" y="6055757"/>
            <a:ext cx="34214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Łatwe testowanie różnych konfiguracji i porównywanie modeli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6693"/>
            <a:ext cx="94164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Kiedy Lokalna AI Ma Sens?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3165634"/>
            <a:ext cx="6571417" cy="2947273"/>
          </a:xfrm>
          <a:prstGeom prst="roundRect">
            <a:avLst>
              <a:gd name="adj" fmla="val 5541"/>
            </a:avLst>
          </a:prstGeom>
          <a:solidFill>
            <a:srgbClr val="26A688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3392448"/>
            <a:ext cx="547282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✅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Lokalna AI jest idealna, gdy...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981212"/>
            <a:ext cx="6117788" cy="20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Pracujesz z wrażliwymi danymi (dokumenty, kod, umowy)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Potrzebujesz niezależności od internetu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Chcesz budować własne narzędzia na lata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Interesuje Cię eksperymentowanie i nauka technologii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392448"/>
            <a:ext cx="491013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☁️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Chmura jest lepsza, gdy...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981212"/>
            <a:ext cx="6244709" cy="1973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Pracujesz z multimediami (analiza wideo, generowanie 3D)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Używasz AI sporadycznie do prostych zadań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Potrzebujesz dostępu do największych, najnowszych modeli bez inwestycji w sprzęt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6F5EE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3286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Twoja AI, Twoje Zasady: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6A688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Zacznij Dziś!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086344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Lokalna sztuczna inteligencja to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 przyszłość – to teraźniejszość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dostępna na Twoim komputerze. Odzyskaj kontrolę nad swoimi danymi, wyeliminuj abonamenty i odkryj nowe możliwości. Zainwestuj w sprzęt raz, a zyskaj potężne narzędzie, które pracuje dla Ciebie zawsze i wszędzie.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8004453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Jaki Sprzęt Jest Potrzebny?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2360057"/>
            <a:ext cx="321564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Kluczowe komponenty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7543205" y="2804398"/>
            <a:ext cx="6015395" cy="1093351"/>
          </a:xfrm>
          <a:prstGeom prst="roundRect">
            <a:avLst>
              <a:gd name="adj" fmla="val 1003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7520345" y="2804398"/>
            <a:ext cx="91440" cy="1093351"/>
          </a:xfrm>
          <a:prstGeom prst="roundRect">
            <a:avLst>
              <a:gd name="adj" fmla="val 83023"/>
            </a:avLst>
          </a:prstGeom>
          <a:solidFill>
            <a:srgbClr val="26A688"/>
          </a:solidFill>
          <a:ln/>
        </p:spPr>
      </p:sp>
      <p:sp>
        <p:nvSpPr>
          <p:cNvPr id="8" name="Text 4"/>
          <p:cNvSpPr/>
          <p:nvPr/>
        </p:nvSpPr>
        <p:spPr>
          <a:xfrm>
            <a:off x="7815382" y="3007995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RAM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815382" y="3434358"/>
            <a:ext cx="5539621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Minimum 16 GB. Więcej RAM = większe modele w pamięci.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7543205" y="4041696"/>
            <a:ext cx="6015395" cy="1353145"/>
          </a:xfrm>
          <a:prstGeom prst="roundRect">
            <a:avLst>
              <a:gd name="adj" fmla="val 8109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7520345" y="4041696"/>
            <a:ext cx="91440" cy="1353145"/>
          </a:xfrm>
          <a:prstGeom prst="roundRect">
            <a:avLst>
              <a:gd name="adj" fmla="val 83023"/>
            </a:avLst>
          </a:prstGeom>
          <a:solidFill>
            <a:srgbClr val="26A688"/>
          </a:solidFill>
          <a:ln/>
        </p:spPr>
      </p:sp>
      <p:sp>
        <p:nvSpPr>
          <p:cNvPr id="12" name="Text 8"/>
          <p:cNvSpPr/>
          <p:nvPr/>
        </p:nvSpPr>
        <p:spPr>
          <a:xfrm>
            <a:off x="7815382" y="4245293"/>
            <a:ext cx="3086933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Karta graficzna (GPU)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815382" y="4671655"/>
            <a:ext cx="5539621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NVIDIA z dużą pamięcią VRAM znacząco przyspiesza generowanie.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7543205" y="5538788"/>
            <a:ext cx="6015395" cy="1093351"/>
          </a:xfrm>
          <a:prstGeom prst="roundRect">
            <a:avLst>
              <a:gd name="adj" fmla="val 1003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7520345" y="5538788"/>
            <a:ext cx="91440" cy="1093351"/>
          </a:xfrm>
          <a:prstGeom prst="roundRect">
            <a:avLst>
              <a:gd name="adj" fmla="val 83023"/>
            </a:avLst>
          </a:prstGeom>
          <a:solidFill>
            <a:srgbClr val="26A688"/>
          </a:solidFill>
          <a:ln/>
        </p:spPr>
      </p:sp>
      <p:sp>
        <p:nvSpPr>
          <p:cNvPr id="16" name="Text 12"/>
          <p:cNvSpPr/>
          <p:nvPr/>
        </p:nvSpPr>
        <p:spPr>
          <a:xfrm>
            <a:off x="7815382" y="5742384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Dysk SSD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7815382" y="6168747"/>
            <a:ext cx="5539621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Modele zajmują 4–40 GB. Szybki dysk skraca czas ładowania.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2026-04-22T06:43:17Z</dcterms:created>
  <dcterms:modified xsi:type="dcterms:W3CDTF">2026-04-22T06:43:17Z</dcterms:modified>
</cp:coreProperties>
</file>